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24"/>
  </p:notes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1" r:id="rId15"/>
    <p:sldId id="272" r:id="rId16"/>
    <p:sldId id="275" r:id="rId17"/>
    <p:sldId id="276" r:id="rId18"/>
    <p:sldId id="277" r:id="rId19"/>
    <p:sldId id="279" r:id="rId20"/>
    <p:sldId id="278" r:id="rId21"/>
    <p:sldId id="280" r:id="rId22"/>
    <p:sldId id="281" r:id="rId23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Gill Sans Light"/>
          <a:ea typeface="Gill Sans Light"/>
          <a:cs typeface="Gill Sans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rgbClr val="EDEADD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60"/>
  </p:normalViewPr>
  <p:slideViewPr>
    <p:cSldViewPr snapToGrid="0" snapToObjects="1">
      <p:cViewPr varScale="1">
        <p:scale>
          <a:sx n="76" d="100"/>
          <a:sy n="76" d="100"/>
        </p:scale>
        <p:origin x="172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1pPr>
    <a:lvl2pPr indent="2286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2pPr>
    <a:lvl3pPr indent="4572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3pPr>
    <a:lvl4pPr indent="6858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4pPr>
    <a:lvl5pPr indent="9144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5pPr>
    <a:lvl6pPr indent="11430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6pPr>
    <a:lvl7pPr indent="13716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7pPr>
    <a:lvl8pPr indent="16002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8pPr>
    <a:lvl9pPr indent="18288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50419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 i="1"/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14"/>
          </p:nvPr>
        </p:nvSpPr>
        <p:spPr>
          <a:xfrm>
            <a:off x="1270000" y="4260849"/>
            <a:ext cx="10464800" cy="6223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40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13"/>
          </p:nvPr>
        </p:nvSpPr>
        <p:spPr>
          <a:xfrm>
            <a:off x="-949853" y="0"/>
            <a:ext cx="14904506" cy="9944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>
            <a:spLocks noGrp="1"/>
          </p:cNvSpPr>
          <p:nvPr>
            <p:ph type="pic" idx="13"/>
          </p:nvPr>
        </p:nvSpPr>
        <p:spPr>
          <a:xfrm>
            <a:off x="1622088" y="289099"/>
            <a:ext cx="9753603" cy="6505789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21" name="Title Text"/>
          <p:cNvSpPr txBox="1">
            <a:spLocks noGrp="1"/>
          </p:cNvSpPr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idx="13"/>
          </p:nvPr>
        </p:nvSpPr>
        <p:spPr>
          <a:xfrm>
            <a:off x="2263775" y="613833"/>
            <a:ext cx="12401550" cy="82677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Gill Sans"/>
                <a:ea typeface="Gill Sans"/>
                <a:cs typeface="Gill Sans"/>
                <a:sym typeface="Gill Sans"/>
              </a:defRPr>
            </a:lvl1pPr>
          </a:lstStyle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idx="13"/>
          </p:nvPr>
        </p:nvSpPr>
        <p:spPr>
          <a:xfrm>
            <a:off x="4086225" y="2586566"/>
            <a:ext cx="9429750" cy="62865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13"/>
          </p:nvPr>
        </p:nvSpPr>
        <p:spPr>
          <a:xfrm>
            <a:off x="6680200" y="5029200"/>
            <a:ext cx="6054748" cy="4038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4" name="Image"/>
          <p:cNvSpPr>
            <a:spLocks noGrp="1"/>
          </p:cNvSpPr>
          <p:nvPr>
            <p:ph type="pic" sz="quarter" idx="14"/>
          </p:nvPr>
        </p:nvSpPr>
        <p:spPr>
          <a:xfrm>
            <a:off x="6502400" y="889000"/>
            <a:ext cx="5867400" cy="39116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5" name="Image"/>
          <p:cNvSpPr>
            <a:spLocks noGrp="1"/>
          </p:cNvSpPr>
          <p:nvPr>
            <p:ph type="pic" idx="15"/>
          </p:nvPr>
        </p:nvSpPr>
        <p:spPr>
          <a:xfrm>
            <a:off x="-2374900" y="889000"/>
            <a:ext cx="11982450" cy="7988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340263" y="9296400"/>
            <a:ext cx="317501" cy="3302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 b="0">
                <a:latin typeface="Gill Sans Light"/>
                <a:ea typeface="Gill Sans Light"/>
                <a:cs typeface="Gill Sans Light"/>
                <a:sym typeface="Gill Sans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9pPr>
    </p:titleStyle>
    <p:bodyStyle>
      <a:lvl1pPr marL="508000" marR="0" indent="-5080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1pPr>
      <a:lvl2pPr marL="952500" marR="0" indent="-5080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2pPr>
      <a:lvl3pPr marL="1397000" marR="0" indent="-5080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automatetheboringstuff.com/chapter14/" TargetMode="External"/><Relationship Id="rId2" Type="http://schemas.openxmlformats.org/officeDocument/2006/relationships/hyperlink" Target="https://automatetheboringstuff.com/2e/chapter16/" TargetMode="Externa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[301] JSON"/>
          <p:cNvSpPr txBox="1">
            <a:spLocks noGrp="1"/>
          </p:cNvSpPr>
          <p:nvPr>
            <p:ph type="ctrTitle"/>
          </p:nvPr>
        </p:nvSpPr>
        <p:spPr>
          <a:xfrm>
            <a:off x="210740" y="1574800"/>
            <a:ext cx="12583320" cy="3302000"/>
          </a:xfrm>
          <a:prstGeom prst="rect">
            <a:avLst/>
          </a:prstGeom>
        </p:spPr>
        <p:txBody>
          <a:bodyPr/>
          <a:lstStyle>
            <a:lvl1pPr>
              <a:defRPr>
                <a:latin typeface="Gill Sans"/>
                <a:ea typeface="Gill Sans"/>
                <a:cs typeface="Gill Sans"/>
                <a:sym typeface="Gill Sans"/>
              </a:defRPr>
            </a:lvl1pPr>
          </a:lstStyle>
          <a:p>
            <a:r>
              <a:rPr dirty="0"/>
              <a:t>[</a:t>
            </a:r>
            <a:r>
              <a:rPr lang="en-US" dirty="0"/>
              <a:t>220 / 319</a:t>
            </a:r>
            <a:r>
              <a:rPr dirty="0"/>
              <a:t>] JSON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D5A96485-ACDF-4642-A910-A37C0DD7261D}"/>
              </a:ext>
            </a:extLst>
          </p:cNvPr>
          <p:cNvSpPr txBox="1">
            <a:spLocks/>
          </p:cNvSpPr>
          <p:nvPr/>
        </p:nvSpPr>
        <p:spPr bwMode="auto">
          <a:xfrm>
            <a:off x="1270000" y="4909931"/>
            <a:ext cx="10464800" cy="1130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50800" tIns="50800" rIns="50800" bIns="50800"/>
          <a:lstStyle>
            <a:lvl1pPr>
              <a:spcBef>
                <a:spcPts val="4200"/>
              </a:spcBef>
              <a:buSzPct val="145000"/>
              <a:buChar char="•"/>
              <a:defRPr sz="3200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marL="952500" indent="-508000">
              <a:spcBef>
                <a:spcPts val="4200"/>
              </a:spcBef>
              <a:buSzPct val="145000"/>
              <a:buChar char="•"/>
              <a:defRPr sz="3200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marL="1397000" indent="-508000">
              <a:spcBef>
                <a:spcPts val="4200"/>
              </a:spcBef>
              <a:buSzPct val="145000"/>
              <a:buChar char="•"/>
              <a:defRPr sz="3200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marL="1778000" indent="-444500">
              <a:spcBef>
                <a:spcPts val="4200"/>
              </a:spcBef>
              <a:buSzPct val="145000"/>
              <a:buChar char="•"/>
              <a:defRPr sz="3200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marL="2222500" indent="-444500">
              <a:spcBef>
                <a:spcPts val="4200"/>
              </a:spcBef>
              <a:buSzPct val="145000"/>
              <a:buChar char="•"/>
              <a:defRPr sz="3200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marL="2679700" indent="-444500" defTabSz="584200" eaLnBrk="0" fontAlgn="base" hangingPunct="0">
              <a:spcBef>
                <a:spcPts val="4200"/>
              </a:spcBef>
              <a:spcAft>
                <a:spcPct val="0"/>
              </a:spcAft>
              <a:buSzPct val="145000"/>
              <a:buChar char="•"/>
              <a:defRPr sz="3200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marL="3136900" indent="-444500" defTabSz="584200" eaLnBrk="0" fontAlgn="base" hangingPunct="0">
              <a:spcBef>
                <a:spcPts val="4200"/>
              </a:spcBef>
              <a:spcAft>
                <a:spcPct val="0"/>
              </a:spcAft>
              <a:buSzPct val="145000"/>
              <a:buChar char="•"/>
              <a:defRPr sz="3200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marL="3594100" indent="-444500" defTabSz="584200" eaLnBrk="0" fontAlgn="base" hangingPunct="0">
              <a:spcBef>
                <a:spcPts val="4200"/>
              </a:spcBef>
              <a:spcAft>
                <a:spcPct val="0"/>
              </a:spcAft>
              <a:buSzPct val="145000"/>
              <a:buChar char="•"/>
              <a:defRPr sz="3200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marL="4051300" indent="-444500" defTabSz="584200" eaLnBrk="0" fontAlgn="base" hangingPunct="0">
              <a:spcBef>
                <a:spcPts val="4200"/>
              </a:spcBef>
              <a:spcAft>
                <a:spcPct val="0"/>
              </a:spcAft>
              <a:buSzPct val="145000"/>
              <a:buChar char="•"/>
              <a:defRPr sz="3200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 eaLnBrk="1">
              <a:spcBef>
                <a:spcPct val="0"/>
              </a:spcBef>
              <a:buSzTx/>
              <a:buFontTx/>
              <a:buNone/>
            </a:pPr>
            <a:r>
              <a:rPr lang="en-US" altLang="en-US" sz="3700" b="0" dirty="0"/>
              <a:t>Department of Computer Sciences</a:t>
            </a:r>
          </a:p>
          <a:p>
            <a:pPr algn="ctr" eaLnBrk="1">
              <a:spcBef>
                <a:spcPct val="0"/>
              </a:spcBef>
              <a:buSzTx/>
              <a:buFontTx/>
              <a:buNone/>
            </a:pPr>
            <a:r>
              <a:rPr lang="en-US" altLang="en-US" sz="3700" b="0" dirty="0"/>
              <a:t>University of Wisconsin-Madison </a:t>
            </a:r>
          </a:p>
        </p:txBody>
      </p:sp>
      <p:sp>
        <p:nvSpPr>
          <p:cNvPr id="4" name="Text Box 3">
            <a:extLst>
              <a:ext uri="{FF2B5EF4-FFF2-40B4-BE49-F238E27FC236}">
                <a16:creationId xmlns:a16="http://schemas.microsoft.com/office/drawing/2014/main" id="{1F9A0278-CB76-3545-8BC0-456B7FE39DA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42015" y="8238133"/>
            <a:ext cx="4640694" cy="102592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24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marL="742950" indent="-285750">
              <a:defRPr sz="24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marL="1143000" indent="-228600">
              <a:defRPr sz="24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marL="1600200" indent="-228600">
              <a:defRPr sz="24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marL="2057400" indent="-228600">
              <a:defRPr sz="24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marL="2514600" indent="-228600" defTabSz="5842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marL="2971800" indent="-228600" defTabSz="5842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marL="3429000" indent="-228600" defTabSz="5842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marL="3886200" indent="-228600" defTabSz="5842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 eaLnBrk="1"/>
            <a:r>
              <a:rPr lang="en-US" altLang="en-US" sz="3000" b="0" dirty="0">
                <a:solidFill>
                  <a:srgbClr val="FF9300"/>
                </a:solidFill>
                <a:latin typeface="Gill Sans SemiBold" panose="020B0502020104020203" pitchFamily="34" charset="-79"/>
                <a:ea typeface="Gill Sans SemiBold" panose="020B0502020104020203" pitchFamily="34" charset="-79"/>
                <a:cs typeface="Gill Sans SemiBold" panose="020B0502020104020203" pitchFamily="34" charset="-79"/>
                <a:sym typeface="Gill Sans SemiBold" panose="020B0502020104020203" pitchFamily="34" charset="-79"/>
              </a:rPr>
              <a:t>Readings: </a:t>
            </a:r>
          </a:p>
          <a:p>
            <a:pPr algn="ctr" eaLnBrk="1"/>
            <a:r>
              <a:rPr lang="en-US" altLang="en-US" sz="3000" b="0" dirty="0">
                <a:solidFill>
                  <a:srgbClr val="FF9300"/>
                </a:solidFill>
                <a:latin typeface="Gill Sans" panose="020B0502020104020203" pitchFamily="34" charset="-79"/>
                <a:ea typeface="Gill Sans" panose="020B0502020104020203" pitchFamily="34" charset="-79"/>
                <a:cs typeface="Gill Sans" panose="020B0502020104020203" pitchFamily="34" charset="-79"/>
                <a:sym typeface="Gill Sans" panose="020B0502020104020203" pitchFamily="34" charset="-79"/>
              </a:rPr>
              <a:t>Chapter 16 of Sweigart book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Double Arrow"/>
          <p:cNvSpPr/>
          <p:nvPr/>
        </p:nvSpPr>
        <p:spPr>
          <a:xfrm>
            <a:off x="5537200" y="3008935"/>
            <a:ext cx="2168228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06" name="Double Arrow"/>
          <p:cNvSpPr/>
          <p:nvPr/>
        </p:nvSpPr>
        <p:spPr>
          <a:xfrm>
            <a:off x="5537200" y="6437935"/>
            <a:ext cx="1829410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07" name="Python Data Structures and File Format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t>Python Data Structures and File Formats</a:t>
            </a:r>
          </a:p>
        </p:txBody>
      </p:sp>
      <p:sp>
        <p:nvSpPr>
          <p:cNvPr id="308" name="Python"/>
          <p:cNvSpPr txBox="1"/>
          <p:nvPr/>
        </p:nvSpPr>
        <p:spPr>
          <a:xfrm>
            <a:off x="2445146" y="1460499"/>
            <a:ext cx="123110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</a:t>
            </a:r>
          </a:p>
        </p:txBody>
      </p:sp>
      <p:sp>
        <p:nvSpPr>
          <p:cNvPr id="309" name="File"/>
          <p:cNvSpPr txBox="1"/>
          <p:nvPr/>
        </p:nvSpPr>
        <p:spPr>
          <a:xfrm>
            <a:off x="8884071" y="1460499"/>
            <a:ext cx="67225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File</a:t>
            </a:r>
          </a:p>
        </p:txBody>
      </p:sp>
      <p:sp>
        <p:nvSpPr>
          <p:cNvPr id="310" name="[…"/>
          <p:cNvSpPr txBox="1"/>
          <p:nvPr/>
        </p:nvSpPr>
        <p:spPr>
          <a:xfrm>
            <a:off x="1281385" y="2393950"/>
            <a:ext cx="4138316" cy="1943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[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[“name”, “x”, “y”],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[“alice”, 100, 150],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[“bob”, -10, 80]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]</a:t>
            </a:r>
          </a:p>
        </p:txBody>
      </p:sp>
      <p:sp>
        <p:nvSpPr>
          <p:cNvPr id="311" name="name,x,y…"/>
          <p:cNvSpPr txBox="1"/>
          <p:nvPr/>
        </p:nvSpPr>
        <p:spPr>
          <a:xfrm>
            <a:off x="8040042" y="2749549"/>
            <a:ext cx="2700438" cy="12319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name,x,y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alice,100,150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bob,-10,80</a:t>
            </a:r>
          </a:p>
        </p:txBody>
      </p:sp>
      <p:sp>
        <p:nvSpPr>
          <p:cNvPr id="312" name="list of lists"/>
          <p:cNvSpPr txBox="1"/>
          <p:nvPr/>
        </p:nvSpPr>
        <p:spPr>
          <a:xfrm>
            <a:off x="2203970" y="4495799"/>
            <a:ext cx="17134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list of lists</a:t>
            </a:r>
          </a:p>
        </p:txBody>
      </p:sp>
      <p:sp>
        <p:nvSpPr>
          <p:cNvPr id="313" name="CSV file"/>
          <p:cNvSpPr txBox="1"/>
          <p:nvPr/>
        </p:nvSpPr>
        <p:spPr>
          <a:xfrm>
            <a:off x="8729612" y="4152899"/>
            <a:ext cx="1321297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CSV file</a:t>
            </a:r>
          </a:p>
        </p:txBody>
      </p:sp>
      <p:sp>
        <p:nvSpPr>
          <p:cNvPr id="314" name="{…"/>
          <p:cNvSpPr txBox="1"/>
          <p:nvPr/>
        </p:nvSpPr>
        <p:spPr>
          <a:xfrm>
            <a:off x="641201" y="5111749"/>
            <a:ext cx="5418684" cy="304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</a:t>
            </a:r>
            <a:r>
              <a:rPr>
                <a:solidFill>
                  <a:schemeClr val="accent1">
                    <a:lumOff val="-13575"/>
                  </a:schemeClr>
                </a:solidFill>
              </a:rP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rPr>
                <a:solidFill>
                  <a:schemeClr val="accent1">
                    <a:lumOff val="-13575"/>
                  </a:schemeClr>
                </a:solidFill>
              </a:rPr>
              <a:t>    “age”: 40,</a:t>
            </a:r>
            <a:br>
              <a:rPr>
                <a:solidFill>
                  <a:schemeClr val="accent1">
                    <a:lumOff val="-13575"/>
                  </a:schemeClr>
                </a:solidFill>
              </a:rPr>
            </a:br>
            <a:r>
              <a:rPr>
                <a:solidFill>
                  <a:schemeClr val="accent1">
                    <a:lumOff val="-13575"/>
                  </a:schemeClr>
                </a:solidFill>
              </a:rPr>
              <a:t>    “scores”: [10,20,19]}</a:t>
            </a:r>
            <a:r>
              <a:t>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</a:t>
            </a:r>
            <a:r>
              <a:rPr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rPr>
              <a:t>{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315" name="dict of dicts"/>
          <p:cNvSpPr txBox="1"/>
          <p:nvPr/>
        </p:nvSpPr>
        <p:spPr>
          <a:xfrm>
            <a:off x="2094731" y="8077199"/>
            <a:ext cx="193193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 of dicts</a:t>
            </a:r>
          </a:p>
        </p:txBody>
      </p:sp>
      <p:sp>
        <p:nvSpPr>
          <p:cNvPr id="316" name="Rectangle"/>
          <p:cNvSpPr/>
          <p:nvPr/>
        </p:nvSpPr>
        <p:spPr>
          <a:xfrm>
            <a:off x="-114300" y="1244600"/>
            <a:ext cx="12395200" cy="8403084"/>
          </a:xfrm>
          <a:prstGeom prst="rect">
            <a:avLst/>
          </a:prstGeom>
          <a:solidFill>
            <a:srgbClr val="FFFFFF">
              <a:alpha val="90000"/>
            </a:srgb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17" name="{…"/>
          <p:cNvSpPr txBox="1"/>
          <p:nvPr/>
        </p:nvSpPr>
        <p:spPr>
          <a:xfrm>
            <a:off x="7519342" y="5353049"/>
            <a:ext cx="5148710" cy="27686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40,</a:t>
            </a:r>
            <a:br/>
            <a:r>
              <a:t>    “scores”: [10,20,19]},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318" name="JSON file"/>
          <p:cNvSpPr txBox="1"/>
          <p:nvPr/>
        </p:nvSpPr>
        <p:spPr>
          <a:xfrm>
            <a:off x="9335566" y="8205484"/>
            <a:ext cx="151626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JSON file</a:t>
            </a:r>
          </a:p>
        </p:txBody>
      </p:sp>
      <p:sp>
        <p:nvSpPr>
          <p:cNvPr id="323" name="Connection Line"/>
          <p:cNvSpPr/>
          <p:nvPr/>
        </p:nvSpPr>
        <p:spPr>
          <a:xfrm>
            <a:off x="6144848" y="2900097"/>
            <a:ext cx="2745682" cy="22195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12826" y="1339"/>
                  <a:pt x="20026" y="8539"/>
                  <a:pt x="21600" y="21600"/>
                </a:cubicBezTo>
              </a:path>
            </a:pathLst>
          </a:custGeom>
          <a:ln w="1270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320" name="JSON files look almost…"/>
          <p:cNvSpPr txBox="1"/>
          <p:nvPr/>
        </p:nvSpPr>
        <p:spPr>
          <a:xfrm>
            <a:off x="2238747" y="2240907"/>
            <a:ext cx="3980706" cy="1168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JSON files look almost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identical to Python code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for data structures!</a:t>
            </a:r>
          </a:p>
        </p:txBody>
      </p:sp>
      <p:sp>
        <p:nvSpPr>
          <p:cNvPr id="321" name="Rectangle"/>
          <p:cNvSpPr/>
          <p:nvPr/>
        </p:nvSpPr>
        <p:spPr>
          <a:xfrm>
            <a:off x="8204200" y="6055864"/>
            <a:ext cx="921743" cy="422960"/>
          </a:xfrm>
          <a:prstGeom prst="rect">
            <a:avLst/>
          </a:prstGeom>
          <a:ln w="38100">
            <a:solidFill>
              <a:srgbClr val="FF26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22" name="strings are in quotes"/>
          <p:cNvSpPr txBox="1"/>
          <p:nvPr/>
        </p:nvSpPr>
        <p:spPr>
          <a:xfrm>
            <a:off x="3577108" y="4961560"/>
            <a:ext cx="3259784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strings are in quotes</a:t>
            </a:r>
          </a:p>
        </p:txBody>
      </p: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Double Arrow"/>
          <p:cNvSpPr/>
          <p:nvPr/>
        </p:nvSpPr>
        <p:spPr>
          <a:xfrm>
            <a:off x="5537200" y="3008935"/>
            <a:ext cx="2168228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26" name="Double Arrow"/>
          <p:cNvSpPr/>
          <p:nvPr/>
        </p:nvSpPr>
        <p:spPr>
          <a:xfrm>
            <a:off x="5537200" y="6437935"/>
            <a:ext cx="1829410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27" name="Python Data Structures and File Format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t>Python Data Structures and File Formats</a:t>
            </a:r>
          </a:p>
        </p:txBody>
      </p:sp>
      <p:sp>
        <p:nvSpPr>
          <p:cNvPr id="328" name="Python"/>
          <p:cNvSpPr txBox="1"/>
          <p:nvPr/>
        </p:nvSpPr>
        <p:spPr>
          <a:xfrm>
            <a:off x="2445146" y="1460499"/>
            <a:ext cx="123110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</a:t>
            </a:r>
          </a:p>
        </p:txBody>
      </p:sp>
      <p:sp>
        <p:nvSpPr>
          <p:cNvPr id="329" name="File"/>
          <p:cNvSpPr txBox="1"/>
          <p:nvPr/>
        </p:nvSpPr>
        <p:spPr>
          <a:xfrm>
            <a:off x="8884071" y="1460499"/>
            <a:ext cx="67225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File</a:t>
            </a:r>
          </a:p>
        </p:txBody>
      </p:sp>
      <p:sp>
        <p:nvSpPr>
          <p:cNvPr id="330" name="[…"/>
          <p:cNvSpPr txBox="1"/>
          <p:nvPr/>
        </p:nvSpPr>
        <p:spPr>
          <a:xfrm>
            <a:off x="1281385" y="2393950"/>
            <a:ext cx="4138316" cy="1943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[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[“name”, “x”, “y”],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[“alice”, 100, 150],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[“bob”, -10, 80]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]</a:t>
            </a:r>
          </a:p>
        </p:txBody>
      </p:sp>
      <p:sp>
        <p:nvSpPr>
          <p:cNvPr id="331" name="name,x,y…"/>
          <p:cNvSpPr txBox="1"/>
          <p:nvPr/>
        </p:nvSpPr>
        <p:spPr>
          <a:xfrm>
            <a:off x="8040042" y="2749549"/>
            <a:ext cx="2700438" cy="12319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name,x,y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alice,100,150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bob,-10,80</a:t>
            </a:r>
          </a:p>
        </p:txBody>
      </p:sp>
      <p:sp>
        <p:nvSpPr>
          <p:cNvPr id="332" name="list of lists"/>
          <p:cNvSpPr txBox="1"/>
          <p:nvPr/>
        </p:nvSpPr>
        <p:spPr>
          <a:xfrm>
            <a:off x="2203970" y="4495799"/>
            <a:ext cx="17134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list of lists</a:t>
            </a:r>
          </a:p>
        </p:txBody>
      </p:sp>
      <p:sp>
        <p:nvSpPr>
          <p:cNvPr id="333" name="CSV file"/>
          <p:cNvSpPr txBox="1"/>
          <p:nvPr/>
        </p:nvSpPr>
        <p:spPr>
          <a:xfrm>
            <a:off x="8729612" y="4152899"/>
            <a:ext cx="1321297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CSV file</a:t>
            </a:r>
          </a:p>
        </p:txBody>
      </p:sp>
      <p:sp>
        <p:nvSpPr>
          <p:cNvPr id="334" name="{…"/>
          <p:cNvSpPr txBox="1"/>
          <p:nvPr/>
        </p:nvSpPr>
        <p:spPr>
          <a:xfrm>
            <a:off x="641201" y="5111749"/>
            <a:ext cx="5418684" cy="304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</a:t>
            </a:r>
            <a:r>
              <a:rPr>
                <a:solidFill>
                  <a:schemeClr val="accent1">
                    <a:lumOff val="-13575"/>
                  </a:schemeClr>
                </a:solidFill>
              </a:rP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rPr>
                <a:solidFill>
                  <a:schemeClr val="accent1">
                    <a:lumOff val="-13575"/>
                  </a:schemeClr>
                </a:solidFill>
              </a:rPr>
              <a:t>    “age”: 40,</a:t>
            </a:r>
            <a:br>
              <a:rPr>
                <a:solidFill>
                  <a:schemeClr val="accent1">
                    <a:lumOff val="-13575"/>
                  </a:schemeClr>
                </a:solidFill>
              </a:rPr>
            </a:br>
            <a:r>
              <a:rPr>
                <a:solidFill>
                  <a:schemeClr val="accent1">
                    <a:lumOff val="-13575"/>
                  </a:schemeClr>
                </a:solidFill>
              </a:rPr>
              <a:t>    “scores”: [10,20,19]}</a:t>
            </a:r>
            <a:r>
              <a:t>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</a:t>
            </a:r>
            <a:r>
              <a:rPr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rPr>
              <a:t>{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335" name="dict of dicts"/>
          <p:cNvSpPr txBox="1"/>
          <p:nvPr/>
        </p:nvSpPr>
        <p:spPr>
          <a:xfrm>
            <a:off x="2094731" y="8077199"/>
            <a:ext cx="193193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 of dicts</a:t>
            </a:r>
          </a:p>
        </p:txBody>
      </p:sp>
      <p:sp>
        <p:nvSpPr>
          <p:cNvPr id="336" name="Rectangle"/>
          <p:cNvSpPr/>
          <p:nvPr/>
        </p:nvSpPr>
        <p:spPr>
          <a:xfrm>
            <a:off x="304800" y="1141018"/>
            <a:ext cx="12395200" cy="8403085"/>
          </a:xfrm>
          <a:prstGeom prst="rect">
            <a:avLst/>
          </a:prstGeom>
          <a:solidFill>
            <a:srgbClr val="FFFFFF">
              <a:alpha val="90000"/>
            </a:srgb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37" name="{…"/>
          <p:cNvSpPr txBox="1"/>
          <p:nvPr/>
        </p:nvSpPr>
        <p:spPr>
          <a:xfrm>
            <a:off x="7519342" y="5353049"/>
            <a:ext cx="5148710" cy="27686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40,</a:t>
            </a:r>
            <a:br/>
            <a:r>
              <a:t>    “scores”: [10,20,19]},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338" name="JSON file"/>
          <p:cNvSpPr txBox="1"/>
          <p:nvPr/>
        </p:nvSpPr>
        <p:spPr>
          <a:xfrm>
            <a:off x="9335566" y="8205484"/>
            <a:ext cx="151626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JSON file</a:t>
            </a:r>
          </a:p>
        </p:txBody>
      </p:sp>
      <p:sp>
        <p:nvSpPr>
          <p:cNvPr id="343" name="Connection Line"/>
          <p:cNvSpPr/>
          <p:nvPr/>
        </p:nvSpPr>
        <p:spPr>
          <a:xfrm>
            <a:off x="6144848" y="2900097"/>
            <a:ext cx="2745682" cy="22195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12826" y="1339"/>
                  <a:pt x="20026" y="8539"/>
                  <a:pt x="21600" y="21600"/>
                </a:cubicBezTo>
              </a:path>
            </a:pathLst>
          </a:custGeom>
          <a:ln w="1270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340" name="JSON files look almost…"/>
          <p:cNvSpPr txBox="1"/>
          <p:nvPr/>
        </p:nvSpPr>
        <p:spPr>
          <a:xfrm>
            <a:off x="2238747" y="2240907"/>
            <a:ext cx="3980706" cy="1168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JSON files look almost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identical to Python code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for data structures!</a:t>
            </a:r>
          </a:p>
        </p:txBody>
      </p:sp>
      <p:sp>
        <p:nvSpPr>
          <p:cNvPr id="341" name="Square"/>
          <p:cNvSpPr/>
          <p:nvPr/>
        </p:nvSpPr>
        <p:spPr>
          <a:xfrm>
            <a:off x="9347200" y="6030464"/>
            <a:ext cx="420688" cy="422960"/>
          </a:xfrm>
          <a:prstGeom prst="rect">
            <a:avLst/>
          </a:prstGeom>
          <a:ln w="38100">
            <a:solidFill>
              <a:srgbClr val="FF26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42" name="integers look like integers"/>
          <p:cNvSpPr txBox="1"/>
          <p:nvPr/>
        </p:nvSpPr>
        <p:spPr>
          <a:xfrm>
            <a:off x="3145358" y="4961560"/>
            <a:ext cx="4123284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integers look like integers</a:t>
            </a:r>
          </a:p>
        </p:txBody>
      </p:sp>
    </p:spTree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JSON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rPr dirty="0"/>
              <a:t>JSON</a:t>
            </a:r>
          </a:p>
        </p:txBody>
      </p:sp>
      <p:sp>
        <p:nvSpPr>
          <p:cNvPr id="346" name="Stands for JavaScript Object Notation…"/>
          <p:cNvSpPr txBox="1">
            <a:spLocks noGrp="1"/>
          </p:cNvSpPr>
          <p:nvPr>
            <p:ph type="body" idx="1"/>
          </p:nvPr>
        </p:nvSpPr>
        <p:spPr>
          <a:xfrm>
            <a:off x="952500" y="1587896"/>
            <a:ext cx="11099800" cy="7726116"/>
          </a:xfrm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rPr dirty="0"/>
              <a:t>Stands for </a:t>
            </a:r>
            <a:r>
              <a:rPr b="1" dirty="0"/>
              <a:t>JavaScript Object Notation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JavaScript is a language for web development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JSON was developed </a:t>
            </a:r>
            <a:r>
              <a:rPr lang="en-US" dirty="0"/>
              <a:t>for </a:t>
            </a:r>
            <a:r>
              <a:rPr dirty="0"/>
              <a:t>JavaScript programs to store/share data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JSON looks like Python code because JavaScript is similar to Python</a:t>
            </a:r>
          </a:p>
          <a:p>
            <a:pPr marL="0" indent="0">
              <a:buSzTx/>
              <a:buNone/>
            </a:pPr>
            <a:r>
              <a:rPr dirty="0"/>
              <a:t>Minor JavaScript vs. Python differences:</a:t>
            </a:r>
          </a:p>
        </p:txBody>
      </p:sp>
      <p:graphicFrame>
        <p:nvGraphicFramePr>
          <p:cNvPr id="347" name="Table"/>
          <p:cNvGraphicFramePr/>
          <p:nvPr/>
        </p:nvGraphicFramePr>
        <p:xfrm>
          <a:off x="1511300" y="4940300"/>
          <a:ext cx="9698184" cy="2976162"/>
        </p:xfrm>
        <a:graphic>
          <a:graphicData uri="http://schemas.openxmlformats.org/drawingml/2006/table">
            <a:tbl>
              <a:tblPr firstRow="1" firstCol="1">
                <a:tableStyleId>{2708684C-4D16-4618-839F-0558EEFCDFE6}</a:tableStyleId>
              </a:tblPr>
              <a:tblGrid>
                <a:gridCol w="32327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3272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327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96027">
                <a:tc>
                  <a:txBody>
                    <a:bodyPr/>
                    <a:lstStyle/>
                    <a:p>
                      <a:pPr defTabSz="914400">
                        <a:tabLst>
                          <a:tab pos="1181100" algn="l"/>
                        </a:tabLst>
                        <a:defRPr sz="2200">
                          <a:sym typeface="Gill Sans"/>
                        </a:defRPr>
                      </a:pPr>
                      <a:endParaRPr/>
                    </a:p>
                  </a:txBody>
                  <a:tcPr marL="50800" marR="50800" marT="50800" marB="50800" anchor="ctr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181100" algn="l"/>
                        </a:tabLst>
                        <a:defRPr sz="1800" b="0"/>
                      </a:pPr>
                      <a:r>
                        <a:rPr sz="2200">
                          <a:latin typeface="+mn-lt"/>
                          <a:ea typeface="+mn-ea"/>
                          <a:cs typeface="+mn-cs"/>
                          <a:sym typeface="Gill Sans SemiBold"/>
                        </a:rPr>
                        <a:t>Python</a:t>
                      </a:r>
                    </a:p>
                  </a:txBody>
                  <a:tcPr marL="50800" marR="50800" marT="50800" marB="50800" anchor="ctr" horzOverflow="overflow"/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181100" algn="l"/>
                        </a:tabLst>
                        <a:defRPr sz="1800" b="0"/>
                      </a:pPr>
                      <a:r>
                        <a:rPr sz="2200">
                          <a:latin typeface="+mn-lt"/>
                          <a:ea typeface="+mn-ea"/>
                          <a:cs typeface="+mn-cs"/>
                          <a:sym typeface="Gill Sans SemiBold"/>
                        </a:rPr>
                        <a:t>JSON</a:t>
                      </a:r>
                    </a:p>
                  </a:txBody>
                  <a:tcPr marL="50800" marR="50800" marT="50800" marB="50800" anchor="ctr" horzOverflow="overflow">
                    <a:lnR w="12700">
                      <a:miter lim="400000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96027">
                <a:tc>
                  <a:txBody>
                    <a:bodyPr/>
                    <a:lstStyle/>
                    <a:p>
                      <a:pPr defTabSz="914400">
                        <a:tabLst>
                          <a:tab pos="1181100" algn="l"/>
                        </a:tabLst>
                        <a:defRPr sz="1800" b="0"/>
                      </a:pPr>
                      <a:r>
                        <a:rPr sz="2200">
                          <a:latin typeface="+mn-lt"/>
                          <a:ea typeface="+mn-ea"/>
                          <a:cs typeface="+mn-cs"/>
                          <a:sym typeface="Gill Sans SemiBold"/>
                        </a:rPr>
                        <a:t>Booleans</a:t>
                      </a:r>
                    </a:p>
                  </a:txBody>
                  <a:tcPr marL="50800" marR="50800" marT="50800" marB="50800" anchor="ctr" horzOverflow="overflow"/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True, False</a:t>
                      </a:r>
                    </a:p>
                  </a:txBody>
                  <a:tcPr marL="50800" marR="50800" marT="50800" marB="50800" anchor="ctr" horzOverflow="overflow"/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true, false</a:t>
                      </a:r>
                    </a:p>
                  </a:txBody>
                  <a:tcPr marL="50800" marR="50800" marT="50800" marB="50800" anchor="ctr" horzOverflow="overflow">
                    <a:lnR w="12700">
                      <a:miter lim="400000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6027">
                <a:tc>
                  <a:txBody>
                    <a:bodyPr/>
                    <a:lstStyle/>
                    <a:p>
                      <a:pPr defTabSz="914400">
                        <a:tabLst>
                          <a:tab pos="1181100" algn="l"/>
                        </a:tabLst>
                        <a:defRPr sz="1800" b="0"/>
                      </a:pPr>
                      <a:r>
                        <a:rPr sz="2200">
                          <a:latin typeface="+mn-lt"/>
                          <a:ea typeface="+mn-ea"/>
                          <a:cs typeface="+mn-cs"/>
                          <a:sym typeface="Gill Sans SemiBold"/>
                        </a:rPr>
                        <a:t>No value</a:t>
                      </a:r>
                    </a:p>
                  </a:txBody>
                  <a:tcPr marL="50800" marR="50800" marT="50800" marB="50800" anchor="ctr" horzOverflow="overflow"/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None</a:t>
                      </a:r>
                    </a:p>
                  </a:txBody>
                  <a:tcPr marL="50800" marR="50800" marT="50800" marB="50800" anchor="ctr" horzOverflow="overflow"/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null</a:t>
                      </a:r>
                    </a:p>
                  </a:txBody>
                  <a:tcPr marL="50800" marR="50800" marT="50800" marB="50800" anchor="ctr" horzOverflow="overflow">
                    <a:lnR w="12700">
                      <a:miter lim="400000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6027">
                <a:tc>
                  <a:txBody>
                    <a:bodyPr/>
                    <a:lstStyle/>
                    <a:p>
                      <a:pPr defTabSz="914400">
                        <a:tabLst>
                          <a:tab pos="1181100" algn="l"/>
                        </a:tabLst>
                        <a:defRPr sz="1800" b="0"/>
                      </a:pPr>
                      <a:r>
                        <a:rPr sz="2200">
                          <a:latin typeface="+mn-lt"/>
                          <a:ea typeface="+mn-ea"/>
                          <a:cs typeface="+mn-cs"/>
                          <a:sym typeface="Gill Sans SemiBold"/>
                        </a:rPr>
                        <a:t>Quotes</a:t>
                      </a:r>
                    </a:p>
                  </a:txBody>
                  <a:tcPr marL="50800" marR="50800" marT="50800" marB="50800" anchor="ctr" horzOverflow="overflow"/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Single (‘) or double (“)</a:t>
                      </a:r>
                    </a:p>
                  </a:txBody>
                  <a:tcPr marL="50800" marR="50800" marT="50800" marB="50800" anchor="ctr" horzOverflow="overflow"/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Only double (“)</a:t>
                      </a:r>
                    </a:p>
                  </a:txBody>
                  <a:tcPr marL="50800" marR="50800" marT="50800" marB="50800" anchor="ctr" horzOverflow="overflow">
                    <a:lnR w="12700">
                      <a:miter lim="400000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96027">
                <a:tc>
                  <a:txBody>
                    <a:bodyPr/>
                    <a:lstStyle/>
                    <a:p>
                      <a:pPr defTabSz="914400">
                        <a:tabLst>
                          <a:tab pos="1181100" algn="l"/>
                        </a:tabLst>
                        <a:defRPr sz="1800" b="0"/>
                      </a:pPr>
                      <a:r>
                        <a:rPr sz="2200">
                          <a:latin typeface="+mn-lt"/>
                          <a:ea typeface="+mn-ea"/>
                          <a:cs typeface="+mn-cs"/>
                          <a:sym typeface="Gill Sans SemiBold"/>
                        </a:rPr>
                        <a:t>Commas</a:t>
                      </a:r>
                    </a:p>
                  </a:txBody>
                  <a:tcPr marL="50800" marR="50800" marT="50800" marB="50800" anchor="ctr" horzOverflow="overflow"/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Extra allowed: [1,2,]</a:t>
                      </a:r>
                    </a:p>
                  </a:txBody>
                  <a:tcPr marL="50800" marR="50800" marT="50800" marB="50800" anchor="ctr" horzOverflow="overflow"/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No extra: [1,2]</a:t>
                      </a:r>
                    </a:p>
                  </a:txBody>
                  <a:tcPr marL="50800" marR="50800" marT="50800" marB="50800" anchor="ctr" horzOverflow="overflow">
                    <a:lnR w="12700">
                      <a:miter lim="400000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96027">
                <a:tc>
                  <a:txBody>
                    <a:bodyPr/>
                    <a:lstStyle/>
                    <a:p>
                      <a:pPr defTabSz="914400">
                        <a:tabLst>
                          <a:tab pos="1181100" algn="l"/>
                        </a:tabLst>
                        <a:defRPr sz="1800" b="0"/>
                      </a:pPr>
                      <a:r>
                        <a:rPr sz="2200">
                          <a:latin typeface="+mn-lt"/>
                          <a:ea typeface="+mn-ea"/>
                          <a:cs typeface="+mn-cs"/>
                          <a:sym typeface="Gill Sans SemiBold"/>
                        </a:rPr>
                        <a:t>Keys</a:t>
                      </a:r>
                    </a:p>
                  </a:txBody>
                  <a:tcPr marL="50800" marR="50800" marT="50800" marB="50800" anchor="ctr" horzOverflow="overflow"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Any type: {3: “three”}</a:t>
                      </a:r>
                    </a:p>
                  </a:txBody>
                  <a:tcPr marL="50800" marR="50800" marT="50800" marB="50800" anchor="ctr" horzOverflow="overflow"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Str only: {“3”: “three”}</a:t>
                      </a:r>
                    </a:p>
                  </a:txBody>
                  <a:tcPr marL="50800" marR="50800" marT="50800" marB="50800" anchor="ctr" horzOverflow="overflow">
                    <a:lnR w="12700">
                      <a:miter lim="400000"/>
                    </a:lnR>
                    <a:lnB w="12700"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48" name="remember these!"/>
          <p:cNvSpPr txBox="1"/>
          <p:nvPr/>
        </p:nvSpPr>
        <p:spPr>
          <a:xfrm>
            <a:off x="5240163" y="8191499"/>
            <a:ext cx="22404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/>
            </a:lvl1pPr>
          </a:lstStyle>
          <a:p>
            <a:r>
              <a:t>remember these!</a:t>
            </a:r>
          </a:p>
        </p:txBody>
      </p:sp>
    </p:spTree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{…"/>
          <p:cNvSpPr txBox="1">
            <a:spLocks noGrp="1"/>
          </p:cNvSpPr>
          <p:nvPr>
            <p:ph type="body" sz="quarter" idx="1"/>
          </p:nvPr>
        </p:nvSpPr>
        <p:spPr>
          <a:xfrm>
            <a:off x="1054100" y="6969851"/>
            <a:ext cx="10195481" cy="2194043"/>
          </a:xfrm>
          <a:prstGeom prst="rect">
            <a:avLst/>
          </a:prstGeom>
          <a:ln>
            <a:solidFill>
              <a:srgbClr val="000000"/>
            </a:solidFill>
          </a:ln>
        </p:spPr>
        <p:txBody>
          <a:bodyPr anchor="t"/>
          <a:lstStyle/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{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  “alice”: 10,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  “bob”: 12,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  “cindy”: 15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}</a:t>
            </a:r>
          </a:p>
        </p:txBody>
      </p:sp>
      <p:sp>
        <p:nvSpPr>
          <p:cNvPr id="351" name="JSON file saved somewhere"/>
          <p:cNvSpPr txBox="1"/>
          <p:nvPr/>
        </p:nvSpPr>
        <p:spPr>
          <a:xfrm>
            <a:off x="920180" y="6502399"/>
            <a:ext cx="435337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JSON file saved somewhere</a:t>
            </a:r>
          </a:p>
        </p:txBody>
      </p:sp>
      <p:sp>
        <p:nvSpPr>
          <p:cNvPr id="352" name="Python Program"/>
          <p:cNvSpPr txBox="1"/>
          <p:nvPr/>
        </p:nvSpPr>
        <p:spPr>
          <a:xfrm>
            <a:off x="8129960" y="380840"/>
            <a:ext cx="2677865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 Program</a:t>
            </a:r>
          </a:p>
        </p:txBody>
      </p:sp>
      <p:sp>
        <p:nvSpPr>
          <p:cNvPr id="353" name="Rectangle"/>
          <p:cNvSpPr/>
          <p:nvPr/>
        </p:nvSpPr>
        <p:spPr>
          <a:xfrm>
            <a:off x="6409382" y="914091"/>
            <a:ext cx="6119022" cy="4988918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54" name="Arrow"/>
          <p:cNvSpPr/>
          <p:nvPr/>
        </p:nvSpPr>
        <p:spPr>
          <a:xfrm rot="16200000">
            <a:off x="9053166" y="5642679"/>
            <a:ext cx="1270001" cy="1270001"/>
          </a:xfrm>
          <a:prstGeom prst="rightArrow">
            <a:avLst>
              <a:gd name="adj1" fmla="val 34062"/>
              <a:gd name="adj2" fmla="val 2659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55" name="Arrow"/>
          <p:cNvSpPr/>
          <p:nvPr/>
        </p:nvSpPr>
        <p:spPr>
          <a:xfrm rot="16200000">
            <a:off x="9221589" y="3946907"/>
            <a:ext cx="902345" cy="1270001"/>
          </a:xfrm>
          <a:prstGeom prst="rightArrow">
            <a:avLst>
              <a:gd name="adj1" fmla="val 34062"/>
              <a:gd name="adj2" fmla="val 37424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56" name="{“alice”:10, “bob”:12,  “cindy”:15}"/>
          <p:cNvSpPr txBox="1"/>
          <p:nvPr/>
        </p:nvSpPr>
        <p:spPr>
          <a:xfrm>
            <a:off x="7399735" y="3114530"/>
            <a:ext cx="4138315" cy="838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>
                <a:latin typeface="Courier"/>
                <a:ea typeface="Courier"/>
                <a:cs typeface="Courier"/>
                <a:sym typeface="Courier"/>
              </a:defRPr>
            </a:pPr>
            <a:r>
              <a:t>{“alice”:10, “bob”:12,</a:t>
            </a:r>
            <a:br/>
            <a:r>
              <a:t> “cindy”:15}</a:t>
            </a:r>
          </a:p>
        </p:txBody>
      </p:sp>
      <p:sp>
        <p:nvSpPr>
          <p:cNvPr id="357" name="Arrow"/>
          <p:cNvSpPr/>
          <p:nvPr/>
        </p:nvSpPr>
        <p:spPr>
          <a:xfrm rot="16200000">
            <a:off x="9221589" y="1850352"/>
            <a:ext cx="902345" cy="1270001"/>
          </a:xfrm>
          <a:prstGeom prst="rightArrow">
            <a:avLst>
              <a:gd name="adj1" fmla="val 34062"/>
              <a:gd name="adj2" fmla="val 37424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58" name="Analysis Code"/>
          <p:cNvSpPr/>
          <p:nvPr/>
        </p:nvSpPr>
        <p:spPr>
          <a:xfrm>
            <a:off x="7452176" y="1105670"/>
            <a:ext cx="4441171" cy="889645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Analysis Code</a:t>
            </a:r>
          </a:p>
        </p:txBody>
      </p:sp>
      <p:sp>
        <p:nvSpPr>
          <p:cNvPr id="359" name="dict"/>
          <p:cNvSpPr txBox="1"/>
          <p:nvPr/>
        </p:nvSpPr>
        <p:spPr>
          <a:xfrm rot="16200000">
            <a:off x="6727009" y="3305030"/>
            <a:ext cx="700684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</a:t>
            </a:r>
          </a:p>
        </p:txBody>
      </p:sp>
      <p:sp>
        <p:nvSpPr>
          <p:cNvPr id="360" name="data[“cindy”]"/>
          <p:cNvSpPr txBox="1"/>
          <p:nvPr/>
        </p:nvSpPr>
        <p:spPr>
          <a:xfrm>
            <a:off x="7283226" y="1416411"/>
            <a:ext cx="2857948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latin typeface="Courier"/>
                <a:ea typeface="Courier"/>
                <a:cs typeface="Courier"/>
                <a:sym typeface="Courier"/>
              </a:defRPr>
            </a:lvl1pPr>
          </a:lstStyle>
          <a:p>
            <a:r>
              <a:t>  data[“cindy”]</a:t>
            </a:r>
          </a:p>
        </p:txBody>
      </p:sp>
      <p:sp>
        <p:nvSpPr>
          <p:cNvPr id="361" name="Line"/>
          <p:cNvSpPr/>
          <p:nvPr/>
        </p:nvSpPr>
        <p:spPr>
          <a:xfrm>
            <a:off x="10088381" y="1693728"/>
            <a:ext cx="461059" cy="1"/>
          </a:xfrm>
          <a:prstGeom prst="line">
            <a:avLst/>
          </a:prstGeom>
          <a:ln w="381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62" name="15"/>
          <p:cNvSpPr txBox="1"/>
          <p:nvPr/>
        </p:nvSpPr>
        <p:spPr>
          <a:xfrm>
            <a:off x="10509249" y="1465128"/>
            <a:ext cx="419101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/>
            </a:lvl1pPr>
          </a:lstStyle>
          <a:p>
            <a:r>
              <a:t>15</a:t>
            </a:r>
          </a:p>
        </p:txBody>
      </p:sp>
      <p:sp>
        <p:nvSpPr>
          <p:cNvPr id="363" name="Reading JSON Files"/>
          <p:cNvSpPr txBox="1">
            <a:spLocks noGrp="1"/>
          </p:cNvSpPr>
          <p:nvPr>
            <p:ph type="title"/>
          </p:nvPr>
        </p:nvSpPr>
        <p:spPr>
          <a:xfrm>
            <a:off x="355600" y="177389"/>
            <a:ext cx="11099800" cy="902346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Reading JSON Files</a:t>
            </a:r>
          </a:p>
        </p:txBody>
      </p:sp>
      <p:sp>
        <p:nvSpPr>
          <p:cNvPr id="364" name="Parsing Code"/>
          <p:cNvSpPr/>
          <p:nvPr/>
        </p:nvSpPr>
        <p:spPr>
          <a:xfrm>
            <a:off x="8639364" y="5050110"/>
            <a:ext cx="2066795" cy="589013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Parsing Code</a:t>
            </a:r>
          </a:p>
        </p:txBody>
      </p:sp>
      <p:sp>
        <p:nvSpPr>
          <p:cNvPr id="365" name="What does this look like?"/>
          <p:cNvSpPr txBox="1"/>
          <p:nvPr/>
        </p:nvSpPr>
        <p:spPr>
          <a:xfrm>
            <a:off x="5433342" y="6229219"/>
            <a:ext cx="3992316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What does this look like?</a:t>
            </a:r>
          </a:p>
        </p:txBody>
      </p:sp>
      <p:sp>
        <p:nvSpPr>
          <p:cNvPr id="367" name="Connection Line"/>
          <p:cNvSpPr/>
          <p:nvPr/>
        </p:nvSpPr>
        <p:spPr>
          <a:xfrm>
            <a:off x="7433502" y="5324502"/>
            <a:ext cx="1156990" cy="9388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715" extrusionOk="0">
                <a:moveTo>
                  <a:pt x="0" y="20715"/>
                </a:moveTo>
                <a:cubicBezTo>
                  <a:pt x="1678" y="5990"/>
                  <a:pt x="8878" y="-885"/>
                  <a:pt x="21600" y="90"/>
                </a:cubicBezTo>
              </a:path>
            </a:pathLst>
          </a:custGeom>
          <a:ln w="508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4" name="{…"/>
          <p:cNvSpPr txBox="1">
            <a:spLocks noGrp="1"/>
          </p:cNvSpPr>
          <p:nvPr>
            <p:ph type="body" sz="quarter" idx="1"/>
          </p:nvPr>
        </p:nvSpPr>
        <p:spPr>
          <a:xfrm>
            <a:off x="1054100" y="6969851"/>
            <a:ext cx="10195481" cy="2194043"/>
          </a:xfrm>
          <a:prstGeom prst="rect">
            <a:avLst/>
          </a:prstGeom>
          <a:ln>
            <a:solidFill>
              <a:srgbClr val="000000"/>
            </a:solidFill>
          </a:ln>
        </p:spPr>
        <p:txBody>
          <a:bodyPr anchor="t"/>
          <a:lstStyle/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{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  “alice”: 10,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  “bob”: 12,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  “cindy”: 15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}</a:t>
            </a:r>
          </a:p>
        </p:txBody>
      </p:sp>
      <p:sp>
        <p:nvSpPr>
          <p:cNvPr id="395" name="JSON file saved somewhere"/>
          <p:cNvSpPr txBox="1"/>
          <p:nvPr/>
        </p:nvSpPr>
        <p:spPr>
          <a:xfrm>
            <a:off x="920180" y="6502399"/>
            <a:ext cx="435337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JSON file saved somewhere</a:t>
            </a:r>
          </a:p>
        </p:txBody>
      </p:sp>
      <p:sp>
        <p:nvSpPr>
          <p:cNvPr id="396" name="Python Program"/>
          <p:cNvSpPr txBox="1"/>
          <p:nvPr/>
        </p:nvSpPr>
        <p:spPr>
          <a:xfrm>
            <a:off x="8129960" y="380840"/>
            <a:ext cx="2677865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 Program</a:t>
            </a:r>
          </a:p>
        </p:txBody>
      </p:sp>
      <p:sp>
        <p:nvSpPr>
          <p:cNvPr id="397" name="Rectangle"/>
          <p:cNvSpPr/>
          <p:nvPr/>
        </p:nvSpPr>
        <p:spPr>
          <a:xfrm>
            <a:off x="6409382" y="914091"/>
            <a:ext cx="6119022" cy="4988918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98" name="Arrow"/>
          <p:cNvSpPr/>
          <p:nvPr/>
        </p:nvSpPr>
        <p:spPr>
          <a:xfrm rot="16200000">
            <a:off x="9053166" y="5642679"/>
            <a:ext cx="1270001" cy="1270001"/>
          </a:xfrm>
          <a:prstGeom prst="rightArrow">
            <a:avLst>
              <a:gd name="adj1" fmla="val 34062"/>
              <a:gd name="adj2" fmla="val 2659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99" name="Arrow"/>
          <p:cNvSpPr/>
          <p:nvPr/>
        </p:nvSpPr>
        <p:spPr>
          <a:xfrm rot="16200000">
            <a:off x="9221589" y="3946907"/>
            <a:ext cx="902345" cy="1270001"/>
          </a:xfrm>
          <a:prstGeom prst="rightArrow">
            <a:avLst>
              <a:gd name="adj1" fmla="val 34062"/>
              <a:gd name="adj2" fmla="val 37424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00" name="{“alice”:10, “bob”:12,  “cindy”:15}"/>
          <p:cNvSpPr txBox="1"/>
          <p:nvPr/>
        </p:nvSpPr>
        <p:spPr>
          <a:xfrm>
            <a:off x="7399735" y="3114530"/>
            <a:ext cx="4138315" cy="838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>
                <a:latin typeface="Courier"/>
                <a:ea typeface="Courier"/>
                <a:cs typeface="Courier"/>
                <a:sym typeface="Courier"/>
              </a:defRPr>
            </a:pPr>
            <a:r>
              <a:t>{“alice”:10, “bob”:12,</a:t>
            </a:r>
            <a:br/>
            <a:r>
              <a:t> “cindy”:15}</a:t>
            </a:r>
          </a:p>
        </p:txBody>
      </p:sp>
      <p:sp>
        <p:nvSpPr>
          <p:cNvPr id="401" name="Arrow"/>
          <p:cNvSpPr/>
          <p:nvPr/>
        </p:nvSpPr>
        <p:spPr>
          <a:xfrm rot="16200000">
            <a:off x="9221589" y="1850352"/>
            <a:ext cx="902345" cy="1270001"/>
          </a:xfrm>
          <a:prstGeom prst="rightArrow">
            <a:avLst>
              <a:gd name="adj1" fmla="val 34062"/>
              <a:gd name="adj2" fmla="val 37424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02" name="Analysis Code"/>
          <p:cNvSpPr/>
          <p:nvPr/>
        </p:nvSpPr>
        <p:spPr>
          <a:xfrm>
            <a:off x="7452176" y="1105670"/>
            <a:ext cx="4441171" cy="889645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Analysis Code</a:t>
            </a:r>
          </a:p>
        </p:txBody>
      </p:sp>
      <p:sp>
        <p:nvSpPr>
          <p:cNvPr id="403" name="dict"/>
          <p:cNvSpPr txBox="1"/>
          <p:nvPr/>
        </p:nvSpPr>
        <p:spPr>
          <a:xfrm rot="16200000">
            <a:off x="6727009" y="3305030"/>
            <a:ext cx="700684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</a:t>
            </a:r>
          </a:p>
        </p:txBody>
      </p:sp>
      <p:sp>
        <p:nvSpPr>
          <p:cNvPr id="404" name="data[“cindy”]"/>
          <p:cNvSpPr txBox="1"/>
          <p:nvPr/>
        </p:nvSpPr>
        <p:spPr>
          <a:xfrm>
            <a:off x="7283226" y="1416411"/>
            <a:ext cx="2857948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latin typeface="Courier"/>
                <a:ea typeface="Courier"/>
                <a:cs typeface="Courier"/>
                <a:sym typeface="Courier"/>
              </a:defRPr>
            </a:lvl1pPr>
          </a:lstStyle>
          <a:p>
            <a:r>
              <a:t>  data[“cindy”]</a:t>
            </a:r>
          </a:p>
        </p:txBody>
      </p:sp>
      <p:sp>
        <p:nvSpPr>
          <p:cNvPr id="405" name="Line"/>
          <p:cNvSpPr/>
          <p:nvPr/>
        </p:nvSpPr>
        <p:spPr>
          <a:xfrm>
            <a:off x="10088381" y="1693728"/>
            <a:ext cx="461059" cy="1"/>
          </a:xfrm>
          <a:prstGeom prst="line">
            <a:avLst/>
          </a:prstGeom>
          <a:ln w="381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06" name="15"/>
          <p:cNvSpPr txBox="1"/>
          <p:nvPr/>
        </p:nvSpPr>
        <p:spPr>
          <a:xfrm>
            <a:off x="10509249" y="1465128"/>
            <a:ext cx="419101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/>
            </a:lvl1pPr>
          </a:lstStyle>
          <a:p>
            <a:r>
              <a:t>15</a:t>
            </a:r>
          </a:p>
        </p:txBody>
      </p:sp>
      <p:sp>
        <p:nvSpPr>
          <p:cNvPr id="407" name="Rectangle"/>
          <p:cNvSpPr/>
          <p:nvPr/>
        </p:nvSpPr>
        <p:spPr>
          <a:xfrm>
            <a:off x="381000" y="435024"/>
            <a:ext cx="12300502" cy="8832752"/>
          </a:xfrm>
          <a:prstGeom prst="rect">
            <a:avLst/>
          </a:prstGeom>
          <a:solidFill>
            <a:srgbClr val="FFFFFF">
              <a:alpha val="97498"/>
            </a:srgb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08" name="Reading JSON Files"/>
          <p:cNvSpPr txBox="1">
            <a:spLocks noGrp="1"/>
          </p:cNvSpPr>
          <p:nvPr>
            <p:ph type="title"/>
          </p:nvPr>
        </p:nvSpPr>
        <p:spPr>
          <a:xfrm>
            <a:off x="355600" y="177389"/>
            <a:ext cx="11099800" cy="902346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Reading JSON Files</a:t>
            </a:r>
          </a:p>
        </p:txBody>
      </p:sp>
      <p:sp>
        <p:nvSpPr>
          <p:cNvPr id="409" name="Parsing Code"/>
          <p:cNvSpPr/>
          <p:nvPr/>
        </p:nvSpPr>
        <p:spPr>
          <a:xfrm>
            <a:off x="8639364" y="5050110"/>
            <a:ext cx="2066795" cy="589013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Parsing Code</a:t>
            </a:r>
          </a:p>
        </p:txBody>
      </p:sp>
      <p:sp>
        <p:nvSpPr>
          <p:cNvPr id="410" name="What does this look like?"/>
          <p:cNvSpPr txBox="1"/>
          <p:nvPr/>
        </p:nvSpPr>
        <p:spPr>
          <a:xfrm>
            <a:off x="5433342" y="6229219"/>
            <a:ext cx="3992316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What does this look like?</a:t>
            </a:r>
          </a:p>
        </p:txBody>
      </p:sp>
      <p:sp>
        <p:nvSpPr>
          <p:cNvPr id="418" name="Connection Line"/>
          <p:cNvSpPr/>
          <p:nvPr/>
        </p:nvSpPr>
        <p:spPr>
          <a:xfrm>
            <a:off x="7433502" y="5324502"/>
            <a:ext cx="1156990" cy="9388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715" extrusionOk="0">
                <a:moveTo>
                  <a:pt x="0" y="20715"/>
                </a:moveTo>
                <a:cubicBezTo>
                  <a:pt x="1678" y="5990"/>
                  <a:pt x="8878" y="-885"/>
                  <a:pt x="21600" y="90"/>
                </a:cubicBezTo>
              </a:path>
            </a:pathLst>
          </a:custGeom>
          <a:ln w="508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12" name="import json…"/>
          <p:cNvSpPr txBox="1"/>
          <p:nvPr/>
        </p:nvSpPr>
        <p:spPr>
          <a:xfrm>
            <a:off x="952500" y="1587896"/>
            <a:ext cx="8637142" cy="20845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normAutofit/>
          </a:bodyPr>
          <a:lstStyle/>
          <a:p>
            <a:pPr algn="l">
              <a:defRPr sz="2300" b="0">
                <a:latin typeface="Courier"/>
                <a:ea typeface="Courier"/>
                <a:cs typeface="Courier"/>
                <a:sym typeface="Courier"/>
              </a:defRPr>
            </a:pPr>
            <a:r>
              <a:rPr dirty="0"/>
              <a:t>import json</a:t>
            </a:r>
          </a:p>
          <a:p>
            <a:pPr algn="l">
              <a:defRPr sz="2300" b="0">
                <a:latin typeface="Courier"/>
                <a:ea typeface="Courier"/>
                <a:cs typeface="Courier"/>
                <a:sym typeface="Courier"/>
              </a:defRPr>
            </a:pPr>
            <a:endParaRPr dirty="0"/>
          </a:p>
          <a:p>
            <a:pPr algn="l">
              <a:defRPr sz="2300" b="0">
                <a:latin typeface="Courier"/>
                <a:ea typeface="Courier"/>
                <a:cs typeface="Courier"/>
                <a:sym typeface="Courier"/>
              </a:defRPr>
            </a:pPr>
            <a:r>
              <a:rPr dirty="0"/>
              <a:t>def </a:t>
            </a:r>
            <a:r>
              <a:rPr dirty="0" err="1"/>
              <a:t>read_json</a:t>
            </a:r>
            <a:r>
              <a:rPr dirty="0"/>
              <a:t>(path):</a:t>
            </a:r>
          </a:p>
          <a:p>
            <a:pPr algn="l">
              <a:defRPr sz="2300" b="0">
                <a:latin typeface="Courier"/>
                <a:ea typeface="Courier"/>
                <a:cs typeface="Courier"/>
                <a:sym typeface="Courier"/>
              </a:defRPr>
            </a:pPr>
            <a:r>
              <a:rPr dirty="0"/>
              <a:t>    with open(path, encoding="utf-8") as f:</a:t>
            </a:r>
          </a:p>
          <a:p>
            <a:pPr algn="l">
              <a:defRPr sz="2300" b="0">
                <a:latin typeface="Courier"/>
                <a:ea typeface="Courier"/>
                <a:cs typeface="Courier"/>
                <a:sym typeface="Courier"/>
              </a:defRPr>
            </a:pPr>
            <a:r>
              <a:rPr dirty="0"/>
              <a:t>        return </a:t>
            </a:r>
            <a:r>
              <a:rPr dirty="0" err="1"/>
              <a:t>json.load</a:t>
            </a:r>
            <a:r>
              <a:rPr dirty="0"/>
              <a:t>(f) </a:t>
            </a:r>
            <a:r>
              <a:rPr dirty="0">
                <a:solidFill>
                  <a:srgbClr val="929292"/>
                </a:solidFill>
              </a:rPr>
              <a:t># </a:t>
            </a:r>
            <a:r>
              <a:rPr dirty="0" err="1">
                <a:solidFill>
                  <a:srgbClr val="929292"/>
                </a:solidFill>
              </a:rPr>
              <a:t>dict</a:t>
            </a:r>
            <a:r>
              <a:rPr dirty="0">
                <a:solidFill>
                  <a:srgbClr val="929292"/>
                </a:solidFill>
              </a:rPr>
              <a:t>, list, </a:t>
            </a:r>
            <a:r>
              <a:rPr dirty="0" err="1">
                <a:solidFill>
                  <a:srgbClr val="929292"/>
                </a:solidFill>
              </a:rPr>
              <a:t>etc</a:t>
            </a:r>
            <a:endParaRPr dirty="0">
              <a:solidFill>
                <a:srgbClr val="929292"/>
              </a:solidFill>
            </a:endParaRPr>
          </a:p>
        </p:txBody>
      </p:sp>
      <p:sp>
        <p:nvSpPr>
          <p:cNvPr id="413" name="what about writing new files?"/>
          <p:cNvSpPr txBox="1"/>
          <p:nvPr/>
        </p:nvSpPr>
        <p:spPr>
          <a:xfrm>
            <a:off x="785267" y="5796382"/>
            <a:ext cx="462319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what about writing new files?</a:t>
            </a:r>
          </a:p>
        </p:txBody>
      </p:sp>
      <p:sp>
        <p:nvSpPr>
          <p:cNvPr id="414" name="CTRL"/>
          <p:cNvSpPr/>
          <p:nvPr/>
        </p:nvSpPr>
        <p:spPr>
          <a:xfrm>
            <a:off x="1244600" y="4137085"/>
            <a:ext cx="1169463" cy="648717"/>
          </a:xfrm>
          <a:prstGeom prst="roundRect">
            <a:avLst>
              <a:gd name="adj" fmla="val 27041"/>
            </a:avLst>
          </a:prstGeom>
          <a:solidFill>
            <a:srgbClr val="D6D5D5"/>
          </a:solidFill>
          <a:ln w="12700">
            <a:solidFill>
              <a:srgbClr val="000000"/>
            </a:solidFill>
            <a:miter lim="400000"/>
          </a:ln>
          <a:effectLst>
            <a:outerShdw blurRad="63500" dist="73144" dir="2249259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CTRL</a:t>
            </a:r>
          </a:p>
        </p:txBody>
      </p:sp>
      <p:sp>
        <p:nvSpPr>
          <p:cNvPr id="415" name="C"/>
          <p:cNvSpPr/>
          <p:nvPr/>
        </p:nvSpPr>
        <p:spPr>
          <a:xfrm>
            <a:off x="3124200" y="4137085"/>
            <a:ext cx="656533" cy="648717"/>
          </a:xfrm>
          <a:prstGeom prst="roundRect">
            <a:avLst>
              <a:gd name="adj" fmla="val 27041"/>
            </a:avLst>
          </a:prstGeom>
          <a:solidFill>
            <a:srgbClr val="D6D5D5"/>
          </a:solidFill>
          <a:ln w="12700">
            <a:solidFill>
              <a:srgbClr val="000000"/>
            </a:solidFill>
            <a:miter lim="400000"/>
          </a:ln>
          <a:effectLst>
            <a:outerShdw blurRad="63500" dist="73144" dir="2249259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C</a:t>
            </a:r>
          </a:p>
        </p:txBody>
      </p:sp>
      <p:sp>
        <p:nvSpPr>
          <p:cNvPr id="416" name="+"/>
          <p:cNvSpPr txBox="1"/>
          <p:nvPr/>
        </p:nvSpPr>
        <p:spPr>
          <a:xfrm>
            <a:off x="2593315" y="4137745"/>
            <a:ext cx="351632" cy="558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200" b="0"/>
            </a:lvl1pPr>
          </a:lstStyle>
          <a:p>
            <a:r>
              <a:t>+</a:t>
            </a:r>
          </a:p>
        </p:txBody>
      </p:sp>
      <p:sp>
        <p:nvSpPr>
          <p:cNvPr id="417" name="don't need to understand…"/>
          <p:cNvSpPr txBox="1"/>
          <p:nvPr/>
        </p:nvSpPr>
        <p:spPr>
          <a:xfrm>
            <a:off x="1259656" y="4951366"/>
            <a:ext cx="2586088" cy="685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 sz="2000" b="0" i="1"/>
            </a:pPr>
            <a:r>
              <a:t>don't need to understand</a:t>
            </a:r>
          </a:p>
          <a:p>
            <a:pPr>
              <a:defRPr sz="2000" b="0" i="1"/>
            </a:pPr>
            <a:r>
              <a:t>this snippet yet</a:t>
            </a:r>
          </a:p>
        </p:txBody>
      </p:sp>
    </p:spTree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Data Structures and Files"/>
          <p:cNvSpPr txBox="1">
            <a:spLocks noGrp="1"/>
          </p:cNvSpPr>
          <p:nvPr>
            <p:ph type="title"/>
          </p:nvPr>
        </p:nvSpPr>
        <p:spPr>
          <a:xfrm>
            <a:off x="355600" y="177389"/>
            <a:ext cx="8091786" cy="902346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Data Structures and Files</a:t>
            </a:r>
          </a:p>
        </p:txBody>
      </p:sp>
      <p:sp>
        <p:nvSpPr>
          <p:cNvPr id="421" name="Data Structures…"/>
          <p:cNvSpPr/>
          <p:nvPr/>
        </p:nvSpPr>
        <p:spPr>
          <a:xfrm>
            <a:off x="2796778" y="3120603"/>
            <a:ext cx="2712244" cy="1632794"/>
          </a:xfrm>
          <a:prstGeom prst="roundRect">
            <a:avLst>
              <a:gd name="adj" fmla="val 15000"/>
            </a:avLst>
          </a:prstGeom>
          <a:solidFill>
            <a:schemeClr val="accent6">
              <a:satOff val="-15808"/>
              <a:lumOff val="-17557"/>
            </a:schemeClr>
          </a:solidFill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r>
              <a:t>Data Structures</a:t>
            </a:r>
          </a:p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r>
              <a:t>[lists, dicts, etc]</a:t>
            </a:r>
          </a:p>
        </p:txBody>
      </p:sp>
      <p:sp>
        <p:nvSpPr>
          <p:cNvPr id="422" name="Files…"/>
          <p:cNvSpPr/>
          <p:nvPr/>
        </p:nvSpPr>
        <p:spPr>
          <a:xfrm>
            <a:off x="7495778" y="3120603"/>
            <a:ext cx="2712244" cy="1632794"/>
          </a:xfrm>
          <a:prstGeom prst="roundRect">
            <a:avLst>
              <a:gd name="adj" fmla="val 15000"/>
            </a:avLst>
          </a:prstGeom>
          <a:solidFill>
            <a:schemeClr val="accent1"/>
          </a:solidFill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r>
              <a:t>Files</a:t>
            </a:r>
          </a:p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r>
              <a:t>[CSVs, JSONs, etc]</a:t>
            </a:r>
          </a:p>
        </p:txBody>
      </p:sp>
      <p:sp>
        <p:nvSpPr>
          <p:cNvPr id="431" name="Connection Line"/>
          <p:cNvSpPr/>
          <p:nvPr/>
        </p:nvSpPr>
        <p:spPr>
          <a:xfrm>
            <a:off x="5009091" y="2016596"/>
            <a:ext cx="2859733" cy="8842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200" extrusionOk="0">
                <a:moveTo>
                  <a:pt x="0" y="16200"/>
                </a:moveTo>
                <a:cubicBezTo>
                  <a:pt x="6826" y="-5382"/>
                  <a:pt x="14026" y="-5400"/>
                  <a:pt x="21600" y="16147"/>
                </a:cubicBezTo>
              </a:path>
            </a:pathLst>
          </a:custGeom>
          <a:ln w="76200">
            <a:solidFill>
              <a:srgbClr val="000000"/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32" name="Connection Line"/>
          <p:cNvSpPr/>
          <p:nvPr/>
        </p:nvSpPr>
        <p:spPr>
          <a:xfrm>
            <a:off x="5009091" y="4937596"/>
            <a:ext cx="2859733" cy="8842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200" extrusionOk="0">
                <a:moveTo>
                  <a:pt x="21600" y="0"/>
                </a:moveTo>
                <a:cubicBezTo>
                  <a:pt x="14774" y="21582"/>
                  <a:pt x="7574" y="21600"/>
                  <a:pt x="0" y="53"/>
                </a:cubicBezTo>
              </a:path>
            </a:pathLst>
          </a:custGeom>
          <a:ln w="76200">
            <a:solidFill>
              <a:srgbClr val="000000"/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25" name="parsing"/>
          <p:cNvSpPr txBox="1"/>
          <p:nvPr/>
        </p:nvSpPr>
        <p:spPr>
          <a:xfrm>
            <a:off x="5885060" y="6022942"/>
            <a:ext cx="123468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parsing</a:t>
            </a:r>
          </a:p>
        </p:txBody>
      </p:sp>
      <p:sp>
        <p:nvSpPr>
          <p:cNvPr id="426" name="serialization"/>
          <p:cNvSpPr txBox="1"/>
          <p:nvPr/>
        </p:nvSpPr>
        <p:spPr>
          <a:xfrm>
            <a:off x="5422750" y="1401669"/>
            <a:ext cx="2002186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serialization</a:t>
            </a:r>
          </a:p>
        </p:txBody>
      </p:sp>
      <p:sp>
        <p:nvSpPr>
          <p:cNvPr id="427" name="why not just have data structures?"/>
          <p:cNvSpPr txBox="1"/>
          <p:nvPr/>
        </p:nvSpPr>
        <p:spPr>
          <a:xfrm>
            <a:off x="1701800" y="6934200"/>
            <a:ext cx="5505847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>
              <a:defRPr sz="2600" i="1"/>
            </a:lvl1pPr>
          </a:lstStyle>
          <a:p>
            <a:r>
              <a:t>why not just have data structures?</a:t>
            </a:r>
          </a:p>
        </p:txBody>
      </p:sp>
      <p:sp>
        <p:nvSpPr>
          <p:cNvPr id="428" name="because our data needs to live somewhere when our programs aren't running"/>
          <p:cNvSpPr txBox="1"/>
          <p:nvPr/>
        </p:nvSpPr>
        <p:spPr>
          <a:xfrm>
            <a:off x="2209800" y="7473949"/>
            <a:ext cx="8922085" cy="419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>
              <a:defRPr sz="2200"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defRPr>
            </a:lvl1pPr>
          </a:lstStyle>
          <a:p>
            <a:r>
              <a:t>because our data needs to live somewhere when our programs aren't running</a:t>
            </a:r>
          </a:p>
        </p:txBody>
      </p:sp>
      <p:sp>
        <p:nvSpPr>
          <p:cNvPr id="429" name="why not just have files?"/>
          <p:cNvSpPr txBox="1"/>
          <p:nvPr/>
        </p:nvSpPr>
        <p:spPr>
          <a:xfrm>
            <a:off x="1701800" y="8077200"/>
            <a:ext cx="3768267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>
              <a:defRPr sz="2600" i="1"/>
            </a:lvl1pPr>
          </a:lstStyle>
          <a:p>
            <a:r>
              <a:t>why not just have files?</a:t>
            </a:r>
          </a:p>
        </p:txBody>
      </p:sp>
      <p:sp>
        <p:nvSpPr>
          <p:cNvPr id="430" name="slow, and Python doesn't understand structure until it is parsed"/>
          <p:cNvSpPr txBox="1"/>
          <p:nvPr/>
        </p:nvSpPr>
        <p:spPr>
          <a:xfrm>
            <a:off x="2209800" y="8616949"/>
            <a:ext cx="7251006" cy="419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>
              <a:defRPr sz="2200"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defRPr>
            </a:lvl1pPr>
          </a:lstStyle>
          <a:p>
            <a:r>
              <a:t>slow, and Python doesn't understand structure until it is parsed</a:t>
            </a:r>
          </a:p>
        </p:txBody>
      </p:sp>
    </p:spTree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1" name="{…"/>
          <p:cNvSpPr txBox="1">
            <a:spLocks noGrp="1"/>
          </p:cNvSpPr>
          <p:nvPr>
            <p:ph type="body" sz="quarter" idx="1"/>
          </p:nvPr>
        </p:nvSpPr>
        <p:spPr>
          <a:xfrm>
            <a:off x="1054100" y="6969851"/>
            <a:ext cx="10195481" cy="2194043"/>
          </a:xfrm>
          <a:prstGeom prst="rect">
            <a:avLst/>
          </a:prstGeom>
          <a:ln>
            <a:solidFill>
              <a:srgbClr val="000000"/>
            </a:solidFill>
          </a:ln>
        </p:spPr>
        <p:txBody>
          <a:bodyPr anchor="t"/>
          <a:lstStyle/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{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  “cindy”: 15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}</a:t>
            </a:r>
          </a:p>
        </p:txBody>
      </p:sp>
      <p:sp>
        <p:nvSpPr>
          <p:cNvPr id="452" name="JSON file saved somewhere"/>
          <p:cNvSpPr txBox="1"/>
          <p:nvPr/>
        </p:nvSpPr>
        <p:spPr>
          <a:xfrm>
            <a:off x="920180" y="6502399"/>
            <a:ext cx="435337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JSON file saved somewhere</a:t>
            </a:r>
          </a:p>
        </p:txBody>
      </p:sp>
      <p:sp>
        <p:nvSpPr>
          <p:cNvPr id="453" name="Python Program"/>
          <p:cNvSpPr txBox="1"/>
          <p:nvPr/>
        </p:nvSpPr>
        <p:spPr>
          <a:xfrm>
            <a:off x="8129960" y="380840"/>
            <a:ext cx="2677865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 Program</a:t>
            </a:r>
          </a:p>
        </p:txBody>
      </p:sp>
      <p:sp>
        <p:nvSpPr>
          <p:cNvPr id="454" name="Rectangle"/>
          <p:cNvSpPr/>
          <p:nvPr/>
        </p:nvSpPr>
        <p:spPr>
          <a:xfrm>
            <a:off x="6409382" y="914091"/>
            <a:ext cx="6119022" cy="4988918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55" name="Arrow"/>
          <p:cNvSpPr/>
          <p:nvPr/>
        </p:nvSpPr>
        <p:spPr>
          <a:xfrm rot="5400000">
            <a:off x="9053166" y="5642679"/>
            <a:ext cx="1270001" cy="1270001"/>
          </a:xfrm>
          <a:prstGeom prst="rightArrow">
            <a:avLst>
              <a:gd name="adj1" fmla="val 34062"/>
              <a:gd name="adj2" fmla="val 2659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56" name="Arrow"/>
          <p:cNvSpPr/>
          <p:nvPr/>
        </p:nvSpPr>
        <p:spPr>
          <a:xfrm rot="5400000">
            <a:off x="9221589" y="3946907"/>
            <a:ext cx="902345" cy="1270001"/>
          </a:xfrm>
          <a:prstGeom prst="rightArrow">
            <a:avLst>
              <a:gd name="adj1" fmla="val 34062"/>
              <a:gd name="adj2" fmla="val 37424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57" name="{“cindy”: 15}"/>
          <p:cNvSpPr txBox="1"/>
          <p:nvPr/>
        </p:nvSpPr>
        <p:spPr>
          <a:xfrm>
            <a:off x="7399735" y="3298680"/>
            <a:ext cx="2492128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>
              <a:defRPr>
                <a:latin typeface="Courier"/>
                <a:ea typeface="Courier"/>
                <a:cs typeface="Courier"/>
                <a:sym typeface="Courier"/>
              </a:defRPr>
            </a:lvl1pPr>
          </a:lstStyle>
          <a:p>
            <a:r>
              <a:t>{“cindy”: 15}</a:t>
            </a:r>
          </a:p>
        </p:txBody>
      </p:sp>
      <p:sp>
        <p:nvSpPr>
          <p:cNvPr id="458" name="Arrow"/>
          <p:cNvSpPr/>
          <p:nvPr/>
        </p:nvSpPr>
        <p:spPr>
          <a:xfrm rot="5400000">
            <a:off x="9221589" y="1850352"/>
            <a:ext cx="902345" cy="1270001"/>
          </a:xfrm>
          <a:prstGeom prst="rightArrow">
            <a:avLst>
              <a:gd name="adj1" fmla="val 34062"/>
              <a:gd name="adj2" fmla="val 37424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59" name="Code"/>
          <p:cNvSpPr/>
          <p:nvPr/>
        </p:nvSpPr>
        <p:spPr>
          <a:xfrm>
            <a:off x="7452176" y="1105670"/>
            <a:ext cx="4441171" cy="889645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Code</a:t>
            </a:r>
          </a:p>
        </p:txBody>
      </p:sp>
      <p:sp>
        <p:nvSpPr>
          <p:cNvPr id="460" name="dict"/>
          <p:cNvSpPr txBox="1"/>
          <p:nvPr/>
        </p:nvSpPr>
        <p:spPr>
          <a:xfrm rot="16200000">
            <a:off x="6727009" y="3305030"/>
            <a:ext cx="700684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</a:t>
            </a:r>
          </a:p>
        </p:txBody>
      </p:sp>
      <p:sp>
        <p:nvSpPr>
          <p:cNvPr id="461" name="data[“cindy”] = 15"/>
          <p:cNvSpPr txBox="1"/>
          <p:nvPr/>
        </p:nvSpPr>
        <p:spPr>
          <a:xfrm>
            <a:off x="7257752" y="1416411"/>
            <a:ext cx="3772496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latin typeface="Courier"/>
                <a:ea typeface="Courier"/>
                <a:cs typeface="Courier"/>
                <a:sym typeface="Courier"/>
              </a:defRPr>
            </a:lvl1pPr>
          </a:lstStyle>
          <a:p>
            <a:r>
              <a:t>  data[“cindy”] = 15</a:t>
            </a:r>
          </a:p>
        </p:txBody>
      </p:sp>
      <p:sp>
        <p:nvSpPr>
          <p:cNvPr id="462" name="What does this look like?"/>
          <p:cNvSpPr txBox="1"/>
          <p:nvPr/>
        </p:nvSpPr>
        <p:spPr>
          <a:xfrm>
            <a:off x="4925342" y="6229219"/>
            <a:ext cx="3992316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What does this look like?</a:t>
            </a:r>
          </a:p>
        </p:txBody>
      </p:sp>
      <p:sp>
        <p:nvSpPr>
          <p:cNvPr id="466" name="Connection Line"/>
          <p:cNvSpPr/>
          <p:nvPr/>
        </p:nvSpPr>
        <p:spPr>
          <a:xfrm>
            <a:off x="6925502" y="5324502"/>
            <a:ext cx="1156990" cy="9388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715" extrusionOk="0">
                <a:moveTo>
                  <a:pt x="0" y="20715"/>
                </a:moveTo>
                <a:cubicBezTo>
                  <a:pt x="1678" y="5990"/>
                  <a:pt x="8878" y="-885"/>
                  <a:pt x="21600" y="90"/>
                </a:cubicBezTo>
              </a:path>
            </a:pathLst>
          </a:custGeom>
          <a:ln w="508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64" name="Serialization Code"/>
          <p:cNvSpPr/>
          <p:nvPr/>
        </p:nvSpPr>
        <p:spPr>
          <a:xfrm>
            <a:off x="8142328" y="5071945"/>
            <a:ext cx="3060867" cy="589013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Serialization Code</a:t>
            </a:r>
          </a:p>
        </p:txBody>
      </p:sp>
      <p:sp>
        <p:nvSpPr>
          <p:cNvPr id="465" name="Writing JSON Files"/>
          <p:cNvSpPr txBox="1">
            <a:spLocks noGrp="1"/>
          </p:cNvSpPr>
          <p:nvPr>
            <p:ph type="title"/>
          </p:nvPr>
        </p:nvSpPr>
        <p:spPr>
          <a:xfrm>
            <a:off x="355600" y="177389"/>
            <a:ext cx="11099800" cy="902346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Writing JSON Files</a:t>
            </a:r>
          </a:p>
        </p:txBody>
      </p:sp>
    </p:spTree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{…"/>
          <p:cNvSpPr txBox="1">
            <a:spLocks noGrp="1"/>
          </p:cNvSpPr>
          <p:nvPr>
            <p:ph type="body" sz="quarter" idx="1"/>
          </p:nvPr>
        </p:nvSpPr>
        <p:spPr>
          <a:xfrm>
            <a:off x="1054100" y="6969851"/>
            <a:ext cx="10195481" cy="2194043"/>
          </a:xfrm>
          <a:prstGeom prst="rect">
            <a:avLst/>
          </a:prstGeom>
          <a:ln>
            <a:solidFill>
              <a:srgbClr val="000000"/>
            </a:solidFill>
          </a:ln>
        </p:spPr>
        <p:txBody>
          <a:bodyPr anchor="t"/>
          <a:lstStyle/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{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  “cindy”: 15</a:t>
            </a:r>
          </a:p>
          <a:p>
            <a:pPr marL="0" lvl="5" indent="0">
              <a:spcBef>
                <a:spcPts val="0"/>
              </a:spcBef>
              <a:buSzTx/>
              <a:buNone/>
              <a:defRPr sz="2400"/>
            </a:pPr>
            <a:r>
              <a:t>}</a:t>
            </a:r>
          </a:p>
        </p:txBody>
      </p:sp>
      <p:sp>
        <p:nvSpPr>
          <p:cNvPr id="469" name="JSON file saved somewhere"/>
          <p:cNvSpPr txBox="1"/>
          <p:nvPr/>
        </p:nvSpPr>
        <p:spPr>
          <a:xfrm>
            <a:off x="920180" y="6502399"/>
            <a:ext cx="435337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JSON file saved somewhere</a:t>
            </a:r>
          </a:p>
        </p:txBody>
      </p:sp>
      <p:sp>
        <p:nvSpPr>
          <p:cNvPr id="470" name="Python Program"/>
          <p:cNvSpPr txBox="1"/>
          <p:nvPr/>
        </p:nvSpPr>
        <p:spPr>
          <a:xfrm>
            <a:off x="8129960" y="380840"/>
            <a:ext cx="2677865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 Program</a:t>
            </a:r>
          </a:p>
        </p:txBody>
      </p:sp>
      <p:sp>
        <p:nvSpPr>
          <p:cNvPr id="471" name="Rectangle"/>
          <p:cNvSpPr/>
          <p:nvPr/>
        </p:nvSpPr>
        <p:spPr>
          <a:xfrm>
            <a:off x="6409382" y="914091"/>
            <a:ext cx="6119022" cy="4988918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72" name="Arrow"/>
          <p:cNvSpPr/>
          <p:nvPr/>
        </p:nvSpPr>
        <p:spPr>
          <a:xfrm rot="5400000">
            <a:off x="9053166" y="5642679"/>
            <a:ext cx="1270001" cy="1270001"/>
          </a:xfrm>
          <a:prstGeom prst="rightArrow">
            <a:avLst>
              <a:gd name="adj1" fmla="val 34062"/>
              <a:gd name="adj2" fmla="val 2659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73" name="Arrow"/>
          <p:cNvSpPr/>
          <p:nvPr/>
        </p:nvSpPr>
        <p:spPr>
          <a:xfrm rot="5400000">
            <a:off x="9221589" y="3946907"/>
            <a:ext cx="902345" cy="1270001"/>
          </a:xfrm>
          <a:prstGeom prst="rightArrow">
            <a:avLst>
              <a:gd name="adj1" fmla="val 34062"/>
              <a:gd name="adj2" fmla="val 37424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74" name="{“cindy”: 15}"/>
          <p:cNvSpPr txBox="1"/>
          <p:nvPr/>
        </p:nvSpPr>
        <p:spPr>
          <a:xfrm>
            <a:off x="7399735" y="3298680"/>
            <a:ext cx="2492128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>
              <a:defRPr>
                <a:latin typeface="Courier"/>
                <a:ea typeface="Courier"/>
                <a:cs typeface="Courier"/>
                <a:sym typeface="Courier"/>
              </a:defRPr>
            </a:lvl1pPr>
          </a:lstStyle>
          <a:p>
            <a:r>
              <a:t>{“cindy”: 15}</a:t>
            </a:r>
          </a:p>
        </p:txBody>
      </p:sp>
      <p:sp>
        <p:nvSpPr>
          <p:cNvPr id="475" name="Arrow"/>
          <p:cNvSpPr/>
          <p:nvPr/>
        </p:nvSpPr>
        <p:spPr>
          <a:xfrm rot="5400000">
            <a:off x="9221589" y="1850352"/>
            <a:ext cx="902345" cy="1270001"/>
          </a:xfrm>
          <a:prstGeom prst="rightArrow">
            <a:avLst>
              <a:gd name="adj1" fmla="val 34062"/>
              <a:gd name="adj2" fmla="val 37424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76" name="Code"/>
          <p:cNvSpPr/>
          <p:nvPr/>
        </p:nvSpPr>
        <p:spPr>
          <a:xfrm>
            <a:off x="7452176" y="1105670"/>
            <a:ext cx="4441171" cy="889645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Code</a:t>
            </a:r>
          </a:p>
        </p:txBody>
      </p:sp>
      <p:sp>
        <p:nvSpPr>
          <p:cNvPr id="477" name="dict"/>
          <p:cNvSpPr txBox="1"/>
          <p:nvPr/>
        </p:nvSpPr>
        <p:spPr>
          <a:xfrm rot="16200000">
            <a:off x="6727009" y="3305030"/>
            <a:ext cx="700684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</a:t>
            </a:r>
          </a:p>
        </p:txBody>
      </p:sp>
      <p:sp>
        <p:nvSpPr>
          <p:cNvPr id="478" name="data[“cindy”] = 15"/>
          <p:cNvSpPr txBox="1"/>
          <p:nvPr/>
        </p:nvSpPr>
        <p:spPr>
          <a:xfrm>
            <a:off x="7257752" y="1416411"/>
            <a:ext cx="3772496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latin typeface="Courier"/>
                <a:ea typeface="Courier"/>
                <a:cs typeface="Courier"/>
                <a:sym typeface="Courier"/>
              </a:defRPr>
            </a:lvl1pPr>
          </a:lstStyle>
          <a:p>
            <a:r>
              <a:t>  data[“cindy”] = 15</a:t>
            </a:r>
          </a:p>
        </p:txBody>
      </p:sp>
      <p:sp>
        <p:nvSpPr>
          <p:cNvPr id="479" name="Rectangle"/>
          <p:cNvSpPr/>
          <p:nvPr/>
        </p:nvSpPr>
        <p:spPr>
          <a:xfrm>
            <a:off x="491849" y="368732"/>
            <a:ext cx="12300502" cy="8832751"/>
          </a:xfrm>
          <a:prstGeom prst="rect">
            <a:avLst/>
          </a:prstGeom>
          <a:solidFill>
            <a:srgbClr val="FFFFFF">
              <a:alpha val="97498"/>
            </a:srgb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80" name="What does this look like?"/>
          <p:cNvSpPr txBox="1"/>
          <p:nvPr/>
        </p:nvSpPr>
        <p:spPr>
          <a:xfrm>
            <a:off x="4925342" y="6229219"/>
            <a:ext cx="3992316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What does this look like?</a:t>
            </a:r>
          </a:p>
        </p:txBody>
      </p:sp>
      <p:sp>
        <p:nvSpPr>
          <p:cNvPr id="489" name="Connection Line"/>
          <p:cNvSpPr/>
          <p:nvPr/>
        </p:nvSpPr>
        <p:spPr>
          <a:xfrm>
            <a:off x="6925502" y="5324502"/>
            <a:ext cx="1156990" cy="9388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715" extrusionOk="0">
                <a:moveTo>
                  <a:pt x="0" y="20715"/>
                </a:moveTo>
                <a:cubicBezTo>
                  <a:pt x="1678" y="5990"/>
                  <a:pt x="8878" y="-885"/>
                  <a:pt x="21600" y="90"/>
                </a:cubicBezTo>
              </a:path>
            </a:pathLst>
          </a:custGeom>
          <a:ln w="508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82" name="Serialization Code"/>
          <p:cNvSpPr/>
          <p:nvPr/>
        </p:nvSpPr>
        <p:spPr>
          <a:xfrm>
            <a:off x="8142328" y="5071945"/>
            <a:ext cx="3060867" cy="589013"/>
          </a:xfrm>
          <a:prstGeom prst="rect">
            <a:avLst/>
          </a:prstGeom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Serialization Code</a:t>
            </a:r>
          </a:p>
        </p:txBody>
      </p:sp>
      <p:sp>
        <p:nvSpPr>
          <p:cNvPr id="483" name="Writing JSON Files"/>
          <p:cNvSpPr txBox="1">
            <a:spLocks noGrp="1"/>
          </p:cNvSpPr>
          <p:nvPr>
            <p:ph type="title"/>
          </p:nvPr>
        </p:nvSpPr>
        <p:spPr>
          <a:xfrm>
            <a:off x="355600" y="177389"/>
            <a:ext cx="11099800" cy="902346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Writing JSON Files</a:t>
            </a:r>
          </a:p>
        </p:txBody>
      </p:sp>
      <p:sp>
        <p:nvSpPr>
          <p:cNvPr id="484" name="import json…"/>
          <p:cNvSpPr txBox="1"/>
          <p:nvPr/>
        </p:nvSpPr>
        <p:spPr>
          <a:xfrm>
            <a:off x="622300" y="1553241"/>
            <a:ext cx="8096252" cy="210398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normAutofit fontScale="92500"/>
          </a:bodyPr>
          <a:lstStyle/>
          <a:p>
            <a:pPr algn="l" defTabSz="554990">
              <a:defRPr sz="2185" b="0">
                <a:latin typeface="Courier"/>
                <a:ea typeface="Courier"/>
                <a:cs typeface="Courier"/>
                <a:sym typeface="Courier"/>
              </a:defRPr>
            </a:pPr>
            <a:r>
              <a:rPr dirty="0"/>
              <a:t>import json</a:t>
            </a:r>
          </a:p>
          <a:p>
            <a:pPr algn="l" defTabSz="554990">
              <a:defRPr sz="2185" b="0">
                <a:latin typeface="Courier"/>
                <a:ea typeface="Courier"/>
                <a:cs typeface="Courier"/>
                <a:sym typeface="Courier"/>
              </a:defRPr>
            </a:pPr>
            <a:endParaRPr dirty="0"/>
          </a:p>
          <a:p>
            <a:pPr algn="l" defTabSz="554990">
              <a:defRPr sz="2185" b="0">
                <a:latin typeface="Courier"/>
                <a:ea typeface="Courier"/>
                <a:cs typeface="Courier"/>
                <a:sym typeface="Courier"/>
              </a:defRPr>
            </a:pPr>
            <a:r>
              <a:rPr dirty="0">
                <a:solidFill>
                  <a:srgbClr val="929292"/>
                </a:solidFill>
              </a:rPr>
              <a:t># data is a </a:t>
            </a:r>
            <a:r>
              <a:rPr dirty="0" err="1">
                <a:solidFill>
                  <a:srgbClr val="929292"/>
                </a:solidFill>
              </a:rPr>
              <a:t>dict</a:t>
            </a:r>
            <a:r>
              <a:rPr dirty="0">
                <a:solidFill>
                  <a:srgbClr val="929292"/>
                </a:solidFill>
              </a:rPr>
              <a:t>, list, </a:t>
            </a:r>
            <a:r>
              <a:rPr dirty="0" err="1">
                <a:solidFill>
                  <a:srgbClr val="929292"/>
                </a:solidFill>
              </a:rPr>
              <a:t>etc</a:t>
            </a:r>
            <a:endParaRPr dirty="0">
              <a:solidFill>
                <a:srgbClr val="929292"/>
              </a:solidFill>
            </a:endParaRPr>
          </a:p>
          <a:p>
            <a:pPr algn="l" defTabSz="554990">
              <a:defRPr sz="2185" b="0">
                <a:latin typeface="Courier"/>
                <a:ea typeface="Courier"/>
                <a:cs typeface="Courier"/>
                <a:sym typeface="Courier"/>
              </a:defRPr>
            </a:pPr>
            <a:r>
              <a:rPr dirty="0"/>
              <a:t>def </a:t>
            </a:r>
            <a:r>
              <a:rPr dirty="0" err="1"/>
              <a:t>write_json</a:t>
            </a:r>
            <a:r>
              <a:rPr dirty="0"/>
              <a:t>(path, data):</a:t>
            </a:r>
          </a:p>
          <a:p>
            <a:pPr algn="l" defTabSz="554990">
              <a:defRPr sz="2185" b="0">
                <a:latin typeface="Courier"/>
                <a:ea typeface="Courier"/>
                <a:cs typeface="Courier"/>
                <a:sym typeface="Courier"/>
              </a:defRPr>
            </a:pPr>
            <a:r>
              <a:rPr dirty="0"/>
              <a:t>    with open(path, 'w', encoding="utf-8") as f:</a:t>
            </a:r>
          </a:p>
          <a:p>
            <a:pPr algn="l" defTabSz="554990">
              <a:defRPr sz="2185" b="0">
                <a:latin typeface="Courier"/>
                <a:ea typeface="Courier"/>
                <a:cs typeface="Courier"/>
                <a:sym typeface="Courier"/>
              </a:defRPr>
            </a:pPr>
            <a:r>
              <a:rPr dirty="0"/>
              <a:t>        </a:t>
            </a:r>
            <a:r>
              <a:rPr dirty="0" err="1"/>
              <a:t>json.dump</a:t>
            </a:r>
            <a:r>
              <a:rPr dirty="0"/>
              <a:t>(data, f, indent=2)</a:t>
            </a:r>
          </a:p>
        </p:txBody>
      </p:sp>
      <p:sp>
        <p:nvSpPr>
          <p:cNvPr id="485" name="CTRL"/>
          <p:cNvSpPr/>
          <p:nvPr/>
        </p:nvSpPr>
        <p:spPr>
          <a:xfrm>
            <a:off x="1384300" y="4125362"/>
            <a:ext cx="1169463" cy="648717"/>
          </a:xfrm>
          <a:prstGeom prst="roundRect">
            <a:avLst>
              <a:gd name="adj" fmla="val 27041"/>
            </a:avLst>
          </a:prstGeom>
          <a:solidFill>
            <a:srgbClr val="D6D5D5"/>
          </a:solidFill>
          <a:ln w="12700">
            <a:solidFill>
              <a:srgbClr val="000000"/>
            </a:solidFill>
            <a:miter lim="400000"/>
          </a:ln>
          <a:effectLst>
            <a:outerShdw blurRad="63500" dist="73144" dir="2249259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CTRL</a:t>
            </a:r>
          </a:p>
        </p:txBody>
      </p:sp>
      <p:sp>
        <p:nvSpPr>
          <p:cNvPr id="486" name="C"/>
          <p:cNvSpPr/>
          <p:nvPr/>
        </p:nvSpPr>
        <p:spPr>
          <a:xfrm>
            <a:off x="3263900" y="4125362"/>
            <a:ext cx="656533" cy="648717"/>
          </a:xfrm>
          <a:prstGeom prst="roundRect">
            <a:avLst>
              <a:gd name="adj" fmla="val 27041"/>
            </a:avLst>
          </a:prstGeom>
          <a:solidFill>
            <a:srgbClr val="D6D5D5"/>
          </a:solidFill>
          <a:ln w="12700">
            <a:solidFill>
              <a:srgbClr val="000000"/>
            </a:solidFill>
            <a:miter lim="400000"/>
          </a:ln>
          <a:effectLst>
            <a:outerShdw blurRad="63500" dist="73144" dir="2249259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C</a:t>
            </a:r>
          </a:p>
        </p:txBody>
      </p:sp>
      <p:sp>
        <p:nvSpPr>
          <p:cNvPr id="487" name="+"/>
          <p:cNvSpPr txBox="1"/>
          <p:nvPr/>
        </p:nvSpPr>
        <p:spPr>
          <a:xfrm>
            <a:off x="2733015" y="4126022"/>
            <a:ext cx="351632" cy="558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200" b="0"/>
            </a:lvl1pPr>
          </a:lstStyle>
          <a:p>
            <a:r>
              <a:t>+</a:t>
            </a:r>
          </a:p>
        </p:txBody>
      </p:sp>
      <p:sp>
        <p:nvSpPr>
          <p:cNvPr id="488" name="don't need to understand…"/>
          <p:cNvSpPr txBox="1"/>
          <p:nvPr/>
        </p:nvSpPr>
        <p:spPr>
          <a:xfrm>
            <a:off x="1399356" y="4939643"/>
            <a:ext cx="2586088" cy="685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 sz="2000" b="0" i="1"/>
            </a:pPr>
            <a:r>
              <a:t>don't need to understand</a:t>
            </a:r>
          </a:p>
          <a:p>
            <a:pPr>
              <a:defRPr sz="2000" b="0" i="1"/>
            </a:pPr>
            <a:r>
              <a:t>this snippet yet</a:t>
            </a:r>
          </a:p>
        </p:txBody>
      </p:sp>
    </p:spTree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" name="Demo 1: Number Count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rPr lang="en-US" dirty="0"/>
              <a:t>Example</a:t>
            </a:r>
            <a:r>
              <a:rPr dirty="0"/>
              <a:t>: </a:t>
            </a:r>
            <a:r>
              <a:rPr lang="en-US" dirty="0"/>
              <a:t>Sum of numbers (simple JSON)</a:t>
            </a:r>
            <a:endParaRPr dirty="0"/>
          </a:p>
        </p:txBody>
      </p:sp>
      <p:sp>
        <p:nvSpPr>
          <p:cNvPr id="492" name="Goal: count the numbers in a list saved as a JSON file…"/>
          <p:cNvSpPr txBox="1">
            <a:spLocks noGrp="1"/>
          </p:cNvSpPr>
          <p:nvPr>
            <p:ph type="body" idx="1"/>
          </p:nvPr>
        </p:nvSpPr>
        <p:spPr>
          <a:xfrm>
            <a:off x="952500" y="1587896"/>
            <a:ext cx="11540877" cy="7684494"/>
          </a:xfrm>
          <a:prstGeom prst="rect">
            <a:avLst/>
          </a:prstGeom>
        </p:spPr>
        <p:txBody>
          <a:bodyPr anchor="t"/>
          <a:lstStyle/>
          <a:p>
            <a:pPr marL="0" lvl="5" indent="0">
              <a:buSzTx/>
              <a:buNone/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dirty="0"/>
              <a:t>Goal: count the numbers in a list saved as a JSON file</a:t>
            </a:r>
          </a:p>
          <a:p>
            <a:pPr marL="0" lvl="5" indent="0">
              <a:buSzTx/>
              <a:buNone/>
            </a:pPr>
            <a:r>
              <a:rPr b="1" dirty="0"/>
              <a:t>Input</a:t>
            </a:r>
            <a:r>
              <a:rPr dirty="0"/>
              <a:t>: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Location of the </a:t>
            </a:r>
            <a:r>
              <a:rPr lang="en-US" dirty="0"/>
              <a:t>JSON </a:t>
            </a:r>
            <a:r>
              <a:rPr dirty="0"/>
              <a:t>file</a:t>
            </a:r>
          </a:p>
          <a:p>
            <a:pPr marL="0" lvl="5" indent="0">
              <a:buSzTx/>
              <a:buNone/>
            </a:pPr>
            <a:r>
              <a:rPr b="1" dirty="0"/>
              <a:t>Output</a:t>
            </a:r>
            <a:r>
              <a:rPr dirty="0"/>
              <a:t>: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The sum</a:t>
            </a:r>
          </a:p>
          <a:p>
            <a:pPr marL="0" lvl="5" indent="0">
              <a:buSzTx/>
              <a:buNone/>
            </a:pPr>
            <a:r>
              <a:rPr b="1" dirty="0"/>
              <a:t>Example</a:t>
            </a:r>
            <a:r>
              <a:rPr dirty="0"/>
              <a:t>:</a:t>
            </a:r>
            <a:r>
              <a:rPr lang="en-US" dirty="0"/>
              <a:t>                      output 6</a:t>
            </a:r>
            <a:br>
              <a:rPr dirty="0"/>
            </a:br>
            <a:br>
              <a:rPr sz="2200" dirty="0"/>
            </a:br>
            <a:br>
              <a:rPr sz="2800" dirty="0"/>
            </a:br>
            <a:endParaRPr sz="2800" dirty="0"/>
          </a:p>
        </p:txBody>
      </p:sp>
      <p:sp>
        <p:nvSpPr>
          <p:cNvPr id="493" name="[1,2,3]"/>
          <p:cNvSpPr/>
          <p:nvPr/>
        </p:nvSpPr>
        <p:spPr>
          <a:xfrm>
            <a:off x="3349065" y="5870388"/>
            <a:ext cx="1591420" cy="987029"/>
          </a:xfrm>
          <a:prstGeom prst="rect">
            <a:avLst/>
          </a:prstGeom>
          <a:solidFill>
            <a:srgbClr val="D6D5D5"/>
          </a:solidFill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algn="l">
              <a:defRPr sz="2200" b="0"/>
            </a:lvl1pPr>
          </a:lstStyle>
          <a:p>
            <a:r>
              <a:rPr dirty="0"/>
              <a:t>[1,2,3]</a:t>
            </a:r>
          </a:p>
        </p:txBody>
      </p:sp>
      <p:sp>
        <p:nvSpPr>
          <p:cNvPr id="494" name="fileA.json"/>
          <p:cNvSpPr txBox="1"/>
          <p:nvPr/>
        </p:nvSpPr>
        <p:spPr>
          <a:xfrm>
            <a:off x="3238297" y="5304226"/>
            <a:ext cx="1567737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lang="en-US" dirty="0" err="1"/>
              <a:t>f</a:t>
            </a:r>
            <a:r>
              <a:rPr dirty="0" err="1"/>
              <a:t>ileA.json</a:t>
            </a:r>
            <a:endParaRPr dirty="0"/>
          </a:p>
        </p:txBody>
      </p:sp>
    </p:spTree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" name="Demo 3: Score Tracker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rPr lang="en-US" dirty="0"/>
              <a:t>Example</a:t>
            </a:r>
            <a:r>
              <a:rPr dirty="0"/>
              <a:t>: Score Tracker</a:t>
            </a:r>
          </a:p>
        </p:txBody>
      </p:sp>
      <p:sp>
        <p:nvSpPr>
          <p:cNvPr id="502" name="Goal: record scores (save across runs) and print average…"/>
          <p:cNvSpPr txBox="1">
            <a:spLocks noGrp="1"/>
          </p:cNvSpPr>
          <p:nvPr>
            <p:ph type="body" idx="1"/>
          </p:nvPr>
        </p:nvSpPr>
        <p:spPr>
          <a:xfrm>
            <a:off x="952500" y="1587896"/>
            <a:ext cx="11540877" cy="7684494"/>
          </a:xfrm>
          <a:prstGeom prst="rect">
            <a:avLst/>
          </a:prstGeom>
        </p:spPr>
        <p:txBody>
          <a:bodyPr anchor="t"/>
          <a:lstStyle/>
          <a:p>
            <a:pPr marL="0" lvl="5" indent="0">
              <a:buSzTx/>
              <a:buNone/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dirty="0"/>
              <a:t>Goal: record scores (save across runs) and print average</a:t>
            </a:r>
          </a:p>
          <a:p>
            <a:pPr marL="0" lvl="5" indent="0">
              <a:buSzTx/>
              <a:buNone/>
            </a:pPr>
            <a:r>
              <a:rPr b="1" dirty="0"/>
              <a:t>Input</a:t>
            </a:r>
            <a:r>
              <a:rPr dirty="0"/>
              <a:t>: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A </a:t>
            </a:r>
            <a:r>
              <a:rPr b="1" dirty="0"/>
              <a:t>name</a:t>
            </a:r>
            <a:r>
              <a:rPr dirty="0"/>
              <a:t> and a </a:t>
            </a:r>
            <a:r>
              <a:rPr b="1" dirty="0"/>
              <a:t>score</a:t>
            </a:r>
            <a:r>
              <a:rPr dirty="0"/>
              <a:t> to record</a:t>
            </a:r>
          </a:p>
          <a:p>
            <a:pPr marL="0" lvl="5" indent="0">
              <a:buSzTx/>
              <a:buNone/>
            </a:pPr>
            <a:r>
              <a:rPr b="1" dirty="0"/>
              <a:t>Output</a:t>
            </a:r>
            <a:r>
              <a:rPr dirty="0"/>
              <a:t>: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Running average for that person</a:t>
            </a:r>
          </a:p>
          <a:p>
            <a:pPr marL="0" lvl="5" indent="0">
              <a:buSzTx/>
              <a:buNone/>
            </a:pPr>
            <a:r>
              <a:rPr b="1" dirty="0"/>
              <a:t>Example</a:t>
            </a:r>
            <a:r>
              <a:rPr dirty="0"/>
              <a:t>:</a:t>
            </a:r>
            <a:br>
              <a:rPr dirty="0"/>
            </a:br>
            <a:br>
              <a:rPr sz="2200" dirty="0"/>
            </a:br>
            <a:r>
              <a:rPr lang="en-US" sz="2800" dirty="0"/>
              <a:t>"Enter player name and score":</a:t>
            </a:r>
            <a:r>
              <a:rPr sz="2800" dirty="0"/>
              <a:t> </a:t>
            </a:r>
            <a:r>
              <a:rPr sz="2800" b="1" dirty="0" err="1"/>
              <a:t>alice</a:t>
            </a:r>
            <a:r>
              <a:rPr sz="2800" b="1" dirty="0"/>
              <a:t> 10</a:t>
            </a:r>
            <a:br>
              <a:rPr sz="2800" b="1" dirty="0"/>
            </a:br>
            <a:r>
              <a:rPr sz="2800" dirty="0"/>
              <a:t>Alice Avg: 10</a:t>
            </a:r>
            <a:br>
              <a:rPr sz="2800" dirty="0"/>
            </a:br>
            <a:r>
              <a:rPr lang="en-US" sz="2800" dirty="0"/>
              <a:t>"Enter player name and score": </a:t>
            </a:r>
            <a:r>
              <a:rPr sz="2800" b="1" dirty="0" err="1"/>
              <a:t>alice</a:t>
            </a:r>
            <a:r>
              <a:rPr sz="2800" b="1" dirty="0"/>
              <a:t> 20</a:t>
            </a:r>
            <a:br>
              <a:rPr sz="2800" b="1" dirty="0"/>
            </a:br>
            <a:r>
              <a:rPr sz="2800" dirty="0"/>
              <a:t>Alice Avg: 15</a:t>
            </a:r>
            <a:br>
              <a:rPr sz="2800" dirty="0"/>
            </a:br>
            <a:r>
              <a:rPr lang="en-US" sz="2800" dirty="0"/>
              <a:t>"Enter player name and score":</a:t>
            </a:r>
            <a:r>
              <a:rPr sz="2800" b="1" dirty="0"/>
              <a:t> bob 13</a:t>
            </a:r>
            <a:br>
              <a:rPr sz="2800" b="1" dirty="0"/>
            </a:br>
            <a:r>
              <a:rPr sz="2800" dirty="0"/>
              <a:t>Bob Avg: 13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Practice with nesting..."/>
          <p:cNvSpPr txBox="1">
            <a:spLocks noGrp="1"/>
          </p:cNvSpPr>
          <p:nvPr>
            <p:ph type="title"/>
          </p:nvPr>
        </p:nvSpPr>
        <p:spPr>
          <a:xfrm>
            <a:off x="2637865" y="4216400"/>
            <a:ext cx="8424582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rPr lang="en-US" dirty="0"/>
              <a:t>Worksheet practice with nesting</a:t>
            </a:r>
            <a:endParaRPr dirty="0"/>
          </a:p>
        </p:txBody>
      </p:sp>
    </p:spTree>
  </p:cSld>
  <p:clrMapOvr>
    <a:masterClrMapping/>
  </p:clrMapOvr>
  <p:transition spd="med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6" name="Demo 2: FIFA JSON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rPr lang="en-US" dirty="0"/>
              <a:t>Example – Exploring </a:t>
            </a:r>
            <a:r>
              <a:rPr lang="en-US" dirty="0" err="1"/>
              <a:t>kiva.json</a:t>
            </a:r>
            <a:endParaRPr dirty="0"/>
          </a:p>
        </p:txBody>
      </p:sp>
      <p:sp>
        <p:nvSpPr>
          <p:cNvPr id="497" name="Goal: lookup stats about players…"/>
          <p:cNvSpPr txBox="1">
            <a:spLocks noGrp="1"/>
          </p:cNvSpPr>
          <p:nvPr>
            <p:ph type="body" idx="1"/>
          </p:nvPr>
        </p:nvSpPr>
        <p:spPr>
          <a:xfrm>
            <a:off x="952498" y="1426531"/>
            <a:ext cx="11540877" cy="7684494"/>
          </a:xfrm>
          <a:prstGeom prst="rect">
            <a:avLst/>
          </a:prstGeom>
        </p:spPr>
        <p:txBody>
          <a:bodyPr anchor="t"/>
          <a:lstStyle/>
          <a:p>
            <a:pPr marL="0" lvl="5" indent="0">
              <a:buSzTx/>
              <a:buNone/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dirty="0"/>
              <a:t>Goal: </a:t>
            </a:r>
            <a:r>
              <a:rPr lang="en-US" dirty="0"/>
              <a:t>explore a real-world JSON file</a:t>
            </a:r>
          </a:p>
        </p:txBody>
      </p:sp>
      <p:sp>
        <p:nvSpPr>
          <p:cNvPr id="498" name="{…"/>
          <p:cNvSpPr/>
          <p:nvPr/>
        </p:nvSpPr>
        <p:spPr>
          <a:xfrm>
            <a:off x="952499" y="2899617"/>
            <a:ext cx="11540877" cy="5834852"/>
          </a:xfrm>
          <a:prstGeom prst="rect">
            <a:avLst/>
          </a:prstGeom>
          <a:solidFill>
            <a:srgbClr val="D6D5D5"/>
          </a:solidFill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algn="l">
              <a:defRPr sz="1600" b="0"/>
            </a:pPr>
            <a:r>
              <a:rPr lang="en-US" dirty="0"/>
              <a:t>{</a:t>
            </a:r>
          </a:p>
          <a:p>
            <a:pPr algn="l">
              <a:defRPr sz="1600" b="0"/>
            </a:pPr>
            <a:r>
              <a:rPr lang="en-US" dirty="0"/>
              <a:t>  "data": {</a:t>
            </a:r>
          </a:p>
          <a:p>
            <a:pPr algn="l">
              <a:defRPr sz="1600" b="0"/>
            </a:pPr>
            <a:r>
              <a:rPr lang="en-US" dirty="0"/>
              <a:t>    "lend": {</a:t>
            </a:r>
          </a:p>
          <a:p>
            <a:pPr algn="l">
              <a:defRPr sz="1600" b="0"/>
            </a:pPr>
            <a:r>
              <a:rPr lang="en-US" dirty="0"/>
              <a:t>      "loans": {</a:t>
            </a:r>
          </a:p>
          <a:p>
            <a:pPr algn="l">
              <a:defRPr sz="1600" b="0"/>
            </a:pPr>
            <a:r>
              <a:rPr lang="en-US" dirty="0"/>
              <a:t>        "values": [</a:t>
            </a:r>
          </a:p>
          <a:p>
            <a:pPr algn="l">
              <a:defRPr sz="1600" b="0"/>
            </a:pPr>
            <a:r>
              <a:rPr lang="en-US" dirty="0"/>
              <a:t>          {</a:t>
            </a:r>
          </a:p>
          <a:p>
            <a:pPr algn="l">
              <a:defRPr sz="1600" b="0"/>
            </a:pPr>
            <a:r>
              <a:rPr lang="en-US" dirty="0"/>
              <a:t>            "name": "</a:t>
            </a:r>
            <a:r>
              <a:rPr lang="en-US" dirty="0" err="1"/>
              <a:t>Polikseni</a:t>
            </a:r>
            <a:r>
              <a:rPr lang="en-US" dirty="0"/>
              <a:t>",</a:t>
            </a:r>
          </a:p>
          <a:p>
            <a:pPr algn="l">
              <a:defRPr sz="1600" b="0"/>
            </a:pPr>
            <a:r>
              <a:rPr lang="en-US" dirty="0"/>
              <a:t>            "description": "</a:t>
            </a:r>
            <a:r>
              <a:rPr lang="en-US" dirty="0" err="1"/>
              <a:t>Polikseni</a:t>
            </a:r>
            <a:r>
              <a:rPr lang="en-US" dirty="0"/>
              <a:t> is 70 years old and married. She and her husband are both retired and their main income is a retirement pension of $106 a month for </a:t>
            </a:r>
            <a:r>
              <a:rPr lang="en-US" dirty="0" err="1"/>
              <a:t>Polikseni</a:t>
            </a:r>
            <a:r>
              <a:rPr lang="en-US" dirty="0"/>
              <a:t> and disability income for her husband of $289 a month. &lt;</a:t>
            </a:r>
            <a:r>
              <a:rPr lang="en-US" dirty="0" err="1"/>
              <a:t>br</a:t>
            </a:r>
            <a:r>
              <a:rPr lang="en-US" dirty="0"/>
              <a:t> /&gt;&lt;</a:t>
            </a:r>
            <a:r>
              <a:rPr lang="en-US" dirty="0" err="1"/>
              <a:t>br</a:t>
            </a:r>
            <a:r>
              <a:rPr lang="en-US" dirty="0"/>
              <a:t> /&gt;</a:t>
            </a:r>
            <a:r>
              <a:rPr lang="en-US" dirty="0" err="1"/>
              <a:t>Polikseni's</a:t>
            </a:r>
            <a:r>
              <a:rPr lang="en-US" dirty="0"/>
              <a:t> husband, even though disabled, works in a very small shop as a watchmaker on short hours, just to provide additional income for his family and to feel useful. </a:t>
            </a:r>
            <a:r>
              <a:rPr lang="en-US" dirty="0" err="1"/>
              <a:t>Polikseni's</a:t>
            </a:r>
            <a:r>
              <a:rPr lang="en-US" dirty="0"/>
              <a:t> husband needs constant medical treatment due to his health problems. She requested another loan, which she will use to continue paying for the therapy her husband needs. With a part of the loan, she is going to pay the remainder of the previous loan.",</a:t>
            </a:r>
          </a:p>
          <a:p>
            <a:pPr algn="l">
              <a:defRPr sz="1600" b="0"/>
            </a:pPr>
            <a:r>
              <a:rPr lang="en-US" dirty="0"/>
              <a:t>            "</a:t>
            </a:r>
            <a:r>
              <a:rPr lang="en-US" dirty="0" err="1"/>
              <a:t>loanAmount</a:t>
            </a:r>
            <a:r>
              <a:rPr lang="en-US" dirty="0"/>
              <a:t>": "1325.00",</a:t>
            </a:r>
          </a:p>
          <a:p>
            <a:pPr algn="l">
              <a:defRPr sz="1600" b="0"/>
            </a:pPr>
            <a:r>
              <a:rPr lang="en-US" dirty="0"/>
              <a:t>            "geocode": {</a:t>
            </a:r>
          </a:p>
          <a:p>
            <a:pPr algn="l">
              <a:defRPr sz="1600" b="0"/>
            </a:pPr>
            <a:r>
              <a:rPr lang="en-US" dirty="0"/>
              <a:t>              "city": "</a:t>
            </a:r>
            <a:r>
              <a:rPr lang="en-US" dirty="0" err="1"/>
              <a:t>Korce</a:t>
            </a:r>
            <a:r>
              <a:rPr lang="en-US" dirty="0"/>
              <a:t>",</a:t>
            </a:r>
          </a:p>
          <a:p>
            <a:pPr algn="l">
              <a:defRPr sz="1600" b="0"/>
            </a:pPr>
            <a:r>
              <a:rPr lang="en-US" dirty="0"/>
              <a:t>              "country": {</a:t>
            </a:r>
          </a:p>
          <a:p>
            <a:pPr algn="l">
              <a:defRPr sz="1600" b="0"/>
            </a:pPr>
            <a:r>
              <a:rPr lang="en-US" dirty="0"/>
              <a:t>                "name": "Albania",</a:t>
            </a:r>
          </a:p>
          <a:p>
            <a:pPr algn="l">
              <a:defRPr sz="1600" b="0"/>
            </a:pPr>
            <a:r>
              <a:rPr lang="en-US" dirty="0"/>
              <a:t>                "region": "Eastern Europe",</a:t>
            </a:r>
          </a:p>
          <a:p>
            <a:pPr algn="l">
              <a:defRPr sz="1600" b="0"/>
            </a:pPr>
            <a:r>
              <a:rPr lang="en-US" dirty="0"/>
              <a:t>                "</a:t>
            </a:r>
            <a:r>
              <a:rPr lang="en-US" dirty="0" err="1"/>
              <a:t>fundsLentInCountry</a:t>
            </a:r>
            <a:r>
              <a:rPr lang="en-US" dirty="0"/>
              <a:t>": 9051250</a:t>
            </a:r>
          </a:p>
          <a:p>
            <a:pPr algn="l">
              <a:defRPr sz="1600" b="0"/>
            </a:pPr>
            <a:r>
              <a:rPr lang="en-US" dirty="0"/>
              <a:t>              }</a:t>
            </a:r>
          </a:p>
          <a:p>
            <a:pPr algn="l">
              <a:defRPr sz="1600" b="0"/>
            </a:pPr>
            <a:r>
              <a:rPr lang="en-US" dirty="0"/>
              <a:t>            }</a:t>
            </a:r>
          </a:p>
          <a:p>
            <a:pPr algn="l">
              <a:defRPr sz="1600" b="0"/>
            </a:pPr>
            <a:r>
              <a:rPr lang="en-US" dirty="0"/>
              <a:t>          }, …</a:t>
            </a:r>
          </a:p>
          <a:p>
            <a:pPr algn="l">
              <a:defRPr sz="1600" b="0"/>
            </a:pPr>
            <a:r>
              <a:rPr lang="en-US" dirty="0"/>
              <a:t>}</a:t>
            </a:r>
            <a:endParaRPr dirty="0"/>
          </a:p>
        </p:txBody>
      </p:sp>
      <p:sp>
        <p:nvSpPr>
          <p:cNvPr id="499" name="fifa.json"/>
          <p:cNvSpPr txBox="1"/>
          <p:nvPr/>
        </p:nvSpPr>
        <p:spPr>
          <a:xfrm>
            <a:off x="952499" y="2232104"/>
            <a:ext cx="1474764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lang="en-US" dirty="0" err="1"/>
              <a:t>kiva</a:t>
            </a:r>
            <a:r>
              <a:rPr dirty="0" err="1"/>
              <a:t>.json</a:t>
            </a:r>
            <a:endParaRPr dirty="0"/>
          </a:p>
        </p:txBody>
      </p:sp>
    </p:spTree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4" name="Demo 4: Prime Cache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rPr lang="en-US" dirty="0"/>
              <a:t>Challenge - </a:t>
            </a:r>
            <a:r>
              <a:rPr dirty="0"/>
              <a:t>Demo 4: Prime Cache</a:t>
            </a:r>
          </a:p>
        </p:txBody>
      </p:sp>
      <p:sp>
        <p:nvSpPr>
          <p:cNvPr id="505" name="Goal: find number of primes less than N, cache previous return vals…"/>
          <p:cNvSpPr txBox="1">
            <a:spLocks noGrp="1"/>
          </p:cNvSpPr>
          <p:nvPr>
            <p:ph type="body" idx="1"/>
          </p:nvPr>
        </p:nvSpPr>
        <p:spPr>
          <a:xfrm>
            <a:off x="952500" y="1587896"/>
            <a:ext cx="11540877" cy="7684494"/>
          </a:xfrm>
          <a:prstGeom prst="rect">
            <a:avLst/>
          </a:prstGeom>
        </p:spPr>
        <p:txBody>
          <a:bodyPr anchor="t"/>
          <a:lstStyle/>
          <a:p>
            <a:pPr marL="0" lvl="5" indent="0">
              <a:buSzTx/>
              <a:buNone/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Goal: find number of primes less than N, cache previous return vals</a:t>
            </a:r>
          </a:p>
          <a:p>
            <a:pPr marL="0" lvl="5" indent="0">
              <a:buSzTx/>
              <a:buNone/>
            </a:pPr>
            <a:r>
              <a:rPr b="1"/>
              <a:t>Input</a:t>
            </a:r>
            <a:r>
              <a:t>: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t>An integer N</a:t>
            </a:r>
          </a:p>
          <a:p>
            <a:pPr marL="0" lvl="5" indent="0">
              <a:buSzTx/>
              <a:buNone/>
            </a:pPr>
            <a:r>
              <a:rPr b="1"/>
              <a:t>Output</a:t>
            </a:r>
            <a:r>
              <a:t>: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t>How many primes are less than that number</a:t>
            </a:r>
          </a:p>
        </p:txBody>
      </p:sp>
    </p:spTree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7" name="Demo 5: Upper Autocomplete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rPr lang="en-US" dirty="0"/>
              <a:t>Challenge - </a:t>
            </a:r>
            <a:r>
              <a:rPr dirty="0"/>
              <a:t>Demo 5: Upper Autocomplete</a:t>
            </a:r>
          </a:p>
        </p:txBody>
      </p:sp>
      <p:sp>
        <p:nvSpPr>
          <p:cNvPr id="508" name="Goal: record scores (save across runs) and print average…"/>
          <p:cNvSpPr txBox="1">
            <a:spLocks noGrp="1"/>
          </p:cNvSpPr>
          <p:nvPr>
            <p:ph type="body" idx="1"/>
          </p:nvPr>
        </p:nvSpPr>
        <p:spPr>
          <a:xfrm>
            <a:off x="952500" y="1587896"/>
            <a:ext cx="11540877" cy="4865788"/>
          </a:xfrm>
          <a:prstGeom prst="rect">
            <a:avLst/>
          </a:prstGeom>
        </p:spPr>
        <p:txBody>
          <a:bodyPr anchor="t"/>
          <a:lstStyle/>
          <a:p>
            <a:pPr marL="0" lvl="5" indent="0">
              <a:buSzTx/>
              <a:buNone/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Goal: record scores (save across runs) and print average</a:t>
            </a:r>
          </a:p>
          <a:p>
            <a:pPr marL="0" lvl="5" indent="0">
              <a:buSzTx/>
              <a:buNone/>
            </a:pPr>
            <a:r>
              <a:rPr b="1"/>
              <a:t>Input</a:t>
            </a:r>
            <a:r>
              <a:t>: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t>A complete phrase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t>A partial phrase ending with a *</a:t>
            </a:r>
          </a:p>
          <a:p>
            <a:pPr marL="0" lvl="5" indent="0">
              <a:buSzTx/>
              <a:buNone/>
            </a:pPr>
            <a:r>
              <a:rPr b="1"/>
              <a:t>Output</a:t>
            </a:r>
            <a:r>
              <a:t>: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t>The upper case version of it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t>Options to autocomplete </a:t>
            </a:r>
          </a:p>
        </p:txBody>
      </p:sp>
      <p:sp>
        <p:nvSpPr>
          <p:cNvPr id="509" name="Example:  prompt&gt; python shout.py msg: hi HI msg: hello HELLO msg: h* 1: hi 2: hello select: 1 HI"/>
          <p:cNvSpPr txBox="1"/>
          <p:nvPr/>
        </p:nvSpPr>
        <p:spPr>
          <a:xfrm>
            <a:off x="8065227" y="2973903"/>
            <a:ext cx="1984518" cy="48115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5" indent="0" algn="l">
              <a:spcBef>
                <a:spcPts val="4200"/>
              </a:spcBef>
              <a:defRPr sz="3200" b="0"/>
            </a:pPr>
            <a:r>
              <a:rPr b="1" dirty="0"/>
              <a:t>Example</a:t>
            </a:r>
            <a:r>
              <a:rPr dirty="0"/>
              <a:t>:</a:t>
            </a:r>
            <a:br>
              <a:rPr dirty="0"/>
            </a:br>
            <a:br>
              <a:rPr sz="2200" dirty="0"/>
            </a:br>
            <a:r>
              <a:rPr sz="2800" dirty="0"/>
              <a:t>msg: </a:t>
            </a:r>
            <a:r>
              <a:rPr sz="2800" dirty="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hi</a:t>
            </a:r>
            <a:br>
              <a:rPr sz="2800" dirty="0"/>
            </a:br>
            <a:r>
              <a:rPr sz="2800" dirty="0"/>
              <a:t>HI</a:t>
            </a:r>
            <a:br>
              <a:rPr sz="2800" dirty="0"/>
            </a:br>
            <a:r>
              <a:rPr sz="2800" dirty="0"/>
              <a:t>msg: </a:t>
            </a:r>
            <a:r>
              <a:rPr sz="2800" dirty="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hello</a:t>
            </a:r>
            <a:br>
              <a:rPr sz="2800" dirty="0"/>
            </a:br>
            <a:r>
              <a:rPr sz="2800" dirty="0"/>
              <a:t>HELLO</a:t>
            </a:r>
            <a:br>
              <a:rPr sz="2800" dirty="0"/>
            </a:br>
            <a:r>
              <a:rPr sz="2800" dirty="0"/>
              <a:t>msg: </a:t>
            </a:r>
            <a:r>
              <a:rPr sz="2800" dirty="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h*</a:t>
            </a:r>
            <a:br>
              <a:rPr sz="2800" dirty="0"/>
            </a:br>
            <a:r>
              <a:rPr sz="2800" dirty="0"/>
              <a:t>1: hi</a:t>
            </a:r>
            <a:br>
              <a:rPr sz="2800" dirty="0"/>
            </a:br>
            <a:r>
              <a:rPr sz="2800" dirty="0"/>
              <a:t>2: hello</a:t>
            </a:r>
            <a:br>
              <a:rPr sz="2800" dirty="0"/>
            </a:br>
            <a:r>
              <a:rPr sz="2800" dirty="0"/>
              <a:t>select: </a:t>
            </a:r>
            <a:r>
              <a:rPr sz="2800" dirty="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1</a:t>
            </a:r>
            <a:br>
              <a:rPr sz="2800" dirty="0"/>
            </a:br>
            <a:r>
              <a:rPr sz="2800" dirty="0"/>
              <a:t>HI</a:t>
            </a:r>
          </a:p>
        </p:txBody>
      </p:sp>
      <p:sp>
        <p:nvSpPr>
          <p:cNvPr id="510" name="autocomplete must work…"/>
          <p:cNvSpPr txBox="1"/>
          <p:nvPr/>
        </p:nvSpPr>
        <p:spPr>
          <a:xfrm>
            <a:off x="2276450" y="7073900"/>
            <a:ext cx="3321100" cy="812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defRPr>
            </a:pPr>
            <a:r>
              <a:t>autocomplete must work</a:t>
            </a:r>
          </a:p>
          <a:p>
            <a:pPr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defRPr>
            </a:pPr>
            <a:r>
              <a:t>across multiple runs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Learning Objectives Today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rPr dirty="0"/>
              <a:t>Learning Objectives</a:t>
            </a:r>
          </a:p>
        </p:txBody>
      </p:sp>
      <p:sp>
        <p:nvSpPr>
          <p:cNvPr id="185" name="JSON…"/>
          <p:cNvSpPr txBox="1">
            <a:spLocks noGrp="1"/>
          </p:cNvSpPr>
          <p:nvPr>
            <p:ph type="body" idx="1"/>
          </p:nvPr>
        </p:nvSpPr>
        <p:spPr>
          <a:xfrm>
            <a:off x="952500" y="1587896"/>
            <a:ext cx="11099800" cy="7726116"/>
          </a:xfrm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rPr dirty="0"/>
              <a:t>JSON</a:t>
            </a:r>
            <a:r>
              <a:rPr lang="en-US" dirty="0"/>
              <a:t>:</a:t>
            </a:r>
            <a:endParaRPr dirty="0"/>
          </a:p>
          <a:p>
            <a:pPr marL="635000" indent="-444500">
              <a:spcBef>
                <a:spcPts val="0"/>
              </a:spcBef>
              <a:defRPr sz="2800"/>
            </a:pPr>
            <a:r>
              <a:rPr lang="en-US" dirty="0"/>
              <a:t>interpret data format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differences with Python syntax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lang="en-US" dirty="0"/>
              <a:t>deserialize data from</a:t>
            </a:r>
            <a:r>
              <a:rPr dirty="0"/>
              <a:t> JSON files</a:t>
            </a:r>
            <a:r>
              <a:rPr lang="en-US" dirty="0"/>
              <a:t> to use in Python program (read)</a:t>
            </a:r>
            <a:endParaRPr dirty="0"/>
          </a:p>
          <a:p>
            <a:pPr marL="635000" indent="-444500">
              <a:spcBef>
                <a:spcPts val="0"/>
              </a:spcBef>
              <a:defRPr sz="2800"/>
            </a:pPr>
            <a:r>
              <a:rPr lang="en-US" dirty="0"/>
              <a:t>serialize data into</a:t>
            </a:r>
            <a:r>
              <a:rPr dirty="0"/>
              <a:t> JSON files</a:t>
            </a:r>
            <a:r>
              <a:rPr lang="en-US" dirty="0"/>
              <a:t> for long term storage (write)</a:t>
            </a:r>
            <a:endParaRPr dirty="0"/>
          </a:p>
        </p:txBody>
      </p:sp>
      <p:sp>
        <p:nvSpPr>
          <p:cNvPr id="186" name="Read: Sweigart Ch 14…"/>
          <p:cNvSpPr/>
          <p:nvPr/>
        </p:nvSpPr>
        <p:spPr>
          <a:xfrm>
            <a:off x="1676400" y="4531593"/>
            <a:ext cx="9652000" cy="1838723"/>
          </a:xfrm>
          <a:prstGeom prst="rect">
            <a:avLst/>
          </a:prstGeom>
          <a:solidFill>
            <a:srgbClr val="EBEBEB"/>
          </a:solidFill>
          <a:ln w="127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indent="38100" algn="l">
              <a:defRPr sz="2800" b="0">
                <a:latin typeface="Gill Sans Light"/>
                <a:ea typeface="Gill Sans Light"/>
                <a:cs typeface="Gill Sans Light"/>
                <a:sym typeface="Gill Sans Light"/>
              </a:defRPr>
            </a:pPr>
            <a:r>
              <a:rPr dirty="0"/>
              <a:t>Read: Sweigart Ch 1</a:t>
            </a:r>
            <a:r>
              <a:rPr lang="en-US" dirty="0"/>
              <a:t>6</a:t>
            </a:r>
            <a:endParaRPr dirty="0"/>
          </a:p>
          <a:p>
            <a:pPr indent="38100" algn="l">
              <a:defRPr sz="2800" b="0">
                <a:latin typeface="Gill Sans Light"/>
                <a:ea typeface="Gill Sans Light"/>
                <a:cs typeface="Gill Sans Light"/>
                <a:sym typeface="Gill Sans Light"/>
              </a:defRPr>
            </a:pPr>
            <a:r>
              <a:rPr lang="en-US" sz="2800" b="0" dirty="0">
                <a:sym typeface="Gill Sans Light"/>
                <a:hlinkClick r:id="rId2"/>
              </a:rPr>
              <a:t>https://automatetheboringstuff.com/2e/chapter16/</a:t>
            </a:r>
            <a:endParaRPr u="sng" dirty="0">
              <a:hlinkClick r:id="rId3"/>
            </a:endParaRPr>
          </a:p>
          <a:p>
            <a:pPr indent="38100" algn="l">
              <a:defRPr sz="2800" b="0">
                <a:latin typeface="Gill Sans Light"/>
                <a:ea typeface="Gill Sans Light"/>
                <a:cs typeface="Gill Sans Light"/>
                <a:sym typeface="Gill Sans Light"/>
              </a:defRPr>
            </a:pPr>
            <a:endParaRPr u="sng" dirty="0">
              <a:hlinkClick r:id="rId3"/>
            </a:endParaRPr>
          </a:p>
          <a:p>
            <a:pPr indent="38100" algn="l">
              <a:defRPr sz="2800" b="0">
                <a:latin typeface="Gill Sans Light"/>
                <a:ea typeface="Gill Sans Light"/>
                <a:cs typeface="Gill Sans Light"/>
                <a:sym typeface="Gill Sans Light"/>
              </a:defRPr>
            </a:pPr>
            <a:r>
              <a:rPr dirty="0"/>
              <a:t>“JSON and APIs” to the end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Python Data Structures and File Format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t>Python Data Structures and File Formats</a:t>
            </a:r>
          </a:p>
        </p:txBody>
      </p:sp>
      <p:sp>
        <p:nvSpPr>
          <p:cNvPr id="189" name="Python"/>
          <p:cNvSpPr txBox="1"/>
          <p:nvPr/>
        </p:nvSpPr>
        <p:spPr>
          <a:xfrm>
            <a:off x="2445146" y="1460499"/>
            <a:ext cx="123110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</a:t>
            </a:r>
          </a:p>
        </p:txBody>
      </p:sp>
      <p:sp>
        <p:nvSpPr>
          <p:cNvPr id="190" name="File"/>
          <p:cNvSpPr txBox="1"/>
          <p:nvPr/>
        </p:nvSpPr>
        <p:spPr>
          <a:xfrm>
            <a:off x="8884071" y="1460499"/>
            <a:ext cx="67225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File</a:t>
            </a:r>
          </a:p>
        </p:txBody>
      </p:sp>
      <p:sp>
        <p:nvSpPr>
          <p:cNvPr id="191" name="[…"/>
          <p:cNvSpPr txBox="1"/>
          <p:nvPr/>
        </p:nvSpPr>
        <p:spPr>
          <a:xfrm>
            <a:off x="1281385" y="2393950"/>
            <a:ext cx="4138316" cy="1943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[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[“name”, “x”, “y”],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[“alice”, 100, 150],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[“bob”, -10, 80]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]</a:t>
            </a:r>
          </a:p>
        </p:txBody>
      </p:sp>
      <p:sp>
        <p:nvSpPr>
          <p:cNvPr id="192" name="name,x,y…"/>
          <p:cNvSpPr txBox="1"/>
          <p:nvPr/>
        </p:nvSpPr>
        <p:spPr>
          <a:xfrm>
            <a:off x="8040042" y="2749549"/>
            <a:ext cx="2700438" cy="12319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name,x,y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alice,100,150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bob,-10,80</a:t>
            </a:r>
          </a:p>
        </p:txBody>
      </p:sp>
      <p:sp>
        <p:nvSpPr>
          <p:cNvPr id="193" name="list of lists"/>
          <p:cNvSpPr txBox="1"/>
          <p:nvPr/>
        </p:nvSpPr>
        <p:spPr>
          <a:xfrm>
            <a:off x="2203970" y="4495799"/>
            <a:ext cx="17134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list of lists</a:t>
            </a:r>
          </a:p>
        </p:txBody>
      </p:sp>
      <p:sp>
        <p:nvSpPr>
          <p:cNvPr id="194" name="CSV file"/>
          <p:cNvSpPr txBox="1"/>
          <p:nvPr/>
        </p:nvSpPr>
        <p:spPr>
          <a:xfrm>
            <a:off x="8729612" y="4152899"/>
            <a:ext cx="1321297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CSV file</a:t>
            </a:r>
          </a:p>
        </p:txBody>
      </p:sp>
      <p:sp>
        <p:nvSpPr>
          <p:cNvPr id="195" name="We can use CSV files to store…"/>
          <p:cNvSpPr txBox="1"/>
          <p:nvPr/>
        </p:nvSpPr>
        <p:spPr>
          <a:xfrm>
            <a:off x="3788742" y="6959600"/>
            <a:ext cx="5427316" cy="812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We can use CSV files to store</a:t>
            </a:r>
          </a:p>
          <a:p>
            <a:r>
              <a:t>data we would want in lists of lists</a:t>
            </a:r>
          </a:p>
        </p:txBody>
      </p:sp>
      <p:sp>
        <p:nvSpPr>
          <p:cNvPr id="196" name="Double Arrow"/>
          <p:cNvSpPr/>
          <p:nvPr/>
        </p:nvSpPr>
        <p:spPr>
          <a:xfrm>
            <a:off x="5537200" y="3008935"/>
            <a:ext cx="2168228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Python Data Structures and File Format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t>Python Data Structures and File Formats</a:t>
            </a:r>
          </a:p>
        </p:txBody>
      </p:sp>
      <p:sp>
        <p:nvSpPr>
          <p:cNvPr id="199" name="Python"/>
          <p:cNvSpPr txBox="1"/>
          <p:nvPr/>
        </p:nvSpPr>
        <p:spPr>
          <a:xfrm>
            <a:off x="2445146" y="1460499"/>
            <a:ext cx="123110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</a:t>
            </a:r>
          </a:p>
        </p:txBody>
      </p:sp>
      <p:sp>
        <p:nvSpPr>
          <p:cNvPr id="200" name="File"/>
          <p:cNvSpPr txBox="1"/>
          <p:nvPr/>
        </p:nvSpPr>
        <p:spPr>
          <a:xfrm>
            <a:off x="8884071" y="1460499"/>
            <a:ext cx="67225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File</a:t>
            </a:r>
          </a:p>
        </p:txBody>
      </p:sp>
      <p:sp>
        <p:nvSpPr>
          <p:cNvPr id="201" name="[…"/>
          <p:cNvSpPr txBox="1"/>
          <p:nvPr/>
        </p:nvSpPr>
        <p:spPr>
          <a:xfrm>
            <a:off x="1281385" y="2393950"/>
            <a:ext cx="4138316" cy="1943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[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[“name”, “x”, “y”],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[“alice”, 100, 150],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[“bob”, -10, 80]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]</a:t>
            </a:r>
          </a:p>
        </p:txBody>
      </p:sp>
      <p:sp>
        <p:nvSpPr>
          <p:cNvPr id="202" name="name,x,y…"/>
          <p:cNvSpPr txBox="1"/>
          <p:nvPr/>
        </p:nvSpPr>
        <p:spPr>
          <a:xfrm>
            <a:off x="8040042" y="2749549"/>
            <a:ext cx="2700438" cy="12319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name,x,y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alice,100,150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bob,-10,80</a:t>
            </a:r>
          </a:p>
        </p:txBody>
      </p:sp>
      <p:sp>
        <p:nvSpPr>
          <p:cNvPr id="203" name="list of lists"/>
          <p:cNvSpPr txBox="1"/>
          <p:nvPr/>
        </p:nvSpPr>
        <p:spPr>
          <a:xfrm>
            <a:off x="2203970" y="4495799"/>
            <a:ext cx="17134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list of lists</a:t>
            </a:r>
          </a:p>
        </p:txBody>
      </p:sp>
      <p:sp>
        <p:nvSpPr>
          <p:cNvPr id="204" name="CSV file"/>
          <p:cNvSpPr txBox="1"/>
          <p:nvPr/>
        </p:nvSpPr>
        <p:spPr>
          <a:xfrm>
            <a:off x="8729612" y="4152899"/>
            <a:ext cx="1321297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CSV file</a:t>
            </a:r>
          </a:p>
        </p:txBody>
      </p:sp>
      <p:sp>
        <p:nvSpPr>
          <p:cNvPr id="205" name="{…"/>
          <p:cNvSpPr txBox="1"/>
          <p:nvPr/>
        </p:nvSpPr>
        <p:spPr>
          <a:xfrm>
            <a:off x="641201" y="5111749"/>
            <a:ext cx="5418684" cy="304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</a:t>
            </a:r>
            <a:r>
              <a:rPr>
                <a:solidFill>
                  <a:schemeClr val="accent1">
                    <a:lumOff val="-13575"/>
                  </a:schemeClr>
                </a:solidFill>
              </a:rP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rPr>
                <a:solidFill>
                  <a:schemeClr val="accent1">
                    <a:lumOff val="-13575"/>
                  </a:schemeClr>
                </a:solidFill>
              </a:rPr>
              <a:t>    “age”: 40,</a:t>
            </a:r>
            <a:br>
              <a:rPr>
                <a:solidFill>
                  <a:schemeClr val="accent1">
                    <a:lumOff val="-13575"/>
                  </a:schemeClr>
                </a:solidFill>
              </a:rPr>
            </a:br>
            <a:r>
              <a:rPr>
                <a:solidFill>
                  <a:schemeClr val="accent1">
                    <a:lumOff val="-13575"/>
                  </a:schemeClr>
                </a:solidFill>
              </a:rPr>
              <a:t>    “scores”: [10,20,19]}</a:t>
            </a:r>
            <a:r>
              <a:t>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</a:t>
            </a:r>
            <a:r>
              <a:rPr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rPr>
              <a:t>{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206" name="dict of dicts"/>
          <p:cNvSpPr txBox="1"/>
          <p:nvPr/>
        </p:nvSpPr>
        <p:spPr>
          <a:xfrm>
            <a:off x="2094731" y="8077199"/>
            <a:ext cx="193193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 of dicts</a:t>
            </a:r>
          </a:p>
        </p:txBody>
      </p:sp>
      <p:sp>
        <p:nvSpPr>
          <p:cNvPr id="207" name="?"/>
          <p:cNvSpPr txBox="1"/>
          <p:nvPr/>
        </p:nvSpPr>
        <p:spPr>
          <a:xfrm>
            <a:off x="8913452" y="5575300"/>
            <a:ext cx="613496" cy="2120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14000" b="0">
                <a:latin typeface="Gill Sans Light"/>
                <a:ea typeface="Gill Sans Light"/>
                <a:cs typeface="Gill Sans Light"/>
                <a:sym typeface="Gill Sans Light"/>
              </a:defRPr>
            </a:lvl1pPr>
          </a:lstStyle>
          <a:p>
            <a:r>
              <a:t>?</a:t>
            </a:r>
          </a:p>
        </p:txBody>
      </p:sp>
      <p:sp>
        <p:nvSpPr>
          <p:cNvPr id="208" name="Double Arrow"/>
          <p:cNvSpPr/>
          <p:nvPr/>
        </p:nvSpPr>
        <p:spPr>
          <a:xfrm>
            <a:off x="5537200" y="3008935"/>
            <a:ext cx="2168228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09" name="Double Arrow"/>
          <p:cNvSpPr/>
          <p:nvPr/>
        </p:nvSpPr>
        <p:spPr>
          <a:xfrm>
            <a:off x="5537200" y="6437935"/>
            <a:ext cx="1829410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Python Data Structures and File Format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t>Python Data Structures and File Formats</a:t>
            </a:r>
          </a:p>
        </p:txBody>
      </p:sp>
      <p:sp>
        <p:nvSpPr>
          <p:cNvPr id="212" name="Python"/>
          <p:cNvSpPr txBox="1"/>
          <p:nvPr/>
        </p:nvSpPr>
        <p:spPr>
          <a:xfrm>
            <a:off x="2445146" y="1460499"/>
            <a:ext cx="123110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</a:t>
            </a:r>
          </a:p>
        </p:txBody>
      </p:sp>
      <p:sp>
        <p:nvSpPr>
          <p:cNvPr id="213" name="File"/>
          <p:cNvSpPr txBox="1"/>
          <p:nvPr/>
        </p:nvSpPr>
        <p:spPr>
          <a:xfrm>
            <a:off x="8884071" y="1460499"/>
            <a:ext cx="67225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File</a:t>
            </a:r>
          </a:p>
        </p:txBody>
      </p:sp>
      <p:sp>
        <p:nvSpPr>
          <p:cNvPr id="214" name="[…"/>
          <p:cNvSpPr txBox="1"/>
          <p:nvPr/>
        </p:nvSpPr>
        <p:spPr>
          <a:xfrm>
            <a:off x="1281385" y="2393950"/>
            <a:ext cx="4138316" cy="1943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[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[“name”, “x”, “y”],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[“alice”, 100, 150],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[“bob”, -10, 80]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]</a:t>
            </a:r>
          </a:p>
        </p:txBody>
      </p:sp>
      <p:sp>
        <p:nvSpPr>
          <p:cNvPr id="215" name="name,x,y…"/>
          <p:cNvSpPr txBox="1"/>
          <p:nvPr/>
        </p:nvSpPr>
        <p:spPr>
          <a:xfrm>
            <a:off x="8040042" y="2749549"/>
            <a:ext cx="2700438" cy="12319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name,x,y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alice,100,150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bob,-10,80</a:t>
            </a:r>
          </a:p>
        </p:txBody>
      </p:sp>
      <p:sp>
        <p:nvSpPr>
          <p:cNvPr id="216" name="list of lists"/>
          <p:cNvSpPr txBox="1"/>
          <p:nvPr/>
        </p:nvSpPr>
        <p:spPr>
          <a:xfrm>
            <a:off x="2203970" y="4495799"/>
            <a:ext cx="17134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list of lists</a:t>
            </a:r>
          </a:p>
        </p:txBody>
      </p:sp>
      <p:sp>
        <p:nvSpPr>
          <p:cNvPr id="217" name="CSV file"/>
          <p:cNvSpPr txBox="1"/>
          <p:nvPr/>
        </p:nvSpPr>
        <p:spPr>
          <a:xfrm>
            <a:off x="8729612" y="4152899"/>
            <a:ext cx="1321297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CSV file</a:t>
            </a:r>
          </a:p>
        </p:txBody>
      </p:sp>
      <p:sp>
        <p:nvSpPr>
          <p:cNvPr id="218" name="{…"/>
          <p:cNvSpPr txBox="1"/>
          <p:nvPr/>
        </p:nvSpPr>
        <p:spPr>
          <a:xfrm>
            <a:off x="641201" y="5111749"/>
            <a:ext cx="5418684" cy="304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</a:t>
            </a:r>
            <a:r>
              <a:rPr>
                <a:solidFill>
                  <a:schemeClr val="accent1">
                    <a:lumOff val="-13575"/>
                  </a:schemeClr>
                </a:solidFill>
              </a:rP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rPr>
                <a:solidFill>
                  <a:schemeClr val="accent1">
                    <a:lumOff val="-13575"/>
                  </a:schemeClr>
                </a:solidFill>
              </a:rPr>
              <a:t>    “age”: 40,</a:t>
            </a:r>
            <a:br>
              <a:rPr>
                <a:solidFill>
                  <a:schemeClr val="accent1">
                    <a:lumOff val="-13575"/>
                  </a:schemeClr>
                </a:solidFill>
              </a:rPr>
            </a:br>
            <a:r>
              <a:rPr>
                <a:solidFill>
                  <a:schemeClr val="accent1">
                    <a:lumOff val="-13575"/>
                  </a:schemeClr>
                </a:solidFill>
              </a:rPr>
              <a:t>    “scores”: [10,20,19]}</a:t>
            </a:r>
            <a:r>
              <a:t>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</a:t>
            </a:r>
            <a:r>
              <a:rPr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rPr>
              <a:t>{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219" name="{…"/>
          <p:cNvSpPr txBox="1"/>
          <p:nvPr/>
        </p:nvSpPr>
        <p:spPr>
          <a:xfrm>
            <a:off x="7519342" y="5353049"/>
            <a:ext cx="5148710" cy="27686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40,</a:t>
            </a:r>
            <a:br/>
            <a:r>
              <a:t>    “scores”: [10,20,19]},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220" name="dict of dicts"/>
          <p:cNvSpPr txBox="1"/>
          <p:nvPr/>
        </p:nvSpPr>
        <p:spPr>
          <a:xfrm>
            <a:off x="2094731" y="8077199"/>
            <a:ext cx="193193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 of dicts</a:t>
            </a:r>
          </a:p>
        </p:txBody>
      </p:sp>
      <p:sp>
        <p:nvSpPr>
          <p:cNvPr id="221" name="JSON file"/>
          <p:cNvSpPr txBox="1"/>
          <p:nvPr/>
        </p:nvSpPr>
        <p:spPr>
          <a:xfrm>
            <a:off x="9335566" y="8205484"/>
            <a:ext cx="151626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JSON file</a:t>
            </a:r>
          </a:p>
        </p:txBody>
      </p:sp>
      <p:sp>
        <p:nvSpPr>
          <p:cNvPr id="222" name="Double Arrow"/>
          <p:cNvSpPr/>
          <p:nvPr/>
        </p:nvSpPr>
        <p:spPr>
          <a:xfrm>
            <a:off x="5537200" y="3008935"/>
            <a:ext cx="2168228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23" name="Double Arrow"/>
          <p:cNvSpPr/>
          <p:nvPr/>
        </p:nvSpPr>
        <p:spPr>
          <a:xfrm>
            <a:off x="5537200" y="6437935"/>
            <a:ext cx="1829410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Double Arrow"/>
          <p:cNvSpPr/>
          <p:nvPr/>
        </p:nvSpPr>
        <p:spPr>
          <a:xfrm>
            <a:off x="5537200" y="3008935"/>
            <a:ext cx="2168228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44" name="Double Arrow"/>
          <p:cNvSpPr/>
          <p:nvPr/>
        </p:nvSpPr>
        <p:spPr>
          <a:xfrm>
            <a:off x="5537200" y="6437935"/>
            <a:ext cx="1829410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45" name="Python Data Structures and File Format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t>Python Data Structures and File Formats</a:t>
            </a:r>
          </a:p>
        </p:txBody>
      </p:sp>
      <p:sp>
        <p:nvSpPr>
          <p:cNvPr id="246" name="Python"/>
          <p:cNvSpPr txBox="1"/>
          <p:nvPr/>
        </p:nvSpPr>
        <p:spPr>
          <a:xfrm>
            <a:off x="2445146" y="1460499"/>
            <a:ext cx="123110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</a:t>
            </a:r>
          </a:p>
        </p:txBody>
      </p:sp>
      <p:sp>
        <p:nvSpPr>
          <p:cNvPr id="247" name="File"/>
          <p:cNvSpPr txBox="1"/>
          <p:nvPr/>
        </p:nvSpPr>
        <p:spPr>
          <a:xfrm>
            <a:off x="8884071" y="1460499"/>
            <a:ext cx="67225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File</a:t>
            </a:r>
          </a:p>
        </p:txBody>
      </p:sp>
      <p:sp>
        <p:nvSpPr>
          <p:cNvPr id="248" name="[…"/>
          <p:cNvSpPr txBox="1"/>
          <p:nvPr/>
        </p:nvSpPr>
        <p:spPr>
          <a:xfrm>
            <a:off x="1281385" y="2393950"/>
            <a:ext cx="4138316" cy="1943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[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[“name”, “x”, “y”],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[“alice”, 100, 150],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[“bob”, -10, 80]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]</a:t>
            </a:r>
          </a:p>
        </p:txBody>
      </p:sp>
      <p:sp>
        <p:nvSpPr>
          <p:cNvPr id="249" name="name,x,y…"/>
          <p:cNvSpPr txBox="1"/>
          <p:nvPr/>
        </p:nvSpPr>
        <p:spPr>
          <a:xfrm>
            <a:off x="8040042" y="2749549"/>
            <a:ext cx="2700438" cy="12319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name,x,y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alice,100,150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bob,-10,80</a:t>
            </a:r>
          </a:p>
        </p:txBody>
      </p:sp>
      <p:sp>
        <p:nvSpPr>
          <p:cNvPr id="250" name="list of lists"/>
          <p:cNvSpPr txBox="1"/>
          <p:nvPr/>
        </p:nvSpPr>
        <p:spPr>
          <a:xfrm>
            <a:off x="2203970" y="4495799"/>
            <a:ext cx="17134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list of lists</a:t>
            </a:r>
          </a:p>
        </p:txBody>
      </p:sp>
      <p:sp>
        <p:nvSpPr>
          <p:cNvPr id="251" name="CSV file"/>
          <p:cNvSpPr txBox="1"/>
          <p:nvPr/>
        </p:nvSpPr>
        <p:spPr>
          <a:xfrm>
            <a:off x="8729612" y="4152899"/>
            <a:ext cx="1321297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CSV file</a:t>
            </a:r>
          </a:p>
        </p:txBody>
      </p:sp>
      <p:sp>
        <p:nvSpPr>
          <p:cNvPr id="252" name="{…"/>
          <p:cNvSpPr txBox="1"/>
          <p:nvPr/>
        </p:nvSpPr>
        <p:spPr>
          <a:xfrm>
            <a:off x="641201" y="5111749"/>
            <a:ext cx="5418684" cy="304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</a:t>
            </a:r>
            <a:r>
              <a:rPr>
                <a:solidFill>
                  <a:schemeClr val="accent1">
                    <a:lumOff val="-13575"/>
                  </a:schemeClr>
                </a:solidFill>
              </a:rP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rPr>
                <a:solidFill>
                  <a:schemeClr val="accent1">
                    <a:lumOff val="-13575"/>
                  </a:schemeClr>
                </a:solidFill>
              </a:rPr>
              <a:t>    “age”: 40,</a:t>
            </a:r>
            <a:br>
              <a:rPr>
                <a:solidFill>
                  <a:schemeClr val="accent1">
                    <a:lumOff val="-13575"/>
                  </a:schemeClr>
                </a:solidFill>
              </a:rPr>
            </a:br>
            <a:r>
              <a:rPr>
                <a:solidFill>
                  <a:schemeClr val="accent1">
                    <a:lumOff val="-13575"/>
                  </a:schemeClr>
                </a:solidFill>
              </a:rPr>
              <a:t>    “scores”: [10,20,19]}</a:t>
            </a:r>
            <a:r>
              <a:t>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</a:t>
            </a:r>
            <a:r>
              <a:rPr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rPr>
              <a:t>{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253" name="dict of dicts"/>
          <p:cNvSpPr txBox="1"/>
          <p:nvPr/>
        </p:nvSpPr>
        <p:spPr>
          <a:xfrm>
            <a:off x="2094731" y="8077199"/>
            <a:ext cx="193193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 of dicts</a:t>
            </a:r>
          </a:p>
        </p:txBody>
      </p:sp>
      <p:sp>
        <p:nvSpPr>
          <p:cNvPr id="254" name="Rectangle"/>
          <p:cNvSpPr/>
          <p:nvPr/>
        </p:nvSpPr>
        <p:spPr>
          <a:xfrm>
            <a:off x="304800" y="1280718"/>
            <a:ext cx="12395200" cy="8403085"/>
          </a:xfrm>
          <a:prstGeom prst="rect">
            <a:avLst/>
          </a:prstGeom>
          <a:solidFill>
            <a:srgbClr val="FFFFFF">
              <a:alpha val="90000"/>
            </a:srgb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55" name="{…"/>
          <p:cNvSpPr txBox="1"/>
          <p:nvPr/>
        </p:nvSpPr>
        <p:spPr>
          <a:xfrm>
            <a:off x="7519342" y="5353049"/>
            <a:ext cx="5148710" cy="27686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40,</a:t>
            </a:r>
            <a:br/>
            <a:r>
              <a:t>    “scores”: [10,20,19]},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256" name="JSON file"/>
          <p:cNvSpPr txBox="1"/>
          <p:nvPr/>
        </p:nvSpPr>
        <p:spPr>
          <a:xfrm>
            <a:off x="9335566" y="8205484"/>
            <a:ext cx="151626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JSON file</a:t>
            </a:r>
          </a:p>
        </p:txBody>
      </p:sp>
      <p:sp>
        <p:nvSpPr>
          <p:cNvPr id="262" name="Connection Line"/>
          <p:cNvSpPr/>
          <p:nvPr/>
        </p:nvSpPr>
        <p:spPr>
          <a:xfrm>
            <a:off x="6144848" y="2900097"/>
            <a:ext cx="2745682" cy="22195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12826" y="1339"/>
                  <a:pt x="20026" y="8539"/>
                  <a:pt x="21600" y="21600"/>
                </a:cubicBezTo>
              </a:path>
            </a:pathLst>
          </a:custGeom>
          <a:ln w="1270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258" name="JSON files look almost…"/>
          <p:cNvSpPr txBox="1"/>
          <p:nvPr/>
        </p:nvSpPr>
        <p:spPr>
          <a:xfrm>
            <a:off x="2238747" y="2240907"/>
            <a:ext cx="3980706" cy="1168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JSON files look almost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identical to Python code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for data structures!</a:t>
            </a:r>
          </a:p>
        </p:txBody>
      </p:sp>
      <p:sp>
        <p:nvSpPr>
          <p:cNvPr id="259" name="Rectangle"/>
          <p:cNvSpPr/>
          <p:nvPr/>
        </p:nvSpPr>
        <p:spPr>
          <a:xfrm>
            <a:off x="7556500" y="5410200"/>
            <a:ext cx="352674" cy="422959"/>
          </a:xfrm>
          <a:prstGeom prst="rect">
            <a:avLst/>
          </a:prstGeom>
          <a:ln w="38100">
            <a:solidFill>
              <a:srgbClr val="FF26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60" name="dicts use curly braces"/>
          <p:cNvSpPr txBox="1"/>
          <p:nvPr/>
        </p:nvSpPr>
        <p:spPr>
          <a:xfrm>
            <a:off x="3502620" y="4961560"/>
            <a:ext cx="34087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dicts use curly braces</a:t>
            </a:r>
          </a:p>
        </p:txBody>
      </p:sp>
      <p:sp>
        <p:nvSpPr>
          <p:cNvPr id="261" name="Rectangle"/>
          <p:cNvSpPr/>
          <p:nvPr/>
        </p:nvSpPr>
        <p:spPr>
          <a:xfrm>
            <a:off x="7556500" y="7696200"/>
            <a:ext cx="352674" cy="422959"/>
          </a:xfrm>
          <a:prstGeom prst="rect">
            <a:avLst/>
          </a:prstGeom>
          <a:ln w="38100">
            <a:solidFill>
              <a:srgbClr val="FF26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4" name="Double Arrow"/>
          <p:cNvSpPr/>
          <p:nvPr/>
        </p:nvSpPr>
        <p:spPr>
          <a:xfrm>
            <a:off x="5537200" y="3008935"/>
            <a:ext cx="2168228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65" name="Double Arrow"/>
          <p:cNvSpPr/>
          <p:nvPr/>
        </p:nvSpPr>
        <p:spPr>
          <a:xfrm>
            <a:off x="5537200" y="6437935"/>
            <a:ext cx="1829410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66" name="Python Data Structures and File Format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t>Python Data Structures and File Formats</a:t>
            </a:r>
          </a:p>
        </p:txBody>
      </p:sp>
      <p:sp>
        <p:nvSpPr>
          <p:cNvPr id="267" name="Python"/>
          <p:cNvSpPr txBox="1"/>
          <p:nvPr/>
        </p:nvSpPr>
        <p:spPr>
          <a:xfrm>
            <a:off x="2445146" y="1460499"/>
            <a:ext cx="123110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</a:t>
            </a:r>
          </a:p>
        </p:txBody>
      </p:sp>
      <p:sp>
        <p:nvSpPr>
          <p:cNvPr id="268" name="File"/>
          <p:cNvSpPr txBox="1"/>
          <p:nvPr/>
        </p:nvSpPr>
        <p:spPr>
          <a:xfrm>
            <a:off x="8884071" y="1460499"/>
            <a:ext cx="67225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File</a:t>
            </a:r>
          </a:p>
        </p:txBody>
      </p:sp>
      <p:sp>
        <p:nvSpPr>
          <p:cNvPr id="269" name="[…"/>
          <p:cNvSpPr txBox="1"/>
          <p:nvPr/>
        </p:nvSpPr>
        <p:spPr>
          <a:xfrm>
            <a:off x="1281385" y="2393950"/>
            <a:ext cx="4138316" cy="1943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[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[“name”, “x”, “y”],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[“alice”, 100, 150],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[“bob”, -10, 80]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]</a:t>
            </a:r>
          </a:p>
        </p:txBody>
      </p:sp>
      <p:sp>
        <p:nvSpPr>
          <p:cNvPr id="270" name="name,x,y…"/>
          <p:cNvSpPr txBox="1"/>
          <p:nvPr/>
        </p:nvSpPr>
        <p:spPr>
          <a:xfrm>
            <a:off x="8040042" y="2749549"/>
            <a:ext cx="2700438" cy="12319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name,x,y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alice,100,150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bob,-10,80</a:t>
            </a:r>
          </a:p>
        </p:txBody>
      </p:sp>
      <p:sp>
        <p:nvSpPr>
          <p:cNvPr id="271" name="list of lists"/>
          <p:cNvSpPr txBox="1"/>
          <p:nvPr/>
        </p:nvSpPr>
        <p:spPr>
          <a:xfrm>
            <a:off x="2203970" y="4495799"/>
            <a:ext cx="17134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list of lists</a:t>
            </a:r>
          </a:p>
        </p:txBody>
      </p:sp>
      <p:sp>
        <p:nvSpPr>
          <p:cNvPr id="272" name="CSV file"/>
          <p:cNvSpPr txBox="1"/>
          <p:nvPr/>
        </p:nvSpPr>
        <p:spPr>
          <a:xfrm>
            <a:off x="8729612" y="4152899"/>
            <a:ext cx="1321297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CSV file</a:t>
            </a:r>
          </a:p>
        </p:txBody>
      </p:sp>
      <p:sp>
        <p:nvSpPr>
          <p:cNvPr id="273" name="{…"/>
          <p:cNvSpPr txBox="1"/>
          <p:nvPr/>
        </p:nvSpPr>
        <p:spPr>
          <a:xfrm>
            <a:off x="641201" y="5111749"/>
            <a:ext cx="5418684" cy="304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</a:t>
            </a:r>
            <a:r>
              <a:rPr>
                <a:solidFill>
                  <a:schemeClr val="accent1">
                    <a:lumOff val="-13575"/>
                  </a:schemeClr>
                </a:solidFill>
              </a:rP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rPr>
                <a:solidFill>
                  <a:schemeClr val="accent1">
                    <a:lumOff val="-13575"/>
                  </a:schemeClr>
                </a:solidFill>
              </a:rPr>
              <a:t>    “age”: 40,</a:t>
            </a:r>
            <a:br>
              <a:rPr>
                <a:solidFill>
                  <a:schemeClr val="accent1">
                    <a:lumOff val="-13575"/>
                  </a:schemeClr>
                </a:solidFill>
              </a:rPr>
            </a:br>
            <a:r>
              <a:rPr>
                <a:solidFill>
                  <a:schemeClr val="accent1">
                    <a:lumOff val="-13575"/>
                  </a:schemeClr>
                </a:solidFill>
              </a:rPr>
              <a:t>    “scores”: [10,20,19]}</a:t>
            </a:r>
            <a:r>
              <a:t>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</a:t>
            </a:r>
            <a:r>
              <a:rPr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rPr>
              <a:t>{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274" name="dict of dicts"/>
          <p:cNvSpPr txBox="1"/>
          <p:nvPr/>
        </p:nvSpPr>
        <p:spPr>
          <a:xfrm>
            <a:off x="2094731" y="8077199"/>
            <a:ext cx="193193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 of dicts</a:t>
            </a:r>
          </a:p>
        </p:txBody>
      </p:sp>
      <p:sp>
        <p:nvSpPr>
          <p:cNvPr id="275" name="Rectangle"/>
          <p:cNvSpPr/>
          <p:nvPr/>
        </p:nvSpPr>
        <p:spPr>
          <a:xfrm>
            <a:off x="558800" y="1168400"/>
            <a:ext cx="12395200" cy="8403084"/>
          </a:xfrm>
          <a:prstGeom prst="rect">
            <a:avLst/>
          </a:prstGeom>
          <a:solidFill>
            <a:srgbClr val="FFFFFF">
              <a:alpha val="90000"/>
            </a:srgb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76" name="{…"/>
          <p:cNvSpPr txBox="1"/>
          <p:nvPr/>
        </p:nvSpPr>
        <p:spPr>
          <a:xfrm>
            <a:off x="7519342" y="5353049"/>
            <a:ext cx="5148710" cy="27686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40,</a:t>
            </a:r>
            <a:br/>
            <a:r>
              <a:t>    “scores”: [10,20,19]},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277" name="JSON file"/>
          <p:cNvSpPr txBox="1"/>
          <p:nvPr/>
        </p:nvSpPr>
        <p:spPr>
          <a:xfrm>
            <a:off x="9335566" y="8205484"/>
            <a:ext cx="151626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JSON file</a:t>
            </a:r>
          </a:p>
        </p:txBody>
      </p:sp>
      <p:sp>
        <p:nvSpPr>
          <p:cNvPr id="283" name="Connection Line"/>
          <p:cNvSpPr/>
          <p:nvPr/>
        </p:nvSpPr>
        <p:spPr>
          <a:xfrm>
            <a:off x="6144848" y="2900097"/>
            <a:ext cx="2745682" cy="22195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12826" y="1339"/>
                  <a:pt x="20026" y="8539"/>
                  <a:pt x="21600" y="21600"/>
                </a:cubicBezTo>
              </a:path>
            </a:pathLst>
          </a:custGeom>
          <a:ln w="1270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279" name="JSON files look almost…"/>
          <p:cNvSpPr txBox="1"/>
          <p:nvPr/>
        </p:nvSpPr>
        <p:spPr>
          <a:xfrm>
            <a:off x="2238747" y="2240907"/>
            <a:ext cx="3980706" cy="1168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JSON files look almost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identical to Python code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for data structures!</a:t>
            </a:r>
          </a:p>
        </p:txBody>
      </p:sp>
      <p:sp>
        <p:nvSpPr>
          <p:cNvPr id="280" name="Rectangle"/>
          <p:cNvSpPr/>
          <p:nvPr/>
        </p:nvSpPr>
        <p:spPr>
          <a:xfrm>
            <a:off x="8178800" y="6055864"/>
            <a:ext cx="921016" cy="422960"/>
          </a:xfrm>
          <a:prstGeom prst="rect">
            <a:avLst/>
          </a:prstGeom>
          <a:ln w="38100">
            <a:solidFill>
              <a:srgbClr val="FF26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81" name="keys are separated from…"/>
          <p:cNvSpPr txBox="1"/>
          <p:nvPr/>
        </p:nvSpPr>
        <p:spPr>
          <a:xfrm>
            <a:off x="3228925" y="4783760"/>
            <a:ext cx="3956150" cy="812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keys are separated from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values with a colon</a:t>
            </a:r>
          </a:p>
        </p:txBody>
      </p:sp>
      <p:sp>
        <p:nvSpPr>
          <p:cNvPr id="282" name="Rectangle"/>
          <p:cNvSpPr/>
          <p:nvPr/>
        </p:nvSpPr>
        <p:spPr>
          <a:xfrm>
            <a:off x="9309100" y="6055864"/>
            <a:ext cx="485545" cy="422960"/>
          </a:xfrm>
          <a:prstGeom prst="rect">
            <a:avLst/>
          </a:prstGeom>
          <a:ln w="38100">
            <a:solidFill>
              <a:srgbClr val="FF26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Double Arrow"/>
          <p:cNvSpPr/>
          <p:nvPr/>
        </p:nvSpPr>
        <p:spPr>
          <a:xfrm>
            <a:off x="5537200" y="3008935"/>
            <a:ext cx="2168228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86" name="Double Arrow"/>
          <p:cNvSpPr/>
          <p:nvPr/>
        </p:nvSpPr>
        <p:spPr>
          <a:xfrm>
            <a:off x="5537200" y="6437935"/>
            <a:ext cx="1829410" cy="713130"/>
          </a:xfrm>
          <a:prstGeom prst="leftRightArrow">
            <a:avLst>
              <a:gd name="adj1" fmla="val 39430"/>
              <a:gd name="adj2" fmla="val 51131"/>
            </a:avLst>
          </a:prstGeom>
          <a:solidFill>
            <a:srgbClr val="00000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87" name="Python Data Structures and File Format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t>Python Data Structures and File Formats</a:t>
            </a:r>
          </a:p>
        </p:txBody>
      </p:sp>
      <p:sp>
        <p:nvSpPr>
          <p:cNvPr id="288" name="Python"/>
          <p:cNvSpPr txBox="1"/>
          <p:nvPr/>
        </p:nvSpPr>
        <p:spPr>
          <a:xfrm>
            <a:off x="2445146" y="1460499"/>
            <a:ext cx="123110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Python</a:t>
            </a:r>
          </a:p>
        </p:txBody>
      </p:sp>
      <p:sp>
        <p:nvSpPr>
          <p:cNvPr id="289" name="File"/>
          <p:cNvSpPr txBox="1"/>
          <p:nvPr/>
        </p:nvSpPr>
        <p:spPr>
          <a:xfrm>
            <a:off x="8884071" y="1460499"/>
            <a:ext cx="67225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File</a:t>
            </a:r>
          </a:p>
        </p:txBody>
      </p:sp>
      <p:sp>
        <p:nvSpPr>
          <p:cNvPr id="290" name="[…"/>
          <p:cNvSpPr txBox="1"/>
          <p:nvPr/>
        </p:nvSpPr>
        <p:spPr>
          <a:xfrm>
            <a:off x="1281385" y="2393950"/>
            <a:ext cx="4138316" cy="1943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[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[“name”, “x”, “y”],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[“alice”, 100, 150],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[“bob”, -10, 80]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]</a:t>
            </a:r>
          </a:p>
        </p:txBody>
      </p:sp>
      <p:sp>
        <p:nvSpPr>
          <p:cNvPr id="291" name="name,x,y…"/>
          <p:cNvSpPr txBox="1"/>
          <p:nvPr/>
        </p:nvSpPr>
        <p:spPr>
          <a:xfrm>
            <a:off x="8040042" y="2749549"/>
            <a:ext cx="2700438" cy="12319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name,x,y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alice,100,150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bob,-10,80</a:t>
            </a:r>
          </a:p>
        </p:txBody>
      </p:sp>
      <p:sp>
        <p:nvSpPr>
          <p:cNvPr id="292" name="list of lists"/>
          <p:cNvSpPr txBox="1"/>
          <p:nvPr/>
        </p:nvSpPr>
        <p:spPr>
          <a:xfrm>
            <a:off x="2203970" y="4495799"/>
            <a:ext cx="171346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list of lists</a:t>
            </a:r>
          </a:p>
        </p:txBody>
      </p:sp>
      <p:sp>
        <p:nvSpPr>
          <p:cNvPr id="293" name="CSV file"/>
          <p:cNvSpPr txBox="1"/>
          <p:nvPr/>
        </p:nvSpPr>
        <p:spPr>
          <a:xfrm>
            <a:off x="8729612" y="4152899"/>
            <a:ext cx="1321297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CSV file</a:t>
            </a:r>
          </a:p>
        </p:txBody>
      </p:sp>
      <p:sp>
        <p:nvSpPr>
          <p:cNvPr id="294" name="{…"/>
          <p:cNvSpPr txBox="1"/>
          <p:nvPr/>
        </p:nvSpPr>
        <p:spPr>
          <a:xfrm>
            <a:off x="641201" y="5111749"/>
            <a:ext cx="5418684" cy="304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</a:t>
            </a:r>
            <a:r>
              <a:rPr>
                <a:solidFill>
                  <a:schemeClr val="accent1">
                    <a:lumOff val="-13575"/>
                  </a:schemeClr>
                </a:solidFill>
              </a:rPr>
              <a:t>{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rPr>
                <a:solidFill>
                  <a:schemeClr val="accent1">
                    <a:lumOff val="-13575"/>
                  </a:schemeClr>
                </a:solidFill>
              </a:rPr>
              <a:t>    “age”: 40,</a:t>
            </a:r>
            <a:br>
              <a:rPr>
                <a:solidFill>
                  <a:schemeClr val="accent1">
                    <a:lumOff val="-13575"/>
                  </a:schemeClr>
                </a:solidFill>
              </a:rPr>
            </a:br>
            <a:r>
              <a:rPr>
                <a:solidFill>
                  <a:schemeClr val="accent1">
                    <a:lumOff val="-13575"/>
                  </a:schemeClr>
                </a:solidFill>
              </a:rPr>
              <a:t>    “scores”: [10,20,19]}</a:t>
            </a:r>
            <a:r>
              <a:t>,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</a:t>
            </a:r>
            <a:r>
              <a:rPr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rPr>
              <a:t>{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b="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295" name="dict of dicts"/>
          <p:cNvSpPr txBox="1"/>
          <p:nvPr/>
        </p:nvSpPr>
        <p:spPr>
          <a:xfrm>
            <a:off x="2094731" y="8077199"/>
            <a:ext cx="193193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dict of dicts</a:t>
            </a:r>
          </a:p>
        </p:txBody>
      </p:sp>
      <p:sp>
        <p:nvSpPr>
          <p:cNvPr id="296" name="Rectangle"/>
          <p:cNvSpPr/>
          <p:nvPr/>
        </p:nvSpPr>
        <p:spPr>
          <a:xfrm>
            <a:off x="114300" y="1191818"/>
            <a:ext cx="12395200" cy="8403085"/>
          </a:xfrm>
          <a:prstGeom prst="rect">
            <a:avLst/>
          </a:prstGeom>
          <a:solidFill>
            <a:srgbClr val="FFFFFF">
              <a:alpha val="90000"/>
            </a:srgb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97" name="{…"/>
          <p:cNvSpPr txBox="1"/>
          <p:nvPr/>
        </p:nvSpPr>
        <p:spPr>
          <a:xfrm>
            <a:off x="7519342" y="5353049"/>
            <a:ext cx="5148710" cy="27686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“alice”: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40,</a:t>
            </a:r>
            <a:br/>
            <a:r>
              <a:t>    “scores”: [10,20,19]},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“bob”: {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“age”: 45,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    “scores”: [15,23,17,15]}</a:t>
            </a:r>
          </a:p>
          <a:p>
            <a:pPr algn="l">
              <a:defRPr sz="2200" b="0">
                <a:latin typeface="Courier"/>
                <a:ea typeface="Courier"/>
                <a:cs typeface="Courier"/>
                <a:sym typeface="Courier"/>
              </a:defRPr>
            </a:pPr>
            <a:r>
              <a:t>}</a:t>
            </a:r>
          </a:p>
        </p:txBody>
      </p:sp>
      <p:sp>
        <p:nvSpPr>
          <p:cNvPr id="298" name="JSON file"/>
          <p:cNvSpPr txBox="1"/>
          <p:nvPr/>
        </p:nvSpPr>
        <p:spPr>
          <a:xfrm>
            <a:off x="9335566" y="8205484"/>
            <a:ext cx="1516262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JSON file</a:t>
            </a:r>
          </a:p>
        </p:txBody>
      </p:sp>
      <p:sp>
        <p:nvSpPr>
          <p:cNvPr id="303" name="Connection Line"/>
          <p:cNvSpPr/>
          <p:nvPr/>
        </p:nvSpPr>
        <p:spPr>
          <a:xfrm>
            <a:off x="6144848" y="2900097"/>
            <a:ext cx="2745682" cy="22195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12826" y="1339"/>
                  <a:pt x="20026" y="8539"/>
                  <a:pt x="21600" y="21600"/>
                </a:cubicBezTo>
              </a:path>
            </a:pathLst>
          </a:custGeom>
          <a:ln w="1270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300" name="JSON files look almost…"/>
          <p:cNvSpPr txBox="1"/>
          <p:nvPr/>
        </p:nvSpPr>
        <p:spPr>
          <a:xfrm>
            <a:off x="2238747" y="2240907"/>
            <a:ext cx="3980706" cy="1168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JSON files look almost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identical to Python code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for data structures!</a:t>
            </a:r>
          </a:p>
        </p:txBody>
      </p:sp>
      <p:sp>
        <p:nvSpPr>
          <p:cNvPr id="301" name="Rectangle"/>
          <p:cNvSpPr/>
          <p:nvPr/>
        </p:nvSpPr>
        <p:spPr>
          <a:xfrm>
            <a:off x="9766300" y="6424270"/>
            <a:ext cx="352674" cy="422960"/>
          </a:xfrm>
          <a:prstGeom prst="rect">
            <a:avLst/>
          </a:prstGeom>
          <a:ln w="38100">
            <a:solidFill>
              <a:srgbClr val="FF26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02" name="lists use square brackets"/>
          <p:cNvSpPr txBox="1"/>
          <p:nvPr/>
        </p:nvSpPr>
        <p:spPr>
          <a:xfrm>
            <a:off x="3260625" y="4961560"/>
            <a:ext cx="389275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lists use square brackets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Gill Sans SemiBold"/>
        <a:ea typeface="Gill Sans SemiBold"/>
        <a:cs typeface="Gill Sans SemiBold"/>
      </a:majorFont>
      <a:minorFont>
        <a:latin typeface="Gill Sans SemiBold"/>
        <a:ea typeface="Gill Sans SemiBold"/>
        <a:cs typeface="Gill Sans SemiBold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Gill Sans SemiBold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Gill Sans"/>
            <a:ea typeface="Gill Sans"/>
            <a:cs typeface="Gill San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Gill Sans SemiBold"/>
        <a:ea typeface="Gill Sans SemiBold"/>
        <a:cs typeface="Gill Sans SemiBold"/>
      </a:majorFont>
      <a:minorFont>
        <a:latin typeface="Gill Sans SemiBold"/>
        <a:ea typeface="Gill Sans SemiBold"/>
        <a:cs typeface="Gill Sans SemiBold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Gill Sans SemiBold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Gill Sans"/>
            <a:ea typeface="Gill Sans"/>
            <a:cs typeface="Gill San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3789</TotalTime>
  <Words>2094</Words>
  <Application>Microsoft Office PowerPoint</Application>
  <PresentationFormat>Custom</PresentationFormat>
  <Paragraphs>414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8" baseType="lpstr">
      <vt:lpstr>Courier</vt:lpstr>
      <vt:lpstr>Gill Sans</vt:lpstr>
      <vt:lpstr>Gill Sans Light</vt:lpstr>
      <vt:lpstr>Gill Sans SemiBold</vt:lpstr>
      <vt:lpstr>Helvetica Neue</vt:lpstr>
      <vt:lpstr>White</vt:lpstr>
      <vt:lpstr>[220 / 319] JSON</vt:lpstr>
      <vt:lpstr>Worksheet practice with nesting</vt:lpstr>
      <vt:lpstr>Learning Objectives</vt:lpstr>
      <vt:lpstr>Python Data Structures and File Formats</vt:lpstr>
      <vt:lpstr>Python Data Structures and File Formats</vt:lpstr>
      <vt:lpstr>Python Data Structures and File Formats</vt:lpstr>
      <vt:lpstr>Python Data Structures and File Formats</vt:lpstr>
      <vt:lpstr>Python Data Structures and File Formats</vt:lpstr>
      <vt:lpstr>Python Data Structures and File Formats</vt:lpstr>
      <vt:lpstr>Python Data Structures and File Formats</vt:lpstr>
      <vt:lpstr>Python Data Structures and File Formats</vt:lpstr>
      <vt:lpstr>JSON</vt:lpstr>
      <vt:lpstr>Reading JSON Files</vt:lpstr>
      <vt:lpstr>Reading JSON Files</vt:lpstr>
      <vt:lpstr>Data Structures and Files</vt:lpstr>
      <vt:lpstr>Writing JSON Files</vt:lpstr>
      <vt:lpstr>Writing JSON Files</vt:lpstr>
      <vt:lpstr>Example: Sum of numbers (simple JSON)</vt:lpstr>
      <vt:lpstr>Example: Score Tracker</vt:lpstr>
      <vt:lpstr>Example – Exploring kiva.json</vt:lpstr>
      <vt:lpstr>Challenge - Demo 4: Prime Cache</vt:lpstr>
      <vt:lpstr>Challenge - Demo 5: Upper Autocomplete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[301] JSON</dc:title>
  <dc:creator>Gurmail Singh</dc:creator>
  <cp:lastModifiedBy>Gurmail Singh</cp:lastModifiedBy>
  <cp:revision>35</cp:revision>
  <dcterms:modified xsi:type="dcterms:W3CDTF">2023-01-24T01:49:07Z</dcterms:modified>
</cp:coreProperties>
</file>