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" ContentType="image/tif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5"/>
  </p:notesMasterIdLst>
  <p:sldIdLst>
    <p:sldId id="289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8" r:id="rId22"/>
    <p:sldId id="277" r:id="rId23"/>
    <p:sldId id="291" r:id="rId24"/>
    <p:sldId id="279" r:id="rId25"/>
    <p:sldId id="280" r:id="rId26"/>
    <p:sldId id="290" r:id="rId27"/>
    <p:sldId id="281" r:id="rId28"/>
    <p:sldId id="282" r:id="rId29"/>
    <p:sldId id="283" r:id="rId30"/>
    <p:sldId id="284" r:id="rId31"/>
    <p:sldId id="285" r:id="rId32"/>
    <p:sldId id="287" r:id="rId33"/>
    <p:sldId id="288" r:id="rId34"/>
  </p:sldIdLst>
  <p:sldSz cx="13004800" cy="97536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Gill Sans"/>
        <a:ea typeface="Gill Sans"/>
        <a:cs typeface="Gill Sans"/>
        <a:sym typeface="Gill Sans"/>
      </a:defRPr>
    </a:lvl1pPr>
    <a:lvl2pPr marL="0" marR="0" indent="228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Gill Sans"/>
        <a:ea typeface="Gill Sans"/>
        <a:cs typeface="Gill Sans"/>
        <a:sym typeface="Gill Sans"/>
      </a:defRPr>
    </a:lvl2pPr>
    <a:lvl3pPr marL="0" marR="0" indent="457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Gill Sans"/>
        <a:ea typeface="Gill Sans"/>
        <a:cs typeface="Gill Sans"/>
        <a:sym typeface="Gill Sans"/>
      </a:defRPr>
    </a:lvl3pPr>
    <a:lvl4pPr marL="0" marR="0" indent="685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Gill Sans"/>
        <a:ea typeface="Gill Sans"/>
        <a:cs typeface="Gill Sans"/>
        <a:sym typeface="Gill Sans"/>
      </a:defRPr>
    </a:lvl4pPr>
    <a:lvl5pPr marL="0" marR="0" indent="9144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Gill Sans"/>
        <a:ea typeface="Gill Sans"/>
        <a:cs typeface="Gill Sans"/>
        <a:sym typeface="Gill Sans"/>
      </a:defRPr>
    </a:lvl5pPr>
    <a:lvl6pPr marL="0" marR="0" indent="11430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Gill Sans"/>
        <a:ea typeface="Gill Sans"/>
        <a:cs typeface="Gill Sans"/>
        <a:sym typeface="Gill Sans"/>
      </a:defRPr>
    </a:lvl6pPr>
    <a:lvl7pPr marL="0" marR="0" indent="1371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Gill Sans"/>
        <a:ea typeface="Gill Sans"/>
        <a:cs typeface="Gill Sans"/>
        <a:sym typeface="Gill Sans"/>
      </a:defRPr>
    </a:lvl7pPr>
    <a:lvl8pPr marL="0" marR="0" indent="1600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Gill Sans"/>
        <a:ea typeface="Gill Sans"/>
        <a:cs typeface="Gill Sans"/>
        <a:sym typeface="Gill Sans"/>
      </a:defRPr>
    </a:lvl8pPr>
    <a:lvl9pPr marL="0" marR="0" indent="1828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Gill Sans"/>
        <a:ea typeface="Gill Sans"/>
        <a:cs typeface="Gill Sans"/>
        <a:sym typeface="Gill San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Gill Sans"/>
          <a:ea typeface="Gill Sans"/>
          <a:cs typeface="Gill Sans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Gill Sans"/>
          <a:ea typeface="Gill Sans"/>
          <a:cs typeface="Gill Sans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lumOff val="-13575"/>
            </a:schemeClr>
          </a:solidFill>
        </a:fill>
      </a:tcStyle>
    </a:firstCol>
    <a:lastRow>
      <a:tcTxStyle b="off" i="off">
        <a:font>
          <a:latin typeface="Gill Sans"/>
          <a:ea typeface="Gill Sans"/>
          <a:cs typeface="Gill Sans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Gill Sans"/>
          <a:ea typeface="Gill Sans"/>
          <a:cs typeface="Gill Sans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hueOff val="114395"/>
              <a:lumOff val="-24975"/>
            </a:schemeClr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Gill Sans"/>
          <a:ea typeface="Gill Sans"/>
          <a:cs typeface="Gill Sans"/>
        </a:font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E1E0DA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3">
              <a:hueOff val="362282"/>
              <a:satOff val="31803"/>
              <a:lumOff val="-18242"/>
            </a:schemeClr>
          </a:solidFill>
        </a:fill>
      </a:tcStyle>
    </a:firstCol>
    <a:lastRow>
      <a:tcTxStyle b="off" i="off">
        <a:font>
          <a:latin typeface="Gill Sans"/>
          <a:ea typeface="Gill Sans"/>
          <a:cs typeface="Gill Sans"/>
        </a:font>
        <a:srgbClr val="000000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929292"/>
              </a:solidFill>
              <a:prstDash val="solid"/>
              <a:miter lim="400000"/>
            </a:ln>
          </a:left>
          <a:right>
            <a:ln w="12700" cap="flat">
              <a:solidFill>
                <a:srgbClr val="929292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929292"/>
              </a:solidFill>
              <a:prstDash val="solid"/>
              <a:miter lim="400000"/>
            </a:ln>
          </a:insideH>
          <a:insideV>
            <a:ln w="127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solidFill>
            <a:srgbClr val="017101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Gill Sans Light"/>
          <a:ea typeface="Gill Sans Light"/>
          <a:cs typeface="Gill Sans Light"/>
        </a:font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FAF7E9"/>
          </a:solidFill>
        </a:fill>
      </a:tcStyle>
    </a:wholeTbl>
    <a:band2H>
      <a:tcTxStyle/>
      <a:tcStyle>
        <a:tcBdr/>
        <a:fill>
          <a:solidFill>
            <a:srgbClr val="EDEADD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9BA00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Gill Sans"/>
          <a:ea typeface="Gill Sans"/>
          <a:cs typeface="Gill Sans"/>
        </a:font>
        <a:srgbClr val="000000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DADBDA"/>
          </a:solidFill>
        </a:fill>
      </a:tcStyle>
    </a:band2H>
    <a:firstCol>
      <a:tcTxStyle b="on" i="off">
        <a:font>
          <a:latin typeface="Gill Sans"/>
          <a:ea typeface="Gill Sans"/>
          <a:cs typeface="Gill Sans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chemeClr val="accent6">
              <a:hueOff val="-146070"/>
              <a:satOff val="-10048"/>
              <a:lumOff val="-30626"/>
            </a:schemeClr>
          </a:solidFill>
        </a:fill>
      </a:tcStyle>
    </a:firstCol>
    <a:lastRow>
      <a:tcTxStyle b="on" i="off">
        <a:font>
          <a:latin typeface="Gill Sans"/>
          <a:ea typeface="Gill Sans"/>
          <a:cs typeface="Gill Sans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lastRow>
    <a:firstRow>
      <a:tcTxStyle b="on" i="off">
        <a:font>
          <a:latin typeface="Gill Sans"/>
          <a:ea typeface="Gill Sans"/>
          <a:cs typeface="Gill Sans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Gill Sans"/>
          <a:ea typeface="Gill Sans"/>
          <a:cs typeface="Gill Sans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B5B5C1"/>
          </a:solidFill>
        </a:fill>
      </a:tcStyle>
    </a:wholeTbl>
    <a:band2H>
      <a:tcTxStyle/>
      <a:tcStyle>
        <a:tcBdr/>
        <a:fill>
          <a:solidFill>
            <a:srgbClr val="9A9AA5"/>
          </a:solidFill>
        </a:fill>
      </a:tcStyle>
    </a:band2H>
    <a:firstCol>
      <a:tcTxStyle b="on" i="off">
        <a:font>
          <a:latin typeface="Gill Sans"/>
          <a:ea typeface="Gill Sans"/>
          <a:cs typeface="Gill Sans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85F"/>
          </a:solidFill>
        </a:fill>
      </a:tcStyle>
    </a:firstCol>
    <a:lastRow>
      <a:tcTxStyle b="on" i="off">
        <a:font>
          <a:latin typeface="Gill Sans"/>
          <a:ea typeface="Gill Sans"/>
          <a:cs typeface="Gill Sans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lastRow>
    <a:firstRow>
      <a:tcTxStyle b="on" i="off">
        <a:font>
          <a:latin typeface="Gill Sans"/>
          <a:ea typeface="Gill Sans"/>
          <a:cs typeface="Gill Sans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Gill Sans"/>
          <a:ea typeface="Gill Sans"/>
          <a:cs typeface="Gill Sans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Gill Sans"/>
          <a:ea typeface="Gill Sans"/>
          <a:cs typeface="Gill Sans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Gill Sans"/>
          <a:ea typeface="Gill Sans"/>
          <a:cs typeface="Gill Sans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Gill Sans"/>
          <a:ea typeface="Gill Sans"/>
          <a:cs typeface="Gill Sans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456"/>
    <p:restoredTop sz="94677"/>
  </p:normalViewPr>
  <p:slideViewPr>
    <p:cSldViewPr snapToGrid="0">
      <p:cViewPr varScale="1">
        <p:scale>
          <a:sx n="56" d="100"/>
          <a:sy n="56" d="100"/>
        </p:scale>
        <p:origin x="1382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17" name="Shape 117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Gill Sans"/>
        <a:ea typeface="Gill Sans"/>
        <a:cs typeface="Gill Sans"/>
        <a:sym typeface="Gill Sans"/>
      </a:defRPr>
    </a:lvl1pPr>
    <a:lvl2pPr indent="228600" defTabSz="457200" latinLnBrk="0">
      <a:lnSpc>
        <a:spcPct val="117999"/>
      </a:lnSpc>
      <a:defRPr sz="2200">
        <a:latin typeface="Gill Sans"/>
        <a:ea typeface="Gill Sans"/>
        <a:cs typeface="Gill Sans"/>
        <a:sym typeface="Gill Sans"/>
      </a:defRPr>
    </a:lvl2pPr>
    <a:lvl3pPr indent="457200" defTabSz="457200" latinLnBrk="0">
      <a:lnSpc>
        <a:spcPct val="117999"/>
      </a:lnSpc>
      <a:defRPr sz="2200">
        <a:latin typeface="Gill Sans"/>
        <a:ea typeface="Gill Sans"/>
        <a:cs typeface="Gill Sans"/>
        <a:sym typeface="Gill Sans"/>
      </a:defRPr>
    </a:lvl3pPr>
    <a:lvl4pPr indent="685800" defTabSz="457200" latinLnBrk="0">
      <a:lnSpc>
        <a:spcPct val="117999"/>
      </a:lnSpc>
      <a:defRPr sz="2200">
        <a:latin typeface="Gill Sans"/>
        <a:ea typeface="Gill Sans"/>
        <a:cs typeface="Gill Sans"/>
        <a:sym typeface="Gill Sans"/>
      </a:defRPr>
    </a:lvl4pPr>
    <a:lvl5pPr indent="914400" defTabSz="457200" latinLnBrk="0">
      <a:lnSpc>
        <a:spcPct val="117999"/>
      </a:lnSpc>
      <a:defRPr sz="2200">
        <a:latin typeface="Gill Sans"/>
        <a:ea typeface="Gill Sans"/>
        <a:cs typeface="Gill Sans"/>
        <a:sym typeface="Gill Sans"/>
      </a:defRPr>
    </a:lvl5pPr>
    <a:lvl6pPr indent="1143000" defTabSz="457200" latinLnBrk="0">
      <a:lnSpc>
        <a:spcPct val="117999"/>
      </a:lnSpc>
      <a:defRPr sz="2200">
        <a:latin typeface="Gill Sans"/>
        <a:ea typeface="Gill Sans"/>
        <a:cs typeface="Gill Sans"/>
        <a:sym typeface="Gill Sans"/>
      </a:defRPr>
    </a:lvl6pPr>
    <a:lvl7pPr indent="1371600" defTabSz="457200" latinLnBrk="0">
      <a:lnSpc>
        <a:spcPct val="117999"/>
      </a:lnSpc>
      <a:defRPr sz="2200">
        <a:latin typeface="Gill Sans"/>
        <a:ea typeface="Gill Sans"/>
        <a:cs typeface="Gill Sans"/>
        <a:sym typeface="Gill Sans"/>
      </a:defRPr>
    </a:lvl7pPr>
    <a:lvl8pPr indent="1600200" defTabSz="457200" latinLnBrk="0">
      <a:lnSpc>
        <a:spcPct val="117999"/>
      </a:lnSpc>
      <a:defRPr sz="2200">
        <a:latin typeface="Gill Sans"/>
        <a:ea typeface="Gill Sans"/>
        <a:cs typeface="Gill Sans"/>
        <a:sym typeface="Gill Sans"/>
      </a:defRPr>
    </a:lvl8pPr>
    <a:lvl9pPr indent="1828800" defTabSz="457200" latinLnBrk="0">
      <a:lnSpc>
        <a:spcPct val="117999"/>
      </a:lnSpc>
      <a:defRPr sz="2200">
        <a:latin typeface="Gill Sans"/>
        <a:ea typeface="Gill Sans"/>
        <a:cs typeface="Gill Sans"/>
        <a:sym typeface="Gill San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Text"/>
          <p:cNvSpPr txBox="1">
            <a:spLocks noGrp="1"/>
          </p:cNvSpPr>
          <p:nvPr>
            <p:ph type="title"/>
          </p:nvPr>
        </p:nvSpPr>
        <p:spPr>
          <a:xfrm>
            <a:off x="1270000" y="1638300"/>
            <a:ext cx="10464800" cy="3302000"/>
          </a:xfrm>
          <a:prstGeom prst="rect">
            <a:avLst/>
          </a:prstGeom>
        </p:spPr>
        <p:txBody>
          <a:bodyPr anchor="b"/>
          <a:lstStyle/>
          <a:p>
            <a:r>
              <a:t>Title Text</a:t>
            </a:r>
          </a:p>
        </p:txBody>
      </p:sp>
      <p:sp>
        <p:nvSpPr>
          <p:cNvPr id="1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270000" y="5041900"/>
            <a:ext cx="10464800" cy="11303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700"/>
            </a:lvl1pPr>
            <a:lvl2pPr marL="0" indent="0" algn="ctr">
              <a:spcBef>
                <a:spcPts val="0"/>
              </a:spcBef>
              <a:buSzTx/>
              <a:buNone/>
              <a:defRPr sz="3700"/>
            </a:lvl2pPr>
            <a:lvl3pPr marL="0" indent="0" algn="ctr">
              <a:spcBef>
                <a:spcPts val="0"/>
              </a:spcBef>
              <a:buSzTx/>
              <a:buNone/>
              <a:defRPr sz="3700"/>
            </a:lvl3pPr>
            <a:lvl4pPr marL="0" indent="0" algn="ctr">
              <a:spcBef>
                <a:spcPts val="0"/>
              </a:spcBef>
              <a:buSzTx/>
              <a:buNone/>
              <a:defRPr sz="3700"/>
            </a:lvl4pPr>
            <a:lvl5pPr marL="0" indent="0" algn="ctr">
              <a:spcBef>
                <a:spcPts val="0"/>
              </a:spcBef>
              <a:buSzTx/>
              <a:buNone/>
              <a:defRPr sz="37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–Johnny Appleseed"/>
          <p:cNvSpPr txBox="1">
            <a:spLocks noGrp="1"/>
          </p:cNvSpPr>
          <p:nvPr>
            <p:ph type="body" sz="quarter" idx="13"/>
          </p:nvPr>
        </p:nvSpPr>
        <p:spPr>
          <a:xfrm>
            <a:off x="1270000" y="6362700"/>
            <a:ext cx="10464800" cy="457200"/>
          </a:xfrm>
          <a:prstGeom prst="rect">
            <a:avLst/>
          </a:prstGeom>
        </p:spPr>
        <p:txBody>
          <a:bodyPr anchor="t"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2400" i="1"/>
            </a:lvl1pPr>
          </a:lstStyle>
          <a:p>
            <a:r>
              <a:t>–Johnny Appleseed</a:t>
            </a:r>
          </a:p>
        </p:txBody>
      </p:sp>
      <p:sp>
        <p:nvSpPr>
          <p:cNvPr id="94" name="“Type a quote here.”"/>
          <p:cNvSpPr txBox="1">
            <a:spLocks noGrp="1"/>
          </p:cNvSpPr>
          <p:nvPr>
            <p:ph type="body" sz="quarter" idx="14"/>
          </p:nvPr>
        </p:nvSpPr>
        <p:spPr>
          <a:xfrm>
            <a:off x="1270000" y="4260849"/>
            <a:ext cx="10464800" cy="622301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340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“Type a quote here.” </a:t>
            </a:r>
          </a:p>
        </p:txBody>
      </p:sp>
      <p:sp>
        <p:nvSpPr>
          <p:cNvPr id="9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Image"/>
          <p:cNvSpPr>
            <a:spLocks noGrp="1"/>
          </p:cNvSpPr>
          <p:nvPr>
            <p:ph type="pic" idx="13"/>
          </p:nvPr>
        </p:nvSpPr>
        <p:spPr>
          <a:xfrm>
            <a:off x="-949853" y="0"/>
            <a:ext cx="14904506" cy="99441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10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Image"/>
          <p:cNvSpPr>
            <a:spLocks noGrp="1"/>
          </p:cNvSpPr>
          <p:nvPr>
            <p:ph type="pic" idx="13"/>
          </p:nvPr>
        </p:nvSpPr>
        <p:spPr>
          <a:xfrm>
            <a:off x="1622088" y="289099"/>
            <a:ext cx="9753603" cy="6505789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21" name="Title Text"/>
          <p:cNvSpPr txBox="1">
            <a:spLocks noGrp="1"/>
          </p:cNvSpPr>
          <p:nvPr>
            <p:ph type="title"/>
          </p:nvPr>
        </p:nvSpPr>
        <p:spPr>
          <a:xfrm>
            <a:off x="1270000" y="6718300"/>
            <a:ext cx="10464800" cy="1422400"/>
          </a:xfrm>
          <a:prstGeom prst="rect">
            <a:avLst/>
          </a:prstGeom>
        </p:spPr>
        <p:txBody>
          <a:bodyPr anchor="b"/>
          <a:lstStyle/>
          <a:p>
            <a:r>
              <a:t>Title Text</a:t>
            </a:r>
          </a:p>
        </p:txBody>
      </p:sp>
      <p:sp>
        <p:nvSpPr>
          <p:cNvPr id="2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270000" y="8153400"/>
            <a:ext cx="10464800" cy="11303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700"/>
            </a:lvl1pPr>
            <a:lvl2pPr marL="0" indent="0" algn="ctr">
              <a:spcBef>
                <a:spcPts val="0"/>
              </a:spcBef>
              <a:buSzTx/>
              <a:buNone/>
              <a:defRPr sz="3700"/>
            </a:lvl2pPr>
            <a:lvl3pPr marL="0" indent="0" algn="ctr">
              <a:spcBef>
                <a:spcPts val="0"/>
              </a:spcBef>
              <a:buSzTx/>
              <a:buNone/>
              <a:defRPr sz="3700"/>
            </a:lvl3pPr>
            <a:lvl4pPr marL="0" indent="0" algn="ctr">
              <a:spcBef>
                <a:spcPts val="0"/>
              </a:spcBef>
              <a:buSzTx/>
              <a:buNone/>
              <a:defRPr sz="3700"/>
            </a:lvl4pPr>
            <a:lvl5pPr marL="0" indent="0" algn="ctr">
              <a:spcBef>
                <a:spcPts val="0"/>
              </a:spcBef>
              <a:buSzTx/>
              <a:buNone/>
              <a:defRPr sz="37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Cen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Text"/>
          <p:cNvSpPr txBox="1">
            <a:spLocks noGrp="1"/>
          </p:cNvSpPr>
          <p:nvPr>
            <p:ph type="title"/>
          </p:nvPr>
        </p:nvSpPr>
        <p:spPr>
          <a:xfrm>
            <a:off x="1270000" y="3225800"/>
            <a:ext cx="10464800" cy="3302000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3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Image"/>
          <p:cNvSpPr>
            <a:spLocks noGrp="1"/>
          </p:cNvSpPr>
          <p:nvPr>
            <p:ph type="pic" idx="13"/>
          </p:nvPr>
        </p:nvSpPr>
        <p:spPr>
          <a:xfrm>
            <a:off x="2263775" y="613833"/>
            <a:ext cx="12401550" cy="8267701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39" name="Title Text"/>
          <p:cNvSpPr txBox="1">
            <a:spLocks noGrp="1"/>
          </p:cNvSpPr>
          <p:nvPr>
            <p:ph type="title"/>
          </p:nvPr>
        </p:nvSpPr>
        <p:spPr>
          <a:xfrm>
            <a:off x="952500" y="635000"/>
            <a:ext cx="5334000" cy="3987800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t>Title Text</a:t>
            </a:r>
          </a:p>
        </p:txBody>
      </p:sp>
      <p:sp>
        <p:nvSpPr>
          <p:cNvPr id="4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952500" y="4724400"/>
            <a:ext cx="5334000" cy="41148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700"/>
            </a:lvl1pPr>
            <a:lvl2pPr marL="0" indent="0" algn="ctr">
              <a:spcBef>
                <a:spcPts val="0"/>
              </a:spcBef>
              <a:buSzTx/>
              <a:buNone/>
              <a:defRPr sz="3700"/>
            </a:lvl2pPr>
            <a:lvl3pPr marL="0" indent="0" algn="ctr">
              <a:spcBef>
                <a:spcPts val="0"/>
              </a:spcBef>
              <a:buSzTx/>
              <a:buNone/>
              <a:defRPr sz="3700"/>
            </a:lvl3pPr>
            <a:lvl4pPr marL="0" indent="0" algn="ctr">
              <a:spcBef>
                <a:spcPts val="0"/>
              </a:spcBef>
              <a:buSzTx/>
              <a:buNone/>
              <a:defRPr sz="3700"/>
            </a:lvl4pPr>
            <a:lvl5pPr marL="0" indent="0" algn="ctr">
              <a:spcBef>
                <a:spcPts val="0"/>
              </a:spcBef>
              <a:buSzTx/>
              <a:buNone/>
              <a:defRPr sz="37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4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r>
              <a:t>Title Text</a:t>
            </a:r>
          </a:p>
        </p:txBody>
      </p:sp>
      <p:sp>
        <p:nvSpPr>
          <p:cNvPr id="57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Image"/>
          <p:cNvSpPr>
            <a:spLocks noGrp="1"/>
          </p:cNvSpPr>
          <p:nvPr>
            <p:ph type="pic" idx="13"/>
          </p:nvPr>
        </p:nvSpPr>
        <p:spPr>
          <a:xfrm>
            <a:off x="4086225" y="2586566"/>
            <a:ext cx="9429750" cy="6286501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6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67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952500" y="2590800"/>
            <a:ext cx="5334000" cy="6286500"/>
          </a:xfrm>
          <a:prstGeom prst="rect">
            <a:avLst/>
          </a:prstGeom>
        </p:spPr>
        <p:txBody>
          <a:bodyPr/>
          <a:lstStyle>
            <a:lvl1pPr marL="342900" indent="-342900">
              <a:spcBef>
                <a:spcPts val="3200"/>
              </a:spcBef>
              <a:defRPr sz="2800"/>
            </a:lvl1pPr>
            <a:lvl2pPr marL="685800" indent="-342900">
              <a:spcBef>
                <a:spcPts val="3200"/>
              </a:spcBef>
              <a:defRPr sz="2800"/>
            </a:lvl2pPr>
            <a:lvl3pPr marL="1028700" indent="-342900">
              <a:spcBef>
                <a:spcPts val="3200"/>
              </a:spcBef>
              <a:defRPr sz="2800"/>
            </a:lvl3pPr>
            <a:lvl4pPr marL="1371600" indent="-342900">
              <a:spcBef>
                <a:spcPts val="3200"/>
              </a:spcBef>
              <a:defRPr sz="2800"/>
            </a:lvl4pPr>
            <a:lvl5pPr marL="1714500" indent="-342900">
              <a:spcBef>
                <a:spcPts val="3200"/>
              </a:spcBef>
              <a:defRPr sz="28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Body Level One…"/>
          <p:cNvSpPr txBox="1">
            <a:spLocks noGrp="1"/>
          </p:cNvSpPr>
          <p:nvPr>
            <p:ph type="body" idx="1"/>
          </p:nvPr>
        </p:nvSpPr>
        <p:spPr>
          <a:xfrm>
            <a:off x="952500" y="1270000"/>
            <a:ext cx="11099800" cy="7213600"/>
          </a:xfrm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3 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Image"/>
          <p:cNvSpPr>
            <a:spLocks noGrp="1"/>
          </p:cNvSpPr>
          <p:nvPr>
            <p:ph type="pic" sz="quarter" idx="13"/>
          </p:nvPr>
        </p:nvSpPr>
        <p:spPr>
          <a:xfrm>
            <a:off x="6680200" y="5029200"/>
            <a:ext cx="6054748" cy="40386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4" name="Image"/>
          <p:cNvSpPr>
            <a:spLocks noGrp="1"/>
          </p:cNvSpPr>
          <p:nvPr>
            <p:ph type="pic" sz="quarter" idx="14"/>
          </p:nvPr>
        </p:nvSpPr>
        <p:spPr>
          <a:xfrm>
            <a:off x="6502400" y="889000"/>
            <a:ext cx="5867400" cy="3911601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5" name="Image"/>
          <p:cNvSpPr>
            <a:spLocks noGrp="1"/>
          </p:cNvSpPr>
          <p:nvPr>
            <p:ph type="pic" idx="15"/>
          </p:nvPr>
        </p:nvSpPr>
        <p:spPr>
          <a:xfrm>
            <a:off x="-2374900" y="889000"/>
            <a:ext cx="11982450" cy="79883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Text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2159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Title Text</a:t>
            </a:r>
          </a:p>
        </p:txBody>
      </p:sp>
      <p:sp>
        <p:nvSpPr>
          <p:cNvPr id="3" name="Body Level One…"/>
          <p:cNvSpPr txBox="1">
            <a:spLocks noGrp="1"/>
          </p:cNvSpPr>
          <p:nvPr>
            <p:ph type="body" idx="1"/>
          </p:nvPr>
        </p:nvSpPr>
        <p:spPr>
          <a:xfrm>
            <a:off x="952500" y="2590800"/>
            <a:ext cx="11099800" cy="6286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340263" y="9296400"/>
            <a:ext cx="317501" cy="330200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>
              <a:defRPr sz="1600" b="0">
                <a:latin typeface="Gill Sans Light"/>
                <a:ea typeface="Gill Sans Light"/>
                <a:cs typeface="Gill Sans Light"/>
                <a:sym typeface="Gill Sans Light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 spd="med"/>
  <p:txStyles>
    <p:title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Gill Sans SemiBold"/>
        </a:defRPr>
      </a:lvl1pPr>
      <a:lvl2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Gill Sans SemiBold"/>
        </a:defRPr>
      </a:lvl2pPr>
      <a:lvl3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Gill Sans SemiBold"/>
        </a:defRPr>
      </a:lvl3pPr>
      <a:lvl4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Gill Sans SemiBold"/>
        </a:defRPr>
      </a:lvl4pPr>
      <a:lvl5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Gill Sans SemiBold"/>
        </a:defRPr>
      </a:lvl5pPr>
      <a:lvl6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Gill Sans SemiBold"/>
        </a:defRPr>
      </a:lvl6pPr>
      <a:lvl7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Gill Sans SemiBold"/>
        </a:defRPr>
      </a:lvl7pPr>
      <a:lvl8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Gill Sans SemiBold"/>
        </a:defRPr>
      </a:lvl8pPr>
      <a:lvl9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Gill Sans SemiBold"/>
        </a:defRPr>
      </a:lvl9pPr>
    </p:titleStyle>
    <p:bodyStyle>
      <a:lvl1pPr marL="508000" marR="0" indent="-5080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sz="3200" b="0" i="0" u="none" strike="noStrike" cap="none" spc="0" baseline="0">
          <a:solidFill>
            <a:srgbClr val="000000"/>
          </a:solidFill>
          <a:uFillTx/>
          <a:latin typeface="Gill Sans"/>
          <a:ea typeface="Gill Sans"/>
          <a:cs typeface="Gill Sans"/>
          <a:sym typeface="Gill Sans"/>
        </a:defRPr>
      </a:lvl1pPr>
      <a:lvl2pPr marL="952500" marR="0" indent="-5080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sz="3200" b="0" i="0" u="none" strike="noStrike" cap="none" spc="0" baseline="0">
          <a:solidFill>
            <a:srgbClr val="000000"/>
          </a:solidFill>
          <a:uFillTx/>
          <a:latin typeface="Gill Sans"/>
          <a:ea typeface="Gill Sans"/>
          <a:cs typeface="Gill Sans"/>
          <a:sym typeface="Gill Sans"/>
        </a:defRPr>
      </a:lvl2pPr>
      <a:lvl3pPr marL="1397000" marR="0" indent="-5080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sz="3200" b="0" i="0" u="none" strike="noStrike" cap="none" spc="0" baseline="0">
          <a:solidFill>
            <a:srgbClr val="000000"/>
          </a:solidFill>
          <a:uFillTx/>
          <a:latin typeface="Gill Sans"/>
          <a:ea typeface="Gill Sans"/>
          <a:cs typeface="Gill Sans"/>
          <a:sym typeface="Gill Sans"/>
        </a:defRPr>
      </a:lvl3pPr>
      <a:lvl4pPr marL="1778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sz="3200" b="0" i="0" u="none" strike="noStrike" cap="none" spc="0" baseline="0">
          <a:solidFill>
            <a:srgbClr val="000000"/>
          </a:solidFill>
          <a:uFillTx/>
          <a:latin typeface="Gill Sans"/>
          <a:ea typeface="Gill Sans"/>
          <a:cs typeface="Gill Sans"/>
          <a:sym typeface="Gill Sans"/>
        </a:defRPr>
      </a:lvl4pPr>
      <a:lvl5pPr marL="2222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sz="3200" b="0" i="0" u="none" strike="noStrike" cap="none" spc="0" baseline="0">
          <a:solidFill>
            <a:srgbClr val="000000"/>
          </a:solidFill>
          <a:uFillTx/>
          <a:latin typeface="Gill Sans"/>
          <a:ea typeface="Gill Sans"/>
          <a:cs typeface="Gill Sans"/>
          <a:sym typeface="Gill Sans"/>
        </a:defRPr>
      </a:lvl5pPr>
      <a:lvl6pPr marL="2667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sz="3200" b="0" i="0" u="none" strike="noStrike" cap="none" spc="0" baseline="0">
          <a:solidFill>
            <a:srgbClr val="000000"/>
          </a:solidFill>
          <a:uFillTx/>
          <a:latin typeface="Gill Sans"/>
          <a:ea typeface="Gill Sans"/>
          <a:cs typeface="Gill Sans"/>
          <a:sym typeface="Gill Sans"/>
        </a:defRPr>
      </a:lvl6pPr>
      <a:lvl7pPr marL="3111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sz="3200" b="0" i="0" u="none" strike="noStrike" cap="none" spc="0" baseline="0">
          <a:solidFill>
            <a:srgbClr val="000000"/>
          </a:solidFill>
          <a:uFillTx/>
          <a:latin typeface="Gill Sans"/>
          <a:ea typeface="Gill Sans"/>
          <a:cs typeface="Gill Sans"/>
          <a:sym typeface="Gill Sans"/>
        </a:defRPr>
      </a:lvl7pPr>
      <a:lvl8pPr marL="3556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sz="3200" b="0" i="0" u="none" strike="noStrike" cap="none" spc="0" baseline="0">
          <a:solidFill>
            <a:srgbClr val="000000"/>
          </a:solidFill>
          <a:uFillTx/>
          <a:latin typeface="Gill Sans"/>
          <a:ea typeface="Gill Sans"/>
          <a:cs typeface="Gill Sans"/>
          <a:sym typeface="Gill Sans"/>
        </a:defRPr>
      </a:lvl8pPr>
      <a:lvl9pPr marL="4000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sz="3200" b="0" i="0" u="none" strike="noStrike" cap="none" spc="0" baseline="0">
          <a:solidFill>
            <a:srgbClr val="000000"/>
          </a:solidFill>
          <a:uFillTx/>
          <a:latin typeface="Gill Sans"/>
          <a:ea typeface="Gill Sans"/>
          <a:cs typeface="Gill Sans"/>
          <a:sym typeface="Gill Sans"/>
        </a:defRPr>
      </a:lvl9pPr>
    </p:bodyStyle>
    <p:otherStyle>
      <a:lvl1pPr marL="0" marR="0" indent="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Gill Sans Light"/>
        </a:defRPr>
      </a:lvl1pPr>
      <a:lvl2pPr marL="0" marR="0" indent="2286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Gill Sans Light"/>
        </a:defRPr>
      </a:lvl2pPr>
      <a:lvl3pPr marL="0" marR="0" indent="4572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Gill Sans Light"/>
        </a:defRPr>
      </a:lvl3pPr>
      <a:lvl4pPr marL="0" marR="0" indent="6858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Gill Sans Light"/>
        </a:defRPr>
      </a:lvl4pPr>
      <a:lvl5pPr marL="0" marR="0" indent="9144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Gill Sans Light"/>
        </a:defRPr>
      </a:lvl5pPr>
      <a:lvl6pPr marL="0" marR="0" indent="11430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Gill Sans Light"/>
        </a:defRPr>
      </a:lvl6pPr>
      <a:lvl7pPr marL="0" marR="0" indent="13716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Gill Sans Light"/>
        </a:defRPr>
      </a:lvl7pPr>
      <a:lvl8pPr marL="0" marR="0" indent="16002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Gill Sans Light"/>
        </a:defRPr>
      </a:lvl8pPr>
      <a:lvl9pPr marL="0" marR="0" indent="18288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Gill Sans Light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hyperlink" Target="https://guide.wisc.edu/" TargetMode="External"/><Relationship Id="rId2" Type="http://schemas.openxmlformats.org/officeDocument/2006/relationships/image" Target="../media/image3.tiff"/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tif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[301] Tabular Data"/>
          <p:cNvSpPr txBox="1">
            <a:spLocks noGrp="1"/>
          </p:cNvSpPr>
          <p:nvPr>
            <p:ph type="ctrTitle"/>
          </p:nvPr>
        </p:nvSpPr>
        <p:spPr>
          <a:xfrm>
            <a:off x="210740" y="1765300"/>
            <a:ext cx="12583320" cy="3302000"/>
          </a:xfrm>
          <a:prstGeom prst="rect">
            <a:avLst/>
          </a:prstGeom>
        </p:spPr>
        <p:txBody>
          <a:bodyPr/>
          <a:lstStyle>
            <a:lvl1pPr>
              <a:defRPr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r>
              <a:rPr lang="en-US" dirty="0" smtClean="0"/>
              <a:t>Dictionaries</a:t>
            </a:r>
            <a:endParaRPr dirty="0"/>
          </a:p>
        </p:txBody>
      </p:sp>
      <p:sp>
        <p:nvSpPr>
          <p:cNvPr id="6" name="Rectangle 2">
            <a:extLst>
              <a:ext uri="{FF2B5EF4-FFF2-40B4-BE49-F238E27FC236}">
                <a16:creationId xmlns:a16="http://schemas.microsoft.com/office/drawing/2014/main" id="{750F98BC-D406-6742-8C50-5F178B9F9934}"/>
              </a:ext>
            </a:extLst>
          </p:cNvPr>
          <p:cNvSpPr txBox="1">
            <a:spLocks/>
          </p:cNvSpPr>
          <p:nvPr/>
        </p:nvSpPr>
        <p:spPr bwMode="auto">
          <a:xfrm>
            <a:off x="1270000" y="5067300"/>
            <a:ext cx="10464800" cy="1130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50800" tIns="50800" rIns="50800" bIns="50800"/>
          <a:lstStyle>
            <a:lvl1pPr>
              <a:spcBef>
                <a:spcPts val="4200"/>
              </a:spcBef>
              <a:buSzPct val="145000"/>
              <a:buChar char="•"/>
              <a:defRPr sz="3200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 panose="02000503000000020004" pitchFamily="2" charset="0"/>
              </a:defRPr>
            </a:lvl1pPr>
            <a:lvl2pPr marL="952500" indent="-508000">
              <a:spcBef>
                <a:spcPts val="4200"/>
              </a:spcBef>
              <a:buSzPct val="145000"/>
              <a:buChar char="•"/>
              <a:defRPr sz="3200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 panose="02000503000000020004" pitchFamily="2" charset="0"/>
              </a:defRPr>
            </a:lvl2pPr>
            <a:lvl3pPr marL="1397000" indent="-508000">
              <a:spcBef>
                <a:spcPts val="4200"/>
              </a:spcBef>
              <a:buSzPct val="145000"/>
              <a:buChar char="•"/>
              <a:defRPr sz="3200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 panose="02000503000000020004" pitchFamily="2" charset="0"/>
              </a:defRPr>
            </a:lvl3pPr>
            <a:lvl4pPr marL="1778000" indent="-444500">
              <a:spcBef>
                <a:spcPts val="4200"/>
              </a:spcBef>
              <a:buSzPct val="145000"/>
              <a:buChar char="•"/>
              <a:defRPr sz="3200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 panose="02000503000000020004" pitchFamily="2" charset="0"/>
              </a:defRPr>
            </a:lvl4pPr>
            <a:lvl5pPr marL="2222500" indent="-444500">
              <a:spcBef>
                <a:spcPts val="4200"/>
              </a:spcBef>
              <a:buSzPct val="145000"/>
              <a:buChar char="•"/>
              <a:defRPr sz="3200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 panose="02000503000000020004" pitchFamily="2" charset="0"/>
              </a:defRPr>
            </a:lvl5pPr>
            <a:lvl6pPr marL="2679700" indent="-444500" defTabSz="584200" eaLnBrk="0" fontAlgn="base" hangingPunct="0">
              <a:spcBef>
                <a:spcPts val="4200"/>
              </a:spcBef>
              <a:spcAft>
                <a:spcPct val="0"/>
              </a:spcAft>
              <a:buSzPct val="145000"/>
              <a:buChar char="•"/>
              <a:defRPr sz="3200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 panose="02000503000000020004" pitchFamily="2" charset="0"/>
              </a:defRPr>
            </a:lvl6pPr>
            <a:lvl7pPr marL="3136900" indent="-444500" defTabSz="584200" eaLnBrk="0" fontAlgn="base" hangingPunct="0">
              <a:spcBef>
                <a:spcPts val="4200"/>
              </a:spcBef>
              <a:spcAft>
                <a:spcPct val="0"/>
              </a:spcAft>
              <a:buSzPct val="145000"/>
              <a:buChar char="•"/>
              <a:defRPr sz="3200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 panose="02000503000000020004" pitchFamily="2" charset="0"/>
              </a:defRPr>
            </a:lvl7pPr>
            <a:lvl8pPr marL="3594100" indent="-444500" defTabSz="584200" eaLnBrk="0" fontAlgn="base" hangingPunct="0">
              <a:spcBef>
                <a:spcPts val="4200"/>
              </a:spcBef>
              <a:spcAft>
                <a:spcPct val="0"/>
              </a:spcAft>
              <a:buSzPct val="145000"/>
              <a:buChar char="•"/>
              <a:defRPr sz="3200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 panose="02000503000000020004" pitchFamily="2" charset="0"/>
              </a:defRPr>
            </a:lvl8pPr>
            <a:lvl9pPr marL="4051300" indent="-444500" defTabSz="584200" eaLnBrk="0" fontAlgn="base" hangingPunct="0">
              <a:spcBef>
                <a:spcPts val="4200"/>
              </a:spcBef>
              <a:spcAft>
                <a:spcPct val="0"/>
              </a:spcAft>
              <a:buSzPct val="145000"/>
              <a:buChar char="•"/>
              <a:defRPr sz="3200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 panose="02000503000000020004" pitchFamily="2" charset="0"/>
              </a:defRPr>
            </a:lvl9pPr>
          </a:lstStyle>
          <a:p>
            <a:pPr algn="ctr" eaLnBrk="1">
              <a:spcBef>
                <a:spcPct val="0"/>
              </a:spcBef>
              <a:buSzTx/>
              <a:buFontTx/>
              <a:buNone/>
            </a:pPr>
            <a:r>
              <a:rPr lang="en-US" altLang="en-US" sz="3700" b="0" dirty="0"/>
              <a:t>Department of Computer Sciences</a:t>
            </a:r>
          </a:p>
          <a:p>
            <a:pPr algn="ctr" eaLnBrk="1">
              <a:spcBef>
                <a:spcPct val="0"/>
              </a:spcBef>
              <a:buSzTx/>
              <a:buFontTx/>
              <a:buNone/>
            </a:pPr>
            <a:r>
              <a:rPr lang="en-US" altLang="en-US" sz="3700" b="0"/>
              <a:t>University of Wisconsin-Madison </a:t>
            </a:r>
          </a:p>
          <a:p>
            <a:pPr>
              <a:spcBef>
                <a:spcPct val="0"/>
              </a:spcBef>
              <a:buSzTx/>
              <a:buNone/>
            </a:pPr>
            <a:endParaRPr lang="en-US" altLang="en-US" sz="3700" b="0" dirty="0">
              <a:latin typeface="Gill Sans" panose="020B0502020104020203" pitchFamily="34" charset="-79"/>
              <a:cs typeface="Gill Sans" panose="020B0502020104020203" pitchFamily="34" charset="-79"/>
            </a:endParaRPr>
          </a:p>
        </p:txBody>
      </p:sp>
      <p:sp>
        <p:nvSpPr>
          <p:cNvPr id="4" name="Text Box 3">
            <a:extLst>
              <a:ext uri="{FF2B5EF4-FFF2-40B4-BE49-F238E27FC236}">
                <a16:creationId xmlns:a16="http://schemas.microsoft.com/office/drawing/2014/main" id="{A8666AFD-2B99-034C-98D1-95DF6149E2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2530" y="8007301"/>
            <a:ext cx="5799666" cy="1487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400" b="1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 panose="02000503000000020004" pitchFamily="2" charset="0"/>
              </a:defRPr>
            </a:lvl1pPr>
            <a:lvl2pPr marL="742950" indent="-285750">
              <a:defRPr sz="2400" b="1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 panose="02000503000000020004" pitchFamily="2" charset="0"/>
              </a:defRPr>
            </a:lvl2pPr>
            <a:lvl3pPr marL="1143000" indent="-228600">
              <a:defRPr sz="2400" b="1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 panose="02000503000000020004" pitchFamily="2" charset="0"/>
              </a:defRPr>
            </a:lvl3pPr>
            <a:lvl4pPr marL="1600200" indent="-228600">
              <a:defRPr sz="2400" b="1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 panose="02000503000000020004" pitchFamily="2" charset="0"/>
              </a:defRPr>
            </a:lvl4pPr>
            <a:lvl5pPr marL="2057400" indent="-228600">
              <a:defRPr sz="2400" b="1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 panose="02000503000000020004" pitchFamily="2" charset="0"/>
              </a:defRPr>
            </a:lvl5pPr>
            <a:lvl6pPr marL="2514600" indent="-228600" defTabSz="584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 panose="02000503000000020004" pitchFamily="2" charset="0"/>
              </a:defRPr>
            </a:lvl6pPr>
            <a:lvl7pPr marL="2971800" indent="-228600" defTabSz="584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 panose="02000503000000020004" pitchFamily="2" charset="0"/>
              </a:defRPr>
            </a:lvl7pPr>
            <a:lvl8pPr marL="3429000" indent="-228600" defTabSz="584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 panose="02000503000000020004" pitchFamily="2" charset="0"/>
              </a:defRPr>
            </a:lvl8pPr>
            <a:lvl9pPr marL="3886200" indent="-228600" defTabSz="584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Helvetica Neue" panose="02000503000000020004" pitchFamily="2" charset="0"/>
              </a:defRPr>
            </a:lvl9pPr>
          </a:lstStyle>
          <a:p>
            <a:pPr algn="ctr" eaLnBrk="1"/>
            <a:r>
              <a:rPr lang="en-US" altLang="en-US" sz="3000" b="0" dirty="0">
                <a:solidFill>
                  <a:srgbClr val="FF9300"/>
                </a:solidFill>
                <a:latin typeface="Gill Sans SemiBold" panose="020B0502020104020203" pitchFamily="34" charset="-79"/>
                <a:ea typeface="Gill Sans SemiBold" panose="020B0502020104020203" pitchFamily="34" charset="-79"/>
                <a:cs typeface="Gill Sans SemiBold" panose="020B0502020104020203" pitchFamily="34" charset="-79"/>
                <a:sym typeface="Gill Sans SemiBold" panose="020B0502020104020203" pitchFamily="34" charset="-79"/>
              </a:rPr>
              <a:t>Readings: </a:t>
            </a:r>
          </a:p>
          <a:p>
            <a:pPr algn="ctr" eaLnBrk="1"/>
            <a:r>
              <a:rPr lang="en-US" altLang="en-US" sz="3000" b="0" dirty="0">
                <a:solidFill>
                  <a:srgbClr val="FF9300"/>
                </a:solidFill>
                <a:latin typeface="Gill Sans" panose="020B0502020104020203" pitchFamily="34" charset="-79"/>
                <a:ea typeface="Gill Sans" panose="020B0502020104020203" pitchFamily="34" charset="-79"/>
                <a:cs typeface="Gill Sans" panose="020B0502020104020203" pitchFamily="34" charset="-79"/>
                <a:sym typeface="Gill Sans" panose="020B0502020104020203" pitchFamily="34" charset="-79"/>
              </a:rPr>
              <a:t>Chapter 11 of Think Python</a:t>
            </a:r>
          </a:p>
          <a:p>
            <a:pPr algn="ctr" eaLnBrk="1"/>
            <a:r>
              <a:rPr lang="en-US" altLang="en-US" sz="3000" b="0" dirty="0">
                <a:solidFill>
                  <a:srgbClr val="FF9300"/>
                </a:solidFill>
                <a:latin typeface="Gill Sans" panose="020B0502020104020203" pitchFamily="34" charset="-79"/>
                <a:ea typeface="Gill Sans SemiBold" panose="020B0502020104020203" pitchFamily="34" charset="-79"/>
                <a:cs typeface="Gill Sans SemiBold" panose="020B0502020104020203" pitchFamily="34" charset="-79"/>
                <a:sym typeface="Gill Sans SemiBold" panose="020B0502020104020203" pitchFamily="34" charset="-79"/>
              </a:rPr>
              <a:t>Chapter 10 of Python for Everybody</a:t>
            </a:r>
          </a:p>
        </p:txBody>
      </p:sp>
    </p:spTree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Mappings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/>
          <a:lstStyle>
            <a:lvl1pPr algn="l">
              <a:defRPr sz="4800"/>
            </a:lvl1pPr>
          </a:lstStyle>
          <a:p>
            <a:r>
              <a:t>Mappings</a:t>
            </a:r>
          </a:p>
        </p:txBody>
      </p:sp>
      <p:sp>
        <p:nvSpPr>
          <p:cNvPr id="173" name="Common data structure approach:…"/>
          <p:cNvSpPr txBox="1">
            <a:spLocks noGrp="1"/>
          </p:cNvSpPr>
          <p:nvPr>
            <p:ph type="body" sz="half" idx="1"/>
          </p:nvPr>
        </p:nvSpPr>
        <p:spPr>
          <a:xfrm>
            <a:off x="952500" y="1587896"/>
            <a:ext cx="11099800" cy="2810372"/>
          </a:xfrm>
          <a:prstGeom prst="rect">
            <a:avLst/>
          </a:prstGeom>
        </p:spPr>
        <p:txBody>
          <a:bodyPr anchor="t"/>
          <a:lstStyle/>
          <a:p>
            <a:pPr marL="0" indent="0">
              <a:buSzTx/>
              <a:buNone/>
            </a:pPr>
            <a:r>
              <a:rPr lang="en-US" dirty="0"/>
              <a:t>Common data structure approach:</a:t>
            </a:r>
          </a:p>
          <a:p>
            <a:pPr marL="635000" indent="-444500">
              <a:spcBef>
                <a:spcPts val="0"/>
              </a:spcBef>
              <a:defRPr sz="2800"/>
            </a:pPr>
            <a:r>
              <a:rPr lang="en-US" dirty="0"/>
              <a:t>store many values</a:t>
            </a:r>
          </a:p>
          <a:p>
            <a:pPr marL="635000" indent="-444500">
              <a:spcBef>
                <a:spcPts val="0"/>
              </a:spcBef>
              <a:defRPr sz="2800"/>
            </a:pPr>
            <a:r>
              <a:rPr lang="en-US" dirty="0"/>
              <a:t>give each value a label</a:t>
            </a:r>
          </a:p>
          <a:p>
            <a:pPr marL="635000" indent="-444500">
              <a:spcBef>
                <a:spcPts val="0"/>
              </a:spcBef>
              <a:defRPr sz="2800"/>
            </a:pPr>
            <a:r>
              <a:rPr lang="en-US" dirty="0"/>
              <a:t>use labels to lookup values</a:t>
            </a:r>
          </a:p>
        </p:txBody>
      </p:sp>
    </p:spTree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Mappings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/>
          <a:lstStyle>
            <a:lvl1pPr algn="l">
              <a:defRPr sz="4800"/>
            </a:lvl1pPr>
          </a:lstStyle>
          <a:p>
            <a:r>
              <a:t>Mappings</a:t>
            </a:r>
          </a:p>
        </p:txBody>
      </p:sp>
      <p:sp>
        <p:nvSpPr>
          <p:cNvPr id="176" name="Common data structure approach:…"/>
          <p:cNvSpPr txBox="1">
            <a:spLocks noGrp="1"/>
          </p:cNvSpPr>
          <p:nvPr>
            <p:ph type="body" sz="half" idx="1"/>
          </p:nvPr>
        </p:nvSpPr>
        <p:spPr>
          <a:xfrm>
            <a:off x="952500" y="1587896"/>
            <a:ext cx="11099800" cy="4250979"/>
          </a:xfrm>
          <a:prstGeom prst="rect">
            <a:avLst/>
          </a:prstGeom>
        </p:spPr>
        <p:txBody>
          <a:bodyPr anchor="t"/>
          <a:lstStyle/>
          <a:p>
            <a:pPr marL="0" indent="0">
              <a:buSzTx/>
              <a:buNone/>
            </a:pPr>
            <a:r>
              <a:rPr dirty="0"/>
              <a:t>Common data structure approach:</a:t>
            </a:r>
          </a:p>
          <a:p>
            <a:pPr marL="635000" indent="-444500">
              <a:spcBef>
                <a:spcPts val="0"/>
              </a:spcBef>
              <a:defRPr sz="2800" b="1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rPr dirty="0"/>
              <a:t>store many values</a:t>
            </a:r>
          </a:p>
          <a:p>
            <a:pPr marL="635000" indent="-444500">
              <a:spcBef>
                <a:spcPts val="0"/>
              </a:spcBef>
              <a:defRPr sz="2800"/>
            </a:pPr>
            <a:r>
              <a:rPr dirty="0"/>
              <a:t>give each value a label</a:t>
            </a:r>
          </a:p>
          <a:p>
            <a:pPr marL="635000" indent="-444500">
              <a:spcBef>
                <a:spcPts val="0"/>
              </a:spcBef>
              <a:defRPr sz="2800"/>
            </a:pPr>
            <a:r>
              <a:rPr dirty="0"/>
              <a:t>use labels to lookup values</a:t>
            </a:r>
          </a:p>
          <a:p>
            <a:pPr marL="0" indent="0">
              <a:buSzTx/>
              <a:buNone/>
            </a:pPr>
            <a:r>
              <a:rPr dirty="0"/>
              <a:t>List example:</a:t>
            </a:r>
          </a:p>
          <a:p>
            <a:pPr marL="0" indent="0">
              <a:buSzTx/>
              <a:buNone/>
            </a:pPr>
            <a:r>
              <a:rPr dirty="0" err="1"/>
              <a:t>nums</a:t>
            </a:r>
            <a:r>
              <a:rPr dirty="0"/>
              <a:t> = [</a:t>
            </a:r>
            <a:r>
              <a:rPr dirty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300, 200, 400, 100</a:t>
            </a:r>
            <a:r>
              <a:rPr dirty="0"/>
              <a:t>]</a:t>
            </a:r>
          </a:p>
        </p:txBody>
      </p:sp>
      <p:sp>
        <p:nvSpPr>
          <p:cNvPr id="179" name="Connection Line"/>
          <p:cNvSpPr/>
          <p:nvPr/>
        </p:nvSpPr>
        <p:spPr>
          <a:xfrm>
            <a:off x="4234102" y="5618691"/>
            <a:ext cx="1464511" cy="101505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401" h="21600" extrusionOk="0">
                <a:moveTo>
                  <a:pt x="21401" y="21600"/>
                </a:moveTo>
                <a:cubicBezTo>
                  <a:pt x="6933" y="20344"/>
                  <a:pt x="-199" y="13144"/>
                  <a:pt x="4" y="0"/>
                </a:cubicBezTo>
              </a:path>
            </a:pathLst>
          </a:custGeom>
          <a:ln w="508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tailEnd type="triangle"/>
          </a:ln>
        </p:spPr>
        <p:txBody>
          <a:bodyPr/>
          <a:lstStyle/>
          <a:p>
            <a:endParaRPr/>
          </a:p>
        </p:txBody>
      </p:sp>
      <p:sp>
        <p:nvSpPr>
          <p:cNvPr id="178" name="we can have many values"/>
          <p:cNvSpPr txBox="1"/>
          <p:nvPr/>
        </p:nvSpPr>
        <p:spPr>
          <a:xfrm>
            <a:off x="6025182" y="6373317"/>
            <a:ext cx="3164236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>
            <a:spAutoFit/>
          </a:bodyPr>
          <a:lstStyle>
            <a:lvl1pPr>
              <a:defRPr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t>we can have many values</a:t>
            </a:r>
          </a:p>
        </p:txBody>
      </p:sp>
    </p:spTree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Mappings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/>
          <a:lstStyle>
            <a:lvl1pPr algn="l">
              <a:defRPr sz="4800"/>
            </a:lvl1pPr>
          </a:lstStyle>
          <a:p>
            <a:r>
              <a:t>Mappings</a:t>
            </a:r>
          </a:p>
        </p:txBody>
      </p:sp>
      <p:sp>
        <p:nvSpPr>
          <p:cNvPr id="182" name="Common data structure approach:…"/>
          <p:cNvSpPr txBox="1">
            <a:spLocks noGrp="1"/>
          </p:cNvSpPr>
          <p:nvPr>
            <p:ph type="body" sz="half" idx="1"/>
          </p:nvPr>
        </p:nvSpPr>
        <p:spPr>
          <a:xfrm>
            <a:off x="952500" y="1587896"/>
            <a:ext cx="11099800" cy="4250979"/>
          </a:xfrm>
          <a:prstGeom prst="rect">
            <a:avLst/>
          </a:prstGeom>
        </p:spPr>
        <p:txBody>
          <a:bodyPr anchor="t"/>
          <a:lstStyle/>
          <a:p>
            <a:pPr marL="0" indent="0">
              <a:buSzTx/>
              <a:buNone/>
            </a:pPr>
            <a:r>
              <a:t>Common data structure approach:</a:t>
            </a:r>
          </a:p>
          <a:p>
            <a:pPr marL="635000" indent="-444500">
              <a:spcBef>
                <a:spcPts val="0"/>
              </a:spcBef>
              <a:defRPr sz="2800"/>
            </a:pPr>
            <a:r>
              <a:t>store many values</a:t>
            </a:r>
          </a:p>
          <a:p>
            <a:pPr marL="635000" indent="-444500">
              <a:spcBef>
                <a:spcPts val="0"/>
              </a:spcBef>
              <a:defRPr sz="2800" b="1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t>give each value a label</a:t>
            </a:r>
          </a:p>
          <a:p>
            <a:pPr marL="635000" indent="-444500">
              <a:spcBef>
                <a:spcPts val="0"/>
              </a:spcBef>
              <a:defRPr sz="2800"/>
            </a:pPr>
            <a:r>
              <a:t>use labels to lookup values</a:t>
            </a:r>
          </a:p>
          <a:p>
            <a:pPr marL="0" indent="0">
              <a:buSzTx/>
              <a:buNone/>
            </a:pPr>
            <a:r>
              <a:t>List example:</a:t>
            </a:r>
          </a:p>
          <a:p>
            <a:pPr marL="0" indent="0">
              <a:buSzTx/>
              <a:buNone/>
            </a:pPr>
            <a:r>
              <a:t>nums = [300, 200, 400, 100]</a:t>
            </a:r>
          </a:p>
        </p:txBody>
      </p:sp>
      <p:sp>
        <p:nvSpPr>
          <p:cNvPr id="183" name="0"/>
          <p:cNvSpPr txBox="1"/>
          <p:nvPr/>
        </p:nvSpPr>
        <p:spPr>
          <a:xfrm>
            <a:off x="2633588" y="5397499"/>
            <a:ext cx="295424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t>0</a:t>
            </a:r>
          </a:p>
        </p:txBody>
      </p:sp>
      <p:sp>
        <p:nvSpPr>
          <p:cNvPr id="184" name="1"/>
          <p:cNvSpPr txBox="1"/>
          <p:nvPr/>
        </p:nvSpPr>
        <p:spPr>
          <a:xfrm>
            <a:off x="3433688" y="5397499"/>
            <a:ext cx="295424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t>1</a:t>
            </a:r>
          </a:p>
        </p:txBody>
      </p:sp>
      <p:sp>
        <p:nvSpPr>
          <p:cNvPr id="185" name="2"/>
          <p:cNvSpPr txBox="1"/>
          <p:nvPr/>
        </p:nvSpPr>
        <p:spPr>
          <a:xfrm>
            <a:off x="4233788" y="5397499"/>
            <a:ext cx="295424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t>2</a:t>
            </a:r>
          </a:p>
        </p:txBody>
      </p:sp>
      <p:sp>
        <p:nvSpPr>
          <p:cNvPr id="186" name="3"/>
          <p:cNvSpPr txBox="1"/>
          <p:nvPr/>
        </p:nvSpPr>
        <p:spPr>
          <a:xfrm>
            <a:off x="5033888" y="5397499"/>
            <a:ext cx="295424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t>3</a:t>
            </a:r>
          </a:p>
        </p:txBody>
      </p:sp>
      <p:sp>
        <p:nvSpPr>
          <p:cNvPr id="189" name="Connection Line"/>
          <p:cNvSpPr/>
          <p:nvPr/>
        </p:nvSpPr>
        <p:spPr>
          <a:xfrm>
            <a:off x="3599102" y="5923491"/>
            <a:ext cx="1464511" cy="101505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401" h="21600" extrusionOk="0">
                <a:moveTo>
                  <a:pt x="21401" y="21600"/>
                </a:moveTo>
                <a:cubicBezTo>
                  <a:pt x="6933" y="20344"/>
                  <a:pt x="-199" y="13144"/>
                  <a:pt x="4" y="0"/>
                </a:cubicBezTo>
              </a:path>
            </a:pathLst>
          </a:custGeom>
          <a:ln w="508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tailEnd type="triangle"/>
          </a:ln>
        </p:spPr>
        <p:txBody>
          <a:bodyPr/>
          <a:lstStyle/>
          <a:p>
            <a:endParaRPr/>
          </a:p>
        </p:txBody>
      </p:sp>
      <p:sp>
        <p:nvSpPr>
          <p:cNvPr id="188" name="the “labels” are indexes, which are implicitly attached to values"/>
          <p:cNvSpPr txBox="1"/>
          <p:nvPr/>
        </p:nvSpPr>
        <p:spPr>
          <a:xfrm>
            <a:off x="5168900" y="6665417"/>
            <a:ext cx="3996929" cy="812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algn="l">
              <a:defRPr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t>the “labels” are indexes, which</a:t>
            </a:r>
            <a:br/>
            <a:r>
              <a:t>are implicitly attached to values</a:t>
            </a:r>
          </a:p>
        </p:txBody>
      </p:sp>
    </p:spTree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Mappings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/>
          <a:lstStyle>
            <a:lvl1pPr algn="l">
              <a:defRPr sz="4800"/>
            </a:lvl1pPr>
          </a:lstStyle>
          <a:p>
            <a:r>
              <a:t>Mappings</a:t>
            </a:r>
          </a:p>
        </p:txBody>
      </p:sp>
      <p:sp>
        <p:nvSpPr>
          <p:cNvPr id="192" name="Common data structure approach:…"/>
          <p:cNvSpPr txBox="1">
            <a:spLocks noGrp="1"/>
          </p:cNvSpPr>
          <p:nvPr>
            <p:ph type="body" idx="1"/>
          </p:nvPr>
        </p:nvSpPr>
        <p:spPr>
          <a:xfrm>
            <a:off x="952500" y="1587896"/>
            <a:ext cx="11099800" cy="5097365"/>
          </a:xfrm>
          <a:prstGeom prst="rect">
            <a:avLst/>
          </a:prstGeom>
        </p:spPr>
        <p:txBody>
          <a:bodyPr anchor="t"/>
          <a:lstStyle/>
          <a:p>
            <a:pPr marL="0" indent="0">
              <a:buSzTx/>
              <a:buNone/>
            </a:pPr>
            <a:r>
              <a:t>Common data structure approach:</a:t>
            </a:r>
          </a:p>
          <a:p>
            <a:pPr marL="635000" indent="-444500">
              <a:spcBef>
                <a:spcPts val="0"/>
              </a:spcBef>
              <a:defRPr sz="2800"/>
            </a:pPr>
            <a:r>
              <a:t>store many values</a:t>
            </a:r>
          </a:p>
          <a:p>
            <a:pPr marL="635000" indent="-444500">
              <a:spcBef>
                <a:spcPts val="0"/>
              </a:spcBef>
              <a:defRPr sz="2800"/>
            </a:pPr>
            <a:r>
              <a:t>give each value a label</a:t>
            </a:r>
          </a:p>
          <a:p>
            <a:pPr marL="635000" indent="-444500">
              <a:spcBef>
                <a:spcPts val="0"/>
              </a:spcBef>
              <a:defRPr sz="2800" b="1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t>use labels to lookup values</a:t>
            </a:r>
          </a:p>
          <a:p>
            <a:pPr marL="0" indent="0">
              <a:buSzTx/>
              <a:buNone/>
            </a:pPr>
            <a:r>
              <a:t>List example:</a:t>
            </a:r>
          </a:p>
          <a:p>
            <a:pPr marL="0" indent="0">
              <a:buSzTx/>
              <a:buNone/>
            </a:pPr>
            <a:r>
              <a:t>nums = [300, 200, 400, 100]</a:t>
            </a:r>
          </a:p>
          <a:p>
            <a:pPr marL="0" indent="0">
              <a:buSzTx/>
              <a:buNone/>
            </a:pPr>
            <a:r>
              <a:t>x = </a:t>
            </a:r>
            <a:r>
              <a: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nums[2]</a:t>
            </a:r>
            <a:r>
              <a:t>    # x = 400</a:t>
            </a:r>
          </a:p>
        </p:txBody>
      </p:sp>
      <p:sp>
        <p:nvSpPr>
          <p:cNvPr id="195" name="Connection Line"/>
          <p:cNvSpPr/>
          <p:nvPr/>
        </p:nvSpPr>
        <p:spPr>
          <a:xfrm>
            <a:off x="2773602" y="6507691"/>
            <a:ext cx="1464511" cy="101505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401" h="21600" extrusionOk="0">
                <a:moveTo>
                  <a:pt x="21401" y="21600"/>
                </a:moveTo>
                <a:cubicBezTo>
                  <a:pt x="6933" y="20344"/>
                  <a:pt x="-199" y="13144"/>
                  <a:pt x="4" y="0"/>
                </a:cubicBezTo>
              </a:path>
            </a:pathLst>
          </a:custGeom>
          <a:ln w="508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tailEnd type="triangle"/>
          </a:ln>
        </p:spPr>
        <p:txBody>
          <a:bodyPr/>
          <a:lstStyle/>
          <a:p>
            <a:endParaRPr/>
          </a:p>
        </p:txBody>
      </p:sp>
      <p:sp>
        <p:nvSpPr>
          <p:cNvPr id="194" name="we use the “label” (i.e., the index) to lookup the value (here 400)"/>
          <p:cNvSpPr txBox="1"/>
          <p:nvPr/>
        </p:nvSpPr>
        <p:spPr>
          <a:xfrm>
            <a:off x="4343400" y="7249617"/>
            <a:ext cx="4247704" cy="812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algn="l">
              <a:defRPr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t>we use the “label” (i.e., the index)</a:t>
            </a:r>
            <a:br/>
            <a:r>
              <a:t>to lookup the value (here 400)</a:t>
            </a:r>
          </a:p>
        </p:txBody>
      </p:sp>
    </p:spTree>
  </p:cSld>
  <p:clrMapOvr>
    <a:masterClrMapping/>
  </p:clrMapOvr>
  <p:transition spd="med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Mappings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/>
          <a:lstStyle>
            <a:lvl1pPr algn="l">
              <a:defRPr sz="4800"/>
            </a:lvl1pPr>
          </a:lstStyle>
          <a:p>
            <a:r>
              <a:t>Mappings</a:t>
            </a:r>
          </a:p>
        </p:txBody>
      </p:sp>
      <p:sp>
        <p:nvSpPr>
          <p:cNvPr id="198" name="Common data structure approach:…"/>
          <p:cNvSpPr txBox="1">
            <a:spLocks noGrp="1"/>
          </p:cNvSpPr>
          <p:nvPr>
            <p:ph type="body" idx="1"/>
          </p:nvPr>
        </p:nvSpPr>
        <p:spPr>
          <a:xfrm>
            <a:off x="952500" y="1587896"/>
            <a:ext cx="11099800" cy="5097365"/>
          </a:xfrm>
          <a:prstGeom prst="rect">
            <a:avLst/>
          </a:prstGeom>
        </p:spPr>
        <p:txBody>
          <a:bodyPr anchor="t"/>
          <a:lstStyle/>
          <a:p>
            <a:pPr marL="0" indent="0">
              <a:buSzTx/>
              <a:buNone/>
            </a:pPr>
            <a:r>
              <a:t>Common data structure approach:</a:t>
            </a:r>
          </a:p>
          <a:p>
            <a:pPr marL="635000" indent="-444500">
              <a:spcBef>
                <a:spcPts val="0"/>
              </a:spcBef>
              <a:defRPr sz="2800"/>
            </a:pPr>
            <a:r>
              <a:t>store many values</a:t>
            </a:r>
          </a:p>
          <a:p>
            <a:pPr marL="635000" indent="-444500">
              <a:spcBef>
                <a:spcPts val="0"/>
              </a:spcBef>
              <a:defRPr sz="2800"/>
            </a:pPr>
            <a:r>
              <a:t>give each value a </a:t>
            </a:r>
            <a:r>
              <a: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label</a:t>
            </a:r>
          </a:p>
          <a:p>
            <a:pPr marL="635000" indent="-444500">
              <a:spcBef>
                <a:spcPts val="0"/>
              </a:spcBef>
              <a:defRPr sz="2800"/>
            </a:pPr>
            <a:r>
              <a:t>use </a:t>
            </a:r>
            <a:r>
              <a: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labels</a:t>
            </a:r>
            <a:r>
              <a:t> to lookup values</a:t>
            </a:r>
          </a:p>
          <a:p>
            <a:pPr marL="0" indent="0">
              <a:buSzTx/>
              <a:buNone/>
            </a:pPr>
            <a:r>
              <a:t>List example:</a:t>
            </a:r>
          </a:p>
          <a:p>
            <a:pPr marL="0" indent="0">
              <a:buSzTx/>
              <a:buNone/>
            </a:pPr>
            <a:r>
              <a:t>nums = [300, 200, 400, 100]</a:t>
            </a:r>
          </a:p>
          <a:p>
            <a:pPr marL="0" indent="0">
              <a:buSzTx/>
              <a:buNone/>
            </a:pPr>
            <a:r>
              <a:t>x = nums[2]    # x=400</a:t>
            </a:r>
          </a:p>
        </p:txBody>
      </p:sp>
      <p:sp>
        <p:nvSpPr>
          <p:cNvPr id="199" name="Callout"/>
          <p:cNvSpPr/>
          <p:nvPr/>
        </p:nvSpPr>
        <p:spPr>
          <a:xfrm>
            <a:off x="1041400" y="2082800"/>
            <a:ext cx="5725716" cy="142875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69" y="0"/>
                </a:moveTo>
                <a:cubicBezTo>
                  <a:pt x="121" y="0"/>
                  <a:pt x="0" y="484"/>
                  <a:pt x="0" y="1080"/>
                </a:cubicBezTo>
                <a:lnTo>
                  <a:pt x="0" y="20520"/>
                </a:lnTo>
                <a:cubicBezTo>
                  <a:pt x="0" y="21116"/>
                  <a:pt x="121" y="21600"/>
                  <a:pt x="269" y="21600"/>
                </a:cubicBezTo>
                <a:lnTo>
                  <a:pt x="19248" y="21600"/>
                </a:lnTo>
                <a:cubicBezTo>
                  <a:pt x="19397" y="21600"/>
                  <a:pt x="19517" y="21116"/>
                  <a:pt x="19517" y="20520"/>
                </a:cubicBezTo>
                <a:lnTo>
                  <a:pt x="19517" y="13032"/>
                </a:lnTo>
                <a:lnTo>
                  <a:pt x="21600" y="10872"/>
                </a:lnTo>
                <a:lnTo>
                  <a:pt x="19517" y="8712"/>
                </a:lnTo>
                <a:lnTo>
                  <a:pt x="19517" y="1080"/>
                </a:lnTo>
                <a:cubicBezTo>
                  <a:pt x="19517" y="484"/>
                  <a:pt x="19397" y="0"/>
                  <a:pt x="19248" y="0"/>
                </a:cubicBezTo>
                <a:lnTo>
                  <a:pt x="269" y="0"/>
                </a:lnTo>
                <a:close/>
              </a:path>
            </a:pathLst>
          </a:custGeom>
          <a:ln w="38100">
            <a:solidFill>
              <a:srgbClr val="FF26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200" name="lists are an inflexible mapping structure,…"/>
          <p:cNvSpPr txBox="1"/>
          <p:nvPr/>
        </p:nvSpPr>
        <p:spPr>
          <a:xfrm>
            <a:off x="6984330" y="2516435"/>
            <a:ext cx="5487740" cy="81548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t>lists are an </a:t>
            </a:r>
            <a:r>
              <a:rPr b="1"/>
              <a:t>inflexible</a:t>
            </a:r>
            <a:r>
              <a:t> mapping structure,</a:t>
            </a:r>
          </a:p>
          <a:p>
            <a:pPr>
              <a:defRPr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t>because we don’t have control over </a:t>
            </a:r>
            <a:r>
              <a:rPr b="1"/>
              <a:t>labels</a:t>
            </a:r>
          </a:p>
        </p:txBody>
      </p:sp>
      <p:sp>
        <p:nvSpPr>
          <p:cNvPr id="201" name="what if we don’t want consecutive integers…"/>
          <p:cNvSpPr txBox="1"/>
          <p:nvPr/>
        </p:nvSpPr>
        <p:spPr>
          <a:xfrm>
            <a:off x="7260902" y="3940112"/>
            <a:ext cx="4934596" cy="68592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sz="2000"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rPr i="1"/>
              <a:t>what if </a:t>
            </a:r>
            <a:r>
              <a:t>we don’t want consecutive integers</a:t>
            </a:r>
          </a:p>
          <a:p>
            <a:pPr>
              <a:defRPr sz="2000"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t>as labels?  E.g., 0, 10, and 20 (but not between)?</a:t>
            </a:r>
          </a:p>
        </p:txBody>
      </p:sp>
      <p:sp>
        <p:nvSpPr>
          <p:cNvPr id="202" name="what if we want to use strings as labels?"/>
          <p:cNvSpPr txBox="1"/>
          <p:nvPr/>
        </p:nvSpPr>
        <p:spPr>
          <a:xfrm>
            <a:off x="7646677" y="5380902"/>
            <a:ext cx="4163046" cy="39382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sz="2000"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rPr i="1"/>
              <a:t>what if </a:t>
            </a:r>
            <a:r>
              <a:t>we want to use strings as labels?</a:t>
            </a:r>
          </a:p>
        </p:txBody>
      </p:sp>
    </p:spTree>
  </p:cSld>
  <p:clrMapOvr>
    <a:masterClrMapping/>
  </p:clrMapOvr>
  <p:transition spd="med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Today's Outline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/>
          <a:lstStyle>
            <a:lvl1pPr algn="l">
              <a:defRPr sz="4800"/>
            </a:lvl1pPr>
          </a:lstStyle>
          <a:p>
            <a:r>
              <a:t>Today's Outline</a:t>
            </a:r>
          </a:p>
        </p:txBody>
      </p:sp>
      <p:sp>
        <p:nvSpPr>
          <p:cNvPr id="205" name="Data Structures…"/>
          <p:cNvSpPr txBox="1">
            <a:spLocks noGrp="1"/>
          </p:cNvSpPr>
          <p:nvPr>
            <p:ph type="body" idx="1"/>
          </p:nvPr>
        </p:nvSpPr>
        <p:spPr>
          <a:xfrm>
            <a:off x="952500" y="1587896"/>
            <a:ext cx="11099800" cy="7289404"/>
          </a:xfrm>
          <a:prstGeom prst="rect">
            <a:avLst/>
          </a:prstGeom>
        </p:spPr>
        <p:txBody>
          <a:bodyPr anchor="t"/>
          <a:lstStyle/>
          <a:p>
            <a:pPr marL="0" indent="0">
              <a:buSzTx/>
              <a:buNone/>
            </a:pPr>
            <a:r>
              <a:t>Data Structures</a:t>
            </a:r>
          </a:p>
          <a:p>
            <a:pPr marL="0" indent="0">
              <a:buSzTx/>
              <a:buNone/>
            </a:pPr>
            <a:r>
              <a:t>Mappings</a:t>
            </a:r>
          </a:p>
          <a:p>
            <a:pPr marL="0" indent="0">
              <a:buSzTx/>
              <a:buNone/>
              <a:def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t>Dictionaries</a:t>
            </a:r>
          </a:p>
          <a:p>
            <a:pPr marL="0" lvl="5" indent="0">
              <a:buSzTx/>
              <a:buNone/>
            </a:pPr>
            <a:r>
              <a:t>Mutations: Updates, Deletes, and Inserts</a:t>
            </a:r>
          </a:p>
          <a:p>
            <a:pPr marL="0" lvl="5" indent="0">
              <a:buSzTx/>
              <a:buNone/>
            </a:pPr>
            <a:r>
              <a:t>Coding examples</a:t>
            </a:r>
          </a:p>
        </p:txBody>
      </p:sp>
    </p:spTree>
  </p:cSld>
  <p:clrMapOvr>
    <a:masterClrMapping/>
  </p:clrMapOvr>
  <p:transition spd="med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Why call it a dictionary?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/>
          <a:lstStyle>
            <a:lvl1pPr algn="l">
              <a:defRPr sz="4800"/>
            </a:lvl1pPr>
          </a:lstStyle>
          <a:p>
            <a:r>
              <a:t>Why call it a dictionary?</a:t>
            </a:r>
          </a:p>
        </p:txBody>
      </p:sp>
      <p:pic>
        <p:nvPicPr>
          <p:cNvPr id="208" name="Image" descr="Imag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08350" y="2797408"/>
            <a:ext cx="8927282" cy="3711342"/>
          </a:xfrm>
          <a:prstGeom prst="rect">
            <a:avLst/>
          </a:prstGeom>
          <a:ln w="12700">
            <a:miter lim="400000"/>
          </a:ln>
        </p:spPr>
      </p:pic>
      <p:sp>
        <p:nvSpPr>
          <p:cNvPr id="209" name="this key…"/>
          <p:cNvSpPr txBox="1"/>
          <p:nvPr/>
        </p:nvSpPr>
        <p:spPr>
          <a:xfrm>
            <a:off x="1180653" y="2707084"/>
            <a:ext cx="1448694" cy="812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t>this key</a:t>
            </a:r>
          </a:p>
          <a:p>
            <a:pPr>
              <a:defRPr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t>(the word)</a:t>
            </a:r>
          </a:p>
        </p:txBody>
      </p:sp>
      <p:sp>
        <p:nvSpPr>
          <p:cNvPr id="210" name="Callout"/>
          <p:cNvSpPr/>
          <p:nvPr/>
        </p:nvSpPr>
        <p:spPr>
          <a:xfrm>
            <a:off x="2890440" y="2831008"/>
            <a:ext cx="2727326" cy="67786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3762" y="0"/>
                </a:moveTo>
                <a:cubicBezTo>
                  <a:pt x="3485" y="0"/>
                  <a:pt x="3259" y="906"/>
                  <a:pt x="3259" y="2023"/>
                </a:cubicBezTo>
                <a:lnTo>
                  <a:pt x="3259" y="6007"/>
                </a:lnTo>
                <a:lnTo>
                  <a:pt x="0" y="10041"/>
                </a:lnTo>
                <a:lnTo>
                  <a:pt x="3259" y="14088"/>
                </a:lnTo>
                <a:lnTo>
                  <a:pt x="3259" y="19577"/>
                </a:lnTo>
                <a:cubicBezTo>
                  <a:pt x="3259" y="20694"/>
                  <a:pt x="3485" y="21600"/>
                  <a:pt x="3762" y="21600"/>
                </a:cubicBezTo>
                <a:lnTo>
                  <a:pt x="21097" y="21600"/>
                </a:lnTo>
                <a:cubicBezTo>
                  <a:pt x="21375" y="21600"/>
                  <a:pt x="21600" y="20694"/>
                  <a:pt x="21600" y="19577"/>
                </a:cubicBezTo>
                <a:lnTo>
                  <a:pt x="21600" y="2023"/>
                </a:lnTo>
                <a:cubicBezTo>
                  <a:pt x="21600" y="906"/>
                  <a:pt x="21375" y="0"/>
                  <a:pt x="21097" y="0"/>
                </a:cubicBezTo>
                <a:lnTo>
                  <a:pt x="3762" y="0"/>
                </a:lnTo>
                <a:close/>
              </a:path>
            </a:pathLst>
          </a:custGeom>
          <a:ln w="12700">
            <a:solidFill>
              <a:srgbClr val="FF26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211" name="maps to…"/>
          <p:cNvSpPr txBox="1"/>
          <p:nvPr/>
        </p:nvSpPr>
        <p:spPr>
          <a:xfrm>
            <a:off x="1202382" y="4121646"/>
            <a:ext cx="1405236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t>maps to…</a:t>
            </a:r>
          </a:p>
        </p:txBody>
      </p:sp>
      <p:sp>
        <p:nvSpPr>
          <p:cNvPr id="212" name="this value…"/>
          <p:cNvSpPr txBox="1"/>
          <p:nvPr/>
        </p:nvSpPr>
        <p:spPr>
          <a:xfrm>
            <a:off x="799083" y="5180607"/>
            <a:ext cx="1957835" cy="812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t>this value</a:t>
            </a:r>
          </a:p>
          <a:p>
            <a:pPr>
              <a:defRPr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t>(the definition)</a:t>
            </a:r>
          </a:p>
        </p:txBody>
      </p:sp>
      <p:sp>
        <p:nvSpPr>
          <p:cNvPr id="213" name="Callout"/>
          <p:cNvSpPr/>
          <p:nvPr/>
        </p:nvSpPr>
        <p:spPr>
          <a:xfrm>
            <a:off x="2964656" y="3822700"/>
            <a:ext cx="8947944" cy="27158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16" y="0"/>
                </a:moveTo>
                <a:cubicBezTo>
                  <a:pt x="1326" y="0"/>
                  <a:pt x="1090" y="776"/>
                  <a:pt x="1090" y="1733"/>
                </a:cubicBezTo>
                <a:lnTo>
                  <a:pt x="1090" y="12737"/>
                </a:lnTo>
                <a:lnTo>
                  <a:pt x="0" y="14043"/>
                </a:lnTo>
                <a:lnTo>
                  <a:pt x="1090" y="15347"/>
                </a:lnTo>
                <a:lnTo>
                  <a:pt x="1090" y="19867"/>
                </a:lnTo>
                <a:cubicBezTo>
                  <a:pt x="1090" y="20824"/>
                  <a:pt x="1326" y="21600"/>
                  <a:pt x="1616" y="21600"/>
                </a:cubicBezTo>
                <a:lnTo>
                  <a:pt x="21074" y="21600"/>
                </a:lnTo>
                <a:cubicBezTo>
                  <a:pt x="21365" y="21600"/>
                  <a:pt x="21600" y="20824"/>
                  <a:pt x="21600" y="19867"/>
                </a:cubicBezTo>
                <a:lnTo>
                  <a:pt x="21600" y="1733"/>
                </a:lnTo>
                <a:cubicBezTo>
                  <a:pt x="21600" y="776"/>
                  <a:pt x="21365" y="0"/>
                  <a:pt x="21074" y="0"/>
                </a:cubicBezTo>
                <a:lnTo>
                  <a:pt x="1616" y="0"/>
                </a:lnTo>
                <a:close/>
              </a:path>
            </a:pathLst>
          </a:custGeom>
          <a:ln w="12700">
            <a:solidFill>
              <a:srgbClr val="FF26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214" name="Python dicts don't have order, though"/>
          <p:cNvSpPr txBox="1"/>
          <p:nvPr/>
        </p:nvSpPr>
        <p:spPr>
          <a:xfrm>
            <a:off x="2517344" y="7612638"/>
            <a:ext cx="7970132" cy="4719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/>
            </a:lvl1pPr>
          </a:lstStyle>
          <a:p>
            <a:r>
              <a:rPr dirty="0"/>
              <a:t>Python </a:t>
            </a:r>
            <a:r>
              <a:rPr dirty="0" err="1"/>
              <a:t>dicts</a:t>
            </a:r>
            <a:r>
              <a:rPr dirty="0"/>
              <a:t> </a:t>
            </a:r>
            <a:r>
              <a:rPr lang="en-US" dirty="0"/>
              <a:t>have insertion-based order (Python version &gt; 3.6)</a:t>
            </a:r>
            <a:endParaRPr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B884906-5FDB-5F42-8290-D142A709C0DE}"/>
              </a:ext>
            </a:extLst>
          </p:cNvPr>
          <p:cNvSpPr txBox="1"/>
          <p:nvPr/>
        </p:nvSpPr>
        <p:spPr>
          <a:xfrm>
            <a:off x="-2347961" y="997415"/>
            <a:ext cx="102657" cy="47192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24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Gill Sans"/>
              <a:ea typeface="Gill Sans"/>
              <a:cs typeface="Gill Sans"/>
              <a:sym typeface="Gill Sans"/>
            </a:endParaRPr>
          </a:p>
        </p:txBody>
      </p:sp>
    </p:spTree>
  </p:cSld>
  <p:clrMapOvr>
    <a:masterClrMapping/>
  </p:clrMapOvr>
  <p:transition spd="med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nums_list = [900, 700, 800]  nums_list[1]       700"/>
          <p:cNvSpPr txBox="1"/>
          <p:nvPr/>
        </p:nvSpPr>
        <p:spPr>
          <a:xfrm>
            <a:off x="952500" y="4394596"/>
            <a:ext cx="11575753" cy="352206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normAutofit/>
          </a:bodyPr>
          <a:lstStyle/>
          <a:p>
            <a:pPr algn="l">
              <a:spcBef>
                <a:spcPts val="4200"/>
              </a:spcBef>
              <a:defRPr sz="2800" b="0">
                <a:latin typeface="Courier"/>
                <a:ea typeface="Courier"/>
                <a:cs typeface="Courier"/>
                <a:sym typeface="Courier"/>
              </a:defRPr>
            </a:pPr>
            <a:r>
              <a:t>nums_list = [900, 700, 800]</a:t>
            </a:r>
            <a:br/>
            <a:r>
              <a:t/>
            </a:r>
            <a:br/>
            <a:r>
              <a:rPr>
                <a:latin typeface="Gill Sans"/>
                <a:ea typeface="Gill Sans"/>
                <a:cs typeface="Gill Sans"/>
                <a:sym typeface="Gill Sans"/>
              </a:rPr>
              <a:t>nums_list[1]       700</a:t>
            </a:r>
          </a:p>
        </p:txBody>
      </p:sp>
      <p:sp>
        <p:nvSpPr>
          <p:cNvPr id="217" name="Dictionary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/>
          <a:lstStyle>
            <a:lvl1pPr algn="l">
              <a:defRPr sz="4800"/>
            </a:lvl1pPr>
          </a:lstStyle>
          <a:p>
            <a:r>
              <a:t>Dictionary</a:t>
            </a:r>
          </a:p>
        </p:txBody>
      </p:sp>
      <p:sp>
        <p:nvSpPr>
          <p:cNvPr id="218" name="Dictionaries map labels (called keys, rather than indexes) to values…"/>
          <p:cNvSpPr txBox="1">
            <a:spLocks noGrp="1"/>
          </p:cNvSpPr>
          <p:nvPr>
            <p:ph type="body" sz="quarter" idx="1"/>
          </p:nvPr>
        </p:nvSpPr>
        <p:spPr>
          <a:xfrm>
            <a:off x="952500" y="1587896"/>
            <a:ext cx="11099800" cy="2257228"/>
          </a:xfrm>
          <a:prstGeom prst="rect">
            <a:avLst/>
          </a:prstGeom>
        </p:spPr>
        <p:txBody>
          <a:bodyPr anchor="t"/>
          <a:lstStyle/>
          <a:p>
            <a:pPr marL="0" indent="0">
              <a:buSzTx/>
              <a:buNone/>
            </a:pPr>
            <a:r>
              <a:t>Dictionaries map labels (called keys, rather than indexes)</a:t>
            </a:r>
            <a:br/>
            <a:r>
              <a:t>to values</a:t>
            </a:r>
          </a:p>
          <a:p>
            <a:pPr marL="635000" indent="-444500">
              <a:spcBef>
                <a:spcPts val="0"/>
              </a:spcBef>
              <a:defRPr sz="2800"/>
            </a:pPr>
            <a:r>
              <a:t>values can be anything we choose (as with lists)</a:t>
            </a:r>
          </a:p>
          <a:p>
            <a:pPr marL="635000" indent="-444500">
              <a:spcBef>
                <a:spcPts val="0"/>
              </a:spcBef>
              <a:defRPr sz="2800"/>
            </a:pPr>
            <a:r>
              <a:t>keys can be nearly anything we choose (must be immutable)</a:t>
            </a:r>
          </a:p>
        </p:txBody>
      </p:sp>
      <p:sp>
        <p:nvSpPr>
          <p:cNvPr id="222" name="Connection Line"/>
          <p:cNvSpPr/>
          <p:nvPr/>
        </p:nvSpPr>
        <p:spPr>
          <a:xfrm>
            <a:off x="2675572" y="5791034"/>
            <a:ext cx="831917" cy="102051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360" h="21600" extrusionOk="0">
                <a:moveTo>
                  <a:pt x="20360" y="21600"/>
                </a:moveTo>
                <a:cubicBezTo>
                  <a:pt x="5484" y="17419"/>
                  <a:pt x="-1240" y="10219"/>
                  <a:pt x="187" y="0"/>
                </a:cubicBezTo>
              </a:path>
            </a:pathLst>
          </a:custGeom>
          <a:ln w="508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tailEnd type="triangle"/>
          </a:ln>
        </p:spPr>
        <p:txBody>
          <a:bodyPr/>
          <a:lstStyle/>
          <a:p>
            <a:endParaRPr/>
          </a:p>
        </p:txBody>
      </p:sp>
      <p:sp>
        <p:nvSpPr>
          <p:cNvPr id="220" name="a dictionary would let us give 700 a label other than it’s position"/>
          <p:cNvSpPr txBox="1"/>
          <p:nvPr/>
        </p:nvSpPr>
        <p:spPr>
          <a:xfrm>
            <a:off x="3585882" y="6538417"/>
            <a:ext cx="8004870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>
            <a:spAutoFit/>
          </a:bodyPr>
          <a:lstStyle>
            <a:lvl1pPr algn="l">
              <a:defRPr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rPr dirty="0"/>
              <a:t>a dictionary would let us give 700 a label other than it’s position</a:t>
            </a:r>
          </a:p>
        </p:txBody>
      </p:sp>
      <p:sp>
        <p:nvSpPr>
          <p:cNvPr id="221" name="Arrow"/>
          <p:cNvSpPr/>
          <p:nvPr/>
        </p:nvSpPr>
        <p:spPr>
          <a:xfrm>
            <a:off x="2959943" y="5348684"/>
            <a:ext cx="405161" cy="342504"/>
          </a:xfrm>
          <a:prstGeom prst="rightArrow">
            <a:avLst>
              <a:gd name="adj1" fmla="val 32000"/>
              <a:gd name="adj2" fmla="val 64000"/>
            </a:avLst>
          </a:prstGeom>
          <a:solidFill>
            <a:schemeClr val="accent5">
              <a:hueOff val="-82419"/>
              <a:satOff val="-9513"/>
              <a:lumOff val="-16343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</p:spTree>
  </p:cSld>
  <p:clrMapOvr>
    <a:masterClrMapping/>
  </p:clrMapOvr>
  <p:transition spd="med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Dictionary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/>
          <a:lstStyle>
            <a:lvl1pPr algn="l">
              <a:defRPr sz="4800"/>
            </a:lvl1pPr>
          </a:lstStyle>
          <a:p>
            <a:r>
              <a:t>Dictionary</a:t>
            </a:r>
          </a:p>
        </p:txBody>
      </p:sp>
      <p:sp>
        <p:nvSpPr>
          <p:cNvPr id="225" name="Dictionaries map labels (called keys, rather than indexes) to values…"/>
          <p:cNvSpPr txBox="1">
            <a:spLocks noGrp="1"/>
          </p:cNvSpPr>
          <p:nvPr>
            <p:ph type="body" sz="quarter" idx="1"/>
          </p:nvPr>
        </p:nvSpPr>
        <p:spPr>
          <a:xfrm>
            <a:off x="952500" y="1587896"/>
            <a:ext cx="11099800" cy="2257228"/>
          </a:xfrm>
          <a:prstGeom prst="rect">
            <a:avLst/>
          </a:prstGeom>
        </p:spPr>
        <p:txBody>
          <a:bodyPr anchor="t"/>
          <a:lstStyle/>
          <a:p>
            <a:pPr marL="0" indent="0">
              <a:buSzTx/>
              <a:buNone/>
            </a:pPr>
            <a:r>
              <a:t>Dictionaries map labels (called keys, rather than indexes)</a:t>
            </a:r>
            <a:br/>
            <a:r>
              <a:t>to values</a:t>
            </a:r>
          </a:p>
          <a:p>
            <a:pPr marL="635000" indent="-444500">
              <a:spcBef>
                <a:spcPts val="0"/>
              </a:spcBef>
              <a:defRPr sz="2800"/>
            </a:pPr>
            <a:r>
              <a:t>values can be anything we choose (as with lists)</a:t>
            </a:r>
          </a:p>
          <a:p>
            <a:pPr marL="635000" indent="-444500">
              <a:spcBef>
                <a:spcPts val="0"/>
              </a:spcBef>
              <a:defRPr sz="2800"/>
            </a:pPr>
            <a:r>
              <a:t>keys can be nearly anything we choose (must be immutable)</a:t>
            </a:r>
          </a:p>
        </p:txBody>
      </p:sp>
      <p:sp>
        <p:nvSpPr>
          <p:cNvPr id="226" name="nums_list = [900, 700, 800]  nums_list[1]       700…"/>
          <p:cNvSpPr txBox="1"/>
          <p:nvPr/>
        </p:nvSpPr>
        <p:spPr>
          <a:xfrm>
            <a:off x="952500" y="4394596"/>
            <a:ext cx="11575753" cy="352206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normAutofit/>
          </a:bodyPr>
          <a:lstStyle/>
          <a:p>
            <a:pPr algn="l">
              <a:spcBef>
                <a:spcPts val="4200"/>
              </a:spcBef>
              <a:defRPr sz="2800" b="0">
                <a:latin typeface="Courier"/>
                <a:ea typeface="Courier"/>
                <a:cs typeface="Courier"/>
                <a:sym typeface="Courier"/>
              </a:defRPr>
            </a:pPr>
            <a:r>
              <a:rPr dirty="0" err="1"/>
              <a:t>nums_list</a:t>
            </a:r>
            <a:r>
              <a:rPr dirty="0"/>
              <a:t> = [</a:t>
            </a:r>
            <a:r>
              <a:rPr dirty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900</a:t>
            </a:r>
            <a:r>
              <a:rPr dirty="0"/>
              <a:t>, </a:t>
            </a:r>
            <a:r>
              <a:rPr dirty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700</a:t>
            </a:r>
            <a:r>
              <a:rPr dirty="0"/>
              <a:t>, </a:t>
            </a:r>
            <a:r>
              <a:rPr dirty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800</a:t>
            </a:r>
            <a:r>
              <a:rPr dirty="0"/>
              <a:t>]</a:t>
            </a:r>
            <a:br>
              <a:rPr dirty="0"/>
            </a:br>
            <a:r>
              <a:rPr dirty="0"/>
              <a:t/>
            </a:r>
            <a:br>
              <a:rPr dirty="0"/>
            </a:br>
            <a:r>
              <a:rPr dirty="0" err="1">
                <a:latin typeface="Gill Sans"/>
                <a:ea typeface="Gill Sans"/>
                <a:cs typeface="Gill Sans"/>
                <a:sym typeface="Gill Sans"/>
              </a:rPr>
              <a:t>nums_list</a:t>
            </a:r>
            <a:r>
              <a:rPr dirty="0">
                <a:latin typeface="Gill Sans"/>
                <a:ea typeface="Gill Sans"/>
                <a:cs typeface="Gill Sans"/>
                <a:sym typeface="Gill Sans"/>
              </a:rPr>
              <a:t>[1]       700</a:t>
            </a:r>
          </a:p>
          <a:p>
            <a:pPr algn="l">
              <a:spcBef>
                <a:spcPts val="4200"/>
              </a:spcBef>
              <a:defRPr sz="2800" b="0">
                <a:latin typeface="Courier"/>
                <a:ea typeface="Courier"/>
                <a:cs typeface="Courier"/>
                <a:sym typeface="Courier"/>
              </a:defRPr>
            </a:pPr>
            <a:r>
              <a:rPr dirty="0" err="1"/>
              <a:t>nums_dict</a:t>
            </a:r>
            <a:r>
              <a:rPr dirty="0"/>
              <a:t> = {“first”:</a:t>
            </a:r>
            <a:r>
              <a:rPr dirty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900</a:t>
            </a:r>
            <a:r>
              <a:rPr dirty="0"/>
              <a:t>, “</a:t>
            </a:r>
            <a:r>
              <a:rPr lang="en-US" dirty="0"/>
              <a:t>third</a:t>
            </a:r>
            <a:r>
              <a:rPr dirty="0"/>
              <a:t>”:</a:t>
            </a:r>
            <a:r>
              <a:rPr lang="en-US" dirty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7</a:t>
            </a:r>
            <a:r>
              <a:rPr dirty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00</a:t>
            </a:r>
            <a:r>
              <a:rPr dirty="0"/>
              <a:t>, “</a:t>
            </a:r>
            <a:r>
              <a:rPr lang="en-US" dirty="0"/>
              <a:t>second</a:t>
            </a:r>
            <a:r>
              <a:rPr dirty="0"/>
              <a:t>”:</a:t>
            </a:r>
            <a:r>
              <a:rPr lang="en-US" dirty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8</a:t>
            </a:r>
            <a:r>
              <a:rPr dirty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00</a:t>
            </a:r>
            <a:r>
              <a:rPr dirty="0"/>
              <a:t>}</a:t>
            </a:r>
            <a:r>
              <a:rPr dirty="0">
                <a:latin typeface="Gill Sans"/>
                <a:ea typeface="Gill Sans"/>
                <a:cs typeface="Gill Sans"/>
                <a:sym typeface="Gill Sans"/>
              </a:rPr>
              <a:t/>
            </a:r>
            <a:br>
              <a:rPr dirty="0">
                <a:latin typeface="Gill Sans"/>
                <a:ea typeface="Gill Sans"/>
                <a:cs typeface="Gill Sans"/>
                <a:sym typeface="Gill Sans"/>
              </a:rPr>
            </a:br>
            <a:endParaRPr dirty="0"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227" name="we have the same values"/>
          <p:cNvSpPr txBox="1"/>
          <p:nvPr/>
        </p:nvSpPr>
        <p:spPr>
          <a:xfrm>
            <a:off x="5816600" y="7478217"/>
            <a:ext cx="3131642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>
            <a:spAutoFit/>
          </a:bodyPr>
          <a:lstStyle>
            <a:lvl1pPr algn="l">
              <a:defRPr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t>we have the same values</a:t>
            </a:r>
          </a:p>
        </p:txBody>
      </p:sp>
      <p:sp>
        <p:nvSpPr>
          <p:cNvPr id="228" name="Arrow"/>
          <p:cNvSpPr/>
          <p:nvPr/>
        </p:nvSpPr>
        <p:spPr>
          <a:xfrm>
            <a:off x="2959943" y="5348684"/>
            <a:ext cx="405161" cy="342504"/>
          </a:xfrm>
          <a:prstGeom prst="rightArrow">
            <a:avLst>
              <a:gd name="adj1" fmla="val 32000"/>
              <a:gd name="adj2" fmla="val 64000"/>
            </a:avLst>
          </a:prstGeom>
          <a:solidFill>
            <a:schemeClr val="accent5">
              <a:hueOff val="-82419"/>
              <a:satOff val="-9513"/>
              <a:lumOff val="-16343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</p:spTree>
  </p:cSld>
  <p:clrMapOvr>
    <a:masterClrMapping/>
  </p:clrMapOvr>
  <p:transition spd="med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Dictionary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/>
          <a:lstStyle>
            <a:lvl1pPr algn="l">
              <a:defRPr sz="4800"/>
            </a:lvl1pPr>
          </a:lstStyle>
          <a:p>
            <a:r>
              <a:t>Dictionary</a:t>
            </a:r>
          </a:p>
        </p:txBody>
      </p:sp>
      <p:sp>
        <p:nvSpPr>
          <p:cNvPr id="231" name="Dictionaries map labels (called keys, rather than indexes) to values…"/>
          <p:cNvSpPr txBox="1">
            <a:spLocks noGrp="1"/>
          </p:cNvSpPr>
          <p:nvPr>
            <p:ph type="body" sz="quarter" idx="1"/>
          </p:nvPr>
        </p:nvSpPr>
        <p:spPr>
          <a:xfrm>
            <a:off x="952500" y="1587896"/>
            <a:ext cx="11099800" cy="2257228"/>
          </a:xfrm>
          <a:prstGeom prst="rect">
            <a:avLst/>
          </a:prstGeom>
        </p:spPr>
        <p:txBody>
          <a:bodyPr anchor="t"/>
          <a:lstStyle/>
          <a:p>
            <a:pPr marL="0" indent="0">
              <a:buSzTx/>
              <a:buNone/>
            </a:pPr>
            <a:r>
              <a:t>Dictionaries map labels (called keys, rather than indexes)</a:t>
            </a:r>
            <a:br/>
            <a:r>
              <a:t>to values</a:t>
            </a:r>
          </a:p>
          <a:p>
            <a:pPr marL="635000" indent="-444500">
              <a:spcBef>
                <a:spcPts val="0"/>
              </a:spcBef>
              <a:defRPr sz="2800"/>
            </a:pPr>
            <a:r>
              <a:t>values can be anything we choose (as with lists)</a:t>
            </a:r>
          </a:p>
          <a:p>
            <a:pPr marL="635000" indent="-444500">
              <a:spcBef>
                <a:spcPts val="0"/>
              </a:spcBef>
              <a:defRPr sz="2800"/>
            </a:pPr>
            <a:r>
              <a:t>keys can be nearly anything we choose (must be immutable)</a:t>
            </a:r>
          </a:p>
        </p:txBody>
      </p:sp>
      <p:sp>
        <p:nvSpPr>
          <p:cNvPr id="232" name="nums_list = [900, 700, 800]  nums_list[1]       700…"/>
          <p:cNvSpPr txBox="1"/>
          <p:nvPr/>
        </p:nvSpPr>
        <p:spPr>
          <a:xfrm>
            <a:off x="952500" y="4394596"/>
            <a:ext cx="11575753" cy="352206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normAutofit/>
          </a:bodyPr>
          <a:lstStyle/>
          <a:p>
            <a:pPr algn="l">
              <a:spcBef>
                <a:spcPts val="4200"/>
              </a:spcBef>
              <a:defRPr sz="2800" b="0">
                <a:latin typeface="Courier"/>
                <a:ea typeface="Courier"/>
                <a:cs typeface="Courier"/>
                <a:sym typeface="Courier"/>
              </a:defRPr>
            </a:pPr>
            <a:r>
              <a:rPr dirty="0" err="1"/>
              <a:t>nums_list</a:t>
            </a:r>
            <a:r>
              <a:rPr dirty="0"/>
              <a:t> = </a:t>
            </a:r>
            <a:r>
              <a:rPr dirty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[</a:t>
            </a:r>
            <a:r>
              <a:rPr dirty="0"/>
              <a:t>900, 700, 800</a:t>
            </a:r>
            <a:r>
              <a:rPr dirty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]</a:t>
            </a:r>
            <a:br>
              <a:rPr dirty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</a:br>
            <a:r>
              <a:rPr dirty="0"/>
              <a:t/>
            </a:r>
            <a:br>
              <a:rPr dirty="0"/>
            </a:br>
            <a:r>
              <a:rPr dirty="0" err="1">
                <a:latin typeface="Gill Sans"/>
                <a:ea typeface="Gill Sans"/>
                <a:cs typeface="Gill Sans"/>
                <a:sym typeface="Gill Sans"/>
              </a:rPr>
              <a:t>nums_list</a:t>
            </a:r>
            <a:r>
              <a:rPr dirty="0">
                <a:latin typeface="Gill Sans"/>
                <a:ea typeface="Gill Sans"/>
                <a:cs typeface="Gill Sans"/>
                <a:sym typeface="Gill Sans"/>
              </a:rPr>
              <a:t>[1]       700</a:t>
            </a:r>
          </a:p>
          <a:p>
            <a:pPr algn="l">
              <a:spcBef>
                <a:spcPts val="4200"/>
              </a:spcBef>
              <a:defRPr sz="2800" b="0">
                <a:latin typeface="Courier"/>
                <a:ea typeface="Courier"/>
                <a:cs typeface="Courier"/>
                <a:sym typeface="Courier"/>
              </a:defRPr>
            </a:pPr>
            <a:r>
              <a:rPr dirty="0" err="1"/>
              <a:t>nums_dict</a:t>
            </a:r>
            <a:r>
              <a:rPr dirty="0"/>
              <a:t> = </a:t>
            </a:r>
            <a:r>
              <a:rPr dirty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{</a:t>
            </a:r>
            <a:r>
              <a:rPr dirty="0"/>
              <a:t>“first”:900, “</a:t>
            </a:r>
            <a:r>
              <a:rPr lang="en-US" dirty="0"/>
              <a:t>third</a:t>
            </a:r>
            <a:r>
              <a:rPr dirty="0"/>
              <a:t>”:</a:t>
            </a:r>
            <a:r>
              <a:rPr lang="en-US" dirty="0"/>
              <a:t>7</a:t>
            </a:r>
            <a:r>
              <a:rPr dirty="0"/>
              <a:t>00, “</a:t>
            </a:r>
            <a:r>
              <a:rPr lang="en-US" dirty="0"/>
              <a:t>second</a:t>
            </a:r>
            <a:r>
              <a:rPr dirty="0"/>
              <a:t>”:</a:t>
            </a:r>
            <a:r>
              <a:rPr lang="en-US" dirty="0"/>
              <a:t>8</a:t>
            </a:r>
            <a:r>
              <a:rPr dirty="0"/>
              <a:t>00</a:t>
            </a:r>
            <a:r>
              <a:rPr dirty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}</a:t>
            </a:r>
            <a:r>
              <a:rPr dirty="0">
                <a:latin typeface="Gill Sans"/>
                <a:ea typeface="Gill Sans"/>
                <a:cs typeface="Gill Sans"/>
                <a:sym typeface="Gill Sans"/>
              </a:rPr>
              <a:t/>
            </a:r>
            <a:br>
              <a:rPr dirty="0">
                <a:latin typeface="Gill Sans"/>
                <a:ea typeface="Gill Sans"/>
                <a:cs typeface="Gill Sans"/>
                <a:sym typeface="Gill Sans"/>
              </a:rPr>
            </a:br>
            <a:endParaRPr dirty="0"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233" name="Line"/>
          <p:cNvSpPr/>
          <p:nvPr/>
        </p:nvSpPr>
        <p:spPr>
          <a:xfrm>
            <a:off x="3657600" y="4022041"/>
            <a:ext cx="0" cy="461059"/>
          </a:xfrm>
          <a:prstGeom prst="line">
            <a:avLst/>
          </a:prstGeom>
          <a:ln w="381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234" name="Line"/>
          <p:cNvSpPr/>
          <p:nvPr/>
        </p:nvSpPr>
        <p:spPr>
          <a:xfrm>
            <a:off x="6642100" y="4022041"/>
            <a:ext cx="0" cy="461059"/>
          </a:xfrm>
          <a:prstGeom prst="line">
            <a:avLst/>
          </a:prstGeom>
          <a:ln w="381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235" name="Line"/>
          <p:cNvSpPr/>
          <p:nvPr/>
        </p:nvSpPr>
        <p:spPr>
          <a:xfrm flipV="1">
            <a:off x="3670300" y="6764596"/>
            <a:ext cx="0" cy="461060"/>
          </a:xfrm>
          <a:prstGeom prst="line">
            <a:avLst/>
          </a:prstGeom>
          <a:ln w="381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236" name="Line"/>
          <p:cNvSpPr/>
          <p:nvPr/>
        </p:nvSpPr>
        <p:spPr>
          <a:xfrm flipV="1">
            <a:off x="11988800" y="6764596"/>
            <a:ext cx="0" cy="461060"/>
          </a:xfrm>
          <a:prstGeom prst="line">
            <a:avLst/>
          </a:prstGeom>
          <a:ln w="381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237" name="we use curly braces instead of square brackets"/>
          <p:cNvSpPr txBox="1"/>
          <p:nvPr/>
        </p:nvSpPr>
        <p:spPr>
          <a:xfrm>
            <a:off x="4218018" y="7478217"/>
            <a:ext cx="6732539" cy="4585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>
              <a:defRPr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t>we use </a:t>
            </a:r>
            <a:r>
              <a:rPr b="1"/>
              <a:t>curly braces</a:t>
            </a:r>
            <a:r>
              <a:t> instead of </a:t>
            </a:r>
            <a:r>
              <a:rPr b="1"/>
              <a:t>square brackets</a:t>
            </a:r>
          </a:p>
        </p:txBody>
      </p:sp>
      <p:sp>
        <p:nvSpPr>
          <p:cNvPr id="238" name="careful!  curly braces are for both sets and dicts"/>
          <p:cNvSpPr txBox="1"/>
          <p:nvPr/>
        </p:nvSpPr>
        <p:spPr>
          <a:xfrm>
            <a:off x="4353005" y="8240217"/>
            <a:ext cx="6462565" cy="469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>
              <a:defRPr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t>careful!  curly braces are for both </a:t>
            </a:r>
            <a:r>
              <a:rPr>
                <a:latin typeface="Courier"/>
                <a:ea typeface="Courier"/>
                <a:cs typeface="Courier"/>
                <a:sym typeface="Courier"/>
              </a:rPr>
              <a:t>set</a:t>
            </a:r>
            <a:r>
              <a:t>s and </a:t>
            </a:r>
            <a:r>
              <a:rPr>
                <a:latin typeface="Courier"/>
                <a:ea typeface="Courier"/>
                <a:cs typeface="Courier"/>
                <a:sym typeface="Courier"/>
              </a:rPr>
              <a:t>dict</a:t>
            </a:r>
            <a:r>
              <a:t>s</a:t>
            </a:r>
          </a:p>
        </p:txBody>
      </p:sp>
      <p:sp>
        <p:nvSpPr>
          <p:cNvPr id="239" name="Arrow"/>
          <p:cNvSpPr/>
          <p:nvPr/>
        </p:nvSpPr>
        <p:spPr>
          <a:xfrm>
            <a:off x="2959943" y="5348684"/>
            <a:ext cx="405161" cy="342504"/>
          </a:xfrm>
          <a:prstGeom prst="rightArrow">
            <a:avLst>
              <a:gd name="adj1" fmla="val 32000"/>
              <a:gd name="adj2" fmla="val 64000"/>
            </a:avLst>
          </a:prstGeom>
          <a:solidFill>
            <a:schemeClr val="accent5">
              <a:hueOff val="-82419"/>
              <a:satOff val="-9513"/>
              <a:lumOff val="-16343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Learning Objectives Today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/>
          <a:lstStyle>
            <a:lvl1pPr algn="l">
              <a:defRPr sz="4800"/>
            </a:lvl1pPr>
          </a:lstStyle>
          <a:p>
            <a:r>
              <a:rPr dirty="0"/>
              <a:t>Learning Objectives</a:t>
            </a:r>
          </a:p>
        </p:txBody>
      </p:sp>
      <p:sp>
        <p:nvSpPr>
          <p:cNvPr id="123" name="Data structures…"/>
          <p:cNvSpPr txBox="1">
            <a:spLocks noGrp="1"/>
          </p:cNvSpPr>
          <p:nvPr>
            <p:ph type="body" idx="1"/>
          </p:nvPr>
        </p:nvSpPr>
        <p:spPr>
          <a:xfrm>
            <a:off x="952500" y="1587896"/>
            <a:ext cx="11099800" cy="5478265"/>
          </a:xfrm>
          <a:prstGeom prst="rect">
            <a:avLst/>
          </a:prstGeom>
        </p:spPr>
        <p:txBody>
          <a:bodyPr anchor="t">
            <a:normAutofit/>
          </a:bodyPr>
          <a:lstStyle/>
          <a:p>
            <a:pPr marL="0" indent="0">
              <a:buSzTx/>
              <a:buNone/>
            </a:pPr>
            <a:r>
              <a:rPr dirty="0"/>
              <a:t>Dictionaries</a:t>
            </a:r>
            <a:r>
              <a:rPr lang="en-US" dirty="0"/>
              <a:t>:</a:t>
            </a:r>
            <a:endParaRPr dirty="0"/>
          </a:p>
          <a:p>
            <a:pPr marL="635000" indent="-444500">
              <a:spcBef>
                <a:spcPts val="0"/>
              </a:spcBef>
              <a:defRPr sz="2800"/>
            </a:pPr>
            <a:r>
              <a:rPr lang="en-US" dirty="0"/>
              <a:t>c</a:t>
            </a:r>
            <a:r>
              <a:rPr dirty="0"/>
              <a:t>reation</a:t>
            </a:r>
            <a:r>
              <a:rPr lang="en-US" dirty="0"/>
              <a:t> using { } or dict()</a:t>
            </a:r>
          </a:p>
          <a:p>
            <a:pPr marL="635000" indent="-444500">
              <a:spcBef>
                <a:spcPts val="0"/>
              </a:spcBef>
              <a:defRPr sz="2800"/>
            </a:pPr>
            <a:r>
              <a:rPr lang="en-US" dirty="0"/>
              <a:t>l</a:t>
            </a:r>
            <a:r>
              <a:rPr dirty="0"/>
              <a:t>ookup</a:t>
            </a:r>
            <a:r>
              <a:rPr lang="en-US" dirty="0"/>
              <a:t>, insert, </a:t>
            </a:r>
            <a:r>
              <a:rPr dirty="0"/>
              <a:t>update, delete</a:t>
            </a:r>
            <a:r>
              <a:rPr lang="en-US" dirty="0"/>
              <a:t> key-value pairs</a:t>
            </a:r>
          </a:p>
          <a:p>
            <a:pPr marL="635000" indent="-444500">
              <a:spcBef>
                <a:spcPts val="0"/>
              </a:spcBef>
              <a:defRPr sz="2800"/>
            </a:pPr>
            <a:r>
              <a:rPr lang="en-US" dirty="0"/>
              <a:t>in operator, for loop, len built-in function</a:t>
            </a:r>
          </a:p>
          <a:p>
            <a:pPr marL="635000" indent="-444500">
              <a:spcBef>
                <a:spcPts val="0"/>
              </a:spcBef>
              <a:defRPr sz="2800"/>
            </a:pPr>
            <a:r>
              <a:rPr lang="en-US" dirty="0"/>
              <a:t>keys() and values() methods</a:t>
            </a:r>
            <a:endParaRPr dirty="0"/>
          </a:p>
          <a:p>
            <a:pPr marL="0" indent="0">
              <a:buSzTx/>
              <a:buNone/>
            </a:pPr>
            <a:r>
              <a:rPr lang="en-US" dirty="0"/>
              <a:t>Applications of dictionaries</a:t>
            </a:r>
            <a:endParaRPr dirty="0"/>
          </a:p>
          <a:p>
            <a:pPr marL="635000" indent="-444500">
              <a:spcBef>
                <a:spcPts val="0"/>
              </a:spcBef>
              <a:defRPr sz="2800"/>
            </a:pPr>
            <a:r>
              <a:rPr lang="en-US" dirty="0"/>
              <a:t>easy and fast lookup using keys</a:t>
            </a:r>
          </a:p>
          <a:p>
            <a:pPr marL="635000" indent="-444500">
              <a:spcBef>
                <a:spcPts val="0"/>
              </a:spcBef>
              <a:defRPr sz="2800"/>
            </a:pPr>
            <a:r>
              <a:rPr lang="en-US" dirty="0"/>
              <a:t>frequency storage</a:t>
            </a:r>
            <a:endParaRPr dirty="0"/>
          </a:p>
        </p:txBody>
      </p:sp>
      <p:pic>
        <p:nvPicPr>
          <p:cNvPr id="125" name="Image" descr="Imag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29703" y="4384985"/>
            <a:ext cx="3592431" cy="2482045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Dictionary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/>
          <a:lstStyle>
            <a:lvl1pPr algn="l">
              <a:defRPr sz="4800"/>
            </a:lvl1pPr>
          </a:lstStyle>
          <a:p>
            <a:r>
              <a:t>Dictionary</a:t>
            </a:r>
          </a:p>
        </p:txBody>
      </p:sp>
      <p:sp>
        <p:nvSpPr>
          <p:cNvPr id="242" name="Dictionaries map labels (called keys, rather than indexes) to values…"/>
          <p:cNvSpPr txBox="1">
            <a:spLocks noGrp="1"/>
          </p:cNvSpPr>
          <p:nvPr>
            <p:ph type="body" sz="quarter" idx="1"/>
          </p:nvPr>
        </p:nvSpPr>
        <p:spPr>
          <a:xfrm>
            <a:off x="952500" y="1587896"/>
            <a:ext cx="11099800" cy="2257228"/>
          </a:xfrm>
          <a:prstGeom prst="rect">
            <a:avLst/>
          </a:prstGeom>
        </p:spPr>
        <p:txBody>
          <a:bodyPr anchor="t"/>
          <a:lstStyle/>
          <a:p>
            <a:pPr marL="0" indent="0">
              <a:buSzTx/>
              <a:buNone/>
            </a:pPr>
            <a:r>
              <a:t>Dictionaries map labels (called keys, rather than indexes)</a:t>
            </a:r>
            <a:br/>
            <a:r>
              <a:t>to values</a:t>
            </a:r>
          </a:p>
          <a:p>
            <a:pPr marL="635000" indent="-444500">
              <a:spcBef>
                <a:spcPts val="0"/>
              </a:spcBef>
              <a:defRPr sz="2800"/>
            </a:pPr>
            <a:r>
              <a:t>values can be anything we choose (as with lists)</a:t>
            </a:r>
          </a:p>
          <a:p>
            <a:pPr marL="635000" indent="-444500">
              <a:spcBef>
                <a:spcPts val="0"/>
              </a:spcBef>
              <a:defRPr sz="2800"/>
            </a:pPr>
            <a:r>
              <a:t>keys can be nearly anything we choose (must be immutable)</a:t>
            </a:r>
          </a:p>
        </p:txBody>
      </p:sp>
      <p:sp>
        <p:nvSpPr>
          <p:cNvPr id="243" name="nums_list = [900, 700, 800]  nums_list[1]       700…"/>
          <p:cNvSpPr txBox="1"/>
          <p:nvPr/>
        </p:nvSpPr>
        <p:spPr>
          <a:xfrm>
            <a:off x="952500" y="4394596"/>
            <a:ext cx="11575753" cy="352206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normAutofit/>
          </a:bodyPr>
          <a:lstStyle/>
          <a:p>
            <a:pPr algn="l">
              <a:spcBef>
                <a:spcPts val="4200"/>
              </a:spcBef>
              <a:defRPr sz="2800" b="0">
                <a:latin typeface="Courier"/>
                <a:ea typeface="Courier"/>
                <a:cs typeface="Courier"/>
                <a:sym typeface="Courier"/>
              </a:defRPr>
            </a:pPr>
            <a:r>
              <a:rPr dirty="0" err="1"/>
              <a:t>nums_list</a:t>
            </a:r>
            <a:r>
              <a:rPr dirty="0"/>
              <a:t> = [900, 700, 800]</a:t>
            </a:r>
            <a:br>
              <a:rPr dirty="0"/>
            </a:br>
            <a:r>
              <a:rPr dirty="0"/>
              <a:t/>
            </a:r>
            <a:br>
              <a:rPr dirty="0"/>
            </a:br>
            <a:r>
              <a:rPr dirty="0" err="1">
                <a:latin typeface="Gill Sans"/>
                <a:ea typeface="Gill Sans"/>
                <a:cs typeface="Gill Sans"/>
                <a:sym typeface="Gill Sans"/>
              </a:rPr>
              <a:t>nums_list</a:t>
            </a:r>
            <a:r>
              <a:rPr dirty="0">
                <a:latin typeface="Gill Sans"/>
                <a:ea typeface="Gill Sans"/>
                <a:cs typeface="Gill Sans"/>
                <a:sym typeface="Gill Sans"/>
              </a:rPr>
              <a:t>[1]       700</a:t>
            </a:r>
          </a:p>
          <a:p>
            <a:pPr algn="l">
              <a:spcBef>
                <a:spcPts val="4200"/>
              </a:spcBef>
              <a:defRPr sz="2800" b="0">
                <a:latin typeface="Courier"/>
                <a:ea typeface="Courier"/>
                <a:cs typeface="Courier"/>
                <a:sym typeface="Courier"/>
              </a:defRPr>
            </a:pPr>
            <a:r>
              <a:rPr dirty="0" err="1"/>
              <a:t>nums_dict</a:t>
            </a:r>
            <a:r>
              <a:rPr dirty="0"/>
              <a:t> = {</a:t>
            </a:r>
            <a:r>
              <a:rPr dirty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“first”:</a:t>
            </a:r>
            <a:r>
              <a:rPr dirty="0"/>
              <a:t>900, </a:t>
            </a:r>
            <a:r>
              <a:rPr dirty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“</a:t>
            </a:r>
            <a:r>
              <a:rPr lang="en-US" dirty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third</a:t>
            </a:r>
            <a:r>
              <a:rPr dirty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”:</a:t>
            </a:r>
            <a:r>
              <a:rPr lang="en-US" dirty="0"/>
              <a:t>70</a:t>
            </a:r>
            <a:r>
              <a:rPr dirty="0"/>
              <a:t>0, </a:t>
            </a:r>
            <a:r>
              <a:rPr dirty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“</a:t>
            </a:r>
            <a:r>
              <a:rPr lang="en-US" dirty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second</a:t>
            </a:r>
            <a:r>
              <a:rPr dirty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”:</a:t>
            </a:r>
            <a:r>
              <a:rPr lang="en-US" dirty="0"/>
              <a:t>80</a:t>
            </a:r>
            <a:r>
              <a:rPr dirty="0"/>
              <a:t>0}</a:t>
            </a:r>
            <a:r>
              <a:rPr dirty="0">
                <a:latin typeface="Gill Sans"/>
                <a:ea typeface="Gill Sans"/>
                <a:cs typeface="Gill Sans"/>
                <a:sym typeface="Gill Sans"/>
              </a:rPr>
              <a:t/>
            </a:r>
            <a:br>
              <a:rPr dirty="0">
                <a:latin typeface="Gill Sans"/>
                <a:ea typeface="Gill Sans"/>
                <a:cs typeface="Gill Sans"/>
                <a:sym typeface="Gill Sans"/>
              </a:rPr>
            </a:br>
            <a:endParaRPr dirty="0"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244" name="0"/>
          <p:cNvSpPr txBox="1"/>
          <p:nvPr/>
        </p:nvSpPr>
        <p:spPr>
          <a:xfrm>
            <a:off x="3968750" y="3891260"/>
            <a:ext cx="266701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t>0</a:t>
            </a:r>
          </a:p>
        </p:txBody>
      </p:sp>
      <p:sp>
        <p:nvSpPr>
          <p:cNvPr id="245" name="1"/>
          <p:cNvSpPr txBox="1"/>
          <p:nvPr/>
        </p:nvSpPr>
        <p:spPr>
          <a:xfrm>
            <a:off x="5060950" y="3891260"/>
            <a:ext cx="266701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t>1</a:t>
            </a:r>
          </a:p>
        </p:txBody>
      </p:sp>
      <p:sp>
        <p:nvSpPr>
          <p:cNvPr id="246" name="2"/>
          <p:cNvSpPr txBox="1"/>
          <p:nvPr/>
        </p:nvSpPr>
        <p:spPr>
          <a:xfrm>
            <a:off x="6153150" y="3891260"/>
            <a:ext cx="266701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t>2</a:t>
            </a:r>
          </a:p>
        </p:txBody>
      </p:sp>
      <p:sp>
        <p:nvSpPr>
          <p:cNvPr id="247" name="we choose the label (called a key) for each value.…"/>
          <p:cNvSpPr txBox="1"/>
          <p:nvPr/>
        </p:nvSpPr>
        <p:spPr>
          <a:xfrm>
            <a:off x="4078941" y="7186117"/>
            <a:ext cx="7417095" cy="84125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>
              <a:defRPr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rPr dirty="0"/>
              <a:t>we choose the label (called a key) for each value.</a:t>
            </a:r>
          </a:p>
          <a:p>
            <a:pPr>
              <a:defRPr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rPr dirty="0"/>
              <a:t>Here the keys are the strings “first”, “</a:t>
            </a:r>
            <a:r>
              <a:rPr lang="en-US" dirty="0"/>
              <a:t>third</a:t>
            </a:r>
            <a:r>
              <a:rPr dirty="0"/>
              <a:t>”, and “</a:t>
            </a:r>
            <a:r>
              <a:rPr lang="en-US" dirty="0"/>
              <a:t>second</a:t>
            </a:r>
            <a:r>
              <a:rPr dirty="0"/>
              <a:t>”</a:t>
            </a:r>
          </a:p>
        </p:txBody>
      </p:sp>
      <p:sp>
        <p:nvSpPr>
          <p:cNvPr id="248" name="we put a colon between each key and value"/>
          <p:cNvSpPr txBox="1"/>
          <p:nvPr/>
        </p:nvSpPr>
        <p:spPr>
          <a:xfrm>
            <a:off x="5050389" y="8329117"/>
            <a:ext cx="5474197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>
            <a:spAutoFit/>
          </a:bodyPr>
          <a:lstStyle>
            <a:lvl1pPr>
              <a:defRPr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t>we put a colon between each key and value</a:t>
            </a:r>
          </a:p>
        </p:txBody>
      </p:sp>
      <p:sp>
        <p:nvSpPr>
          <p:cNvPr id="249" name="Line"/>
          <p:cNvSpPr/>
          <p:nvPr/>
        </p:nvSpPr>
        <p:spPr>
          <a:xfrm>
            <a:off x="5384800" y="5856590"/>
            <a:ext cx="0" cy="461060"/>
          </a:xfrm>
          <a:prstGeom prst="line">
            <a:avLst/>
          </a:prstGeom>
          <a:ln w="381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250" name="Line"/>
          <p:cNvSpPr/>
          <p:nvPr/>
        </p:nvSpPr>
        <p:spPr>
          <a:xfrm>
            <a:off x="8114119" y="5856591"/>
            <a:ext cx="0" cy="461059"/>
          </a:xfrm>
          <a:prstGeom prst="line">
            <a:avLst/>
          </a:prstGeom>
          <a:ln w="381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251" name="Line"/>
          <p:cNvSpPr/>
          <p:nvPr/>
        </p:nvSpPr>
        <p:spPr>
          <a:xfrm>
            <a:off x="11125200" y="5856590"/>
            <a:ext cx="0" cy="461060"/>
          </a:xfrm>
          <a:prstGeom prst="line">
            <a:avLst/>
          </a:prstGeom>
          <a:ln w="381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252" name="Arrow"/>
          <p:cNvSpPr/>
          <p:nvPr/>
        </p:nvSpPr>
        <p:spPr>
          <a:xfrm>
            <a:off x="2959943" y="5348684"/>
            <a:ext cx="405161" cy="342504"/>
          </a:xfrm>
          <a:prstGeom prst="rightArrow">
            <a:avLst>
              <a:gd name="adj1" fmla="val 32000"/>
              <a:gd name="adj2" fmla="val 64000"/>
            </a:avLst>
          </a:prstGeom>
          <a:solidFill>
            <a:schemeClr val="accent5">
              <a:hueOff val="-82419"/>
              <a:satOff val="-9513"/>
              <a:lumOff val="-16343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</p:spTree>
  </p:cSld>
  <p:clrMapOvr>
    <a:masterClrMapping/>
  </p:clrMapOvr>
  <p:transition spd="med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Dictionary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/>
          <a:lstStyle>
            <a:lvl1pPr algn="l">
              <a:defRPr sz="4800"/>
            </a:lvl1pPr>
          </a:lstStyle>
          <a:p>
            <a:r>
              <a:t>Dictionary</a:t>
            </a:r>
          </a:p>
        </p:txBody>
      </p:sp>
      <p:sp>
        <p:nvSpPr>
          <p:cNvPr id="273" name="Dictionaries map labels (called keys, rather than indexes) to values…"/>
          <p:cNvSpPr txBox="1">
            <a:spLocks noGrp="1"/>
          </p:cNvSpPr>
          <p:nvPr>
            <p:ph type="body" sz="quarter" idx="1"/>
          </p:nvPr>
        </p:nvSpPr>
        <p:spPr>
          <a:xfrm>
            <a:off x="952500" y="1587896"/>
            <a:ext cx="11099800" cy="2257228"/>
          </a:xfrm>
          <a:prstGeom prst="rect">
            <a:avLst/>
          </a:prstGeom>
        </p:spPr>
        <p:txBody>
          <a:bodyPr anchor="t"/>
          <a:lstStyle/>
          <a:p>
            <a:pPr marL="0" indent="0">
              <a:buSzTx/>
              <a:buNone/>
            </a:pPr>
            <a:r>
              <a:t>Dictionaries map labels (called keys, rather than indexes)</a:t>
            </a:r>
            <a:br/>
            <a:r>
              <a:t>to values</a:t>
            </a:r>
          </a:p>
          <a:p>
            <a:pPr marL="635000" indent="-444500">
              <a:spcBef>
                <a:spcPts val="0"/>
              </a:spcBef>
              <a:defRPr sz="2800"/>
            </a:pPr>
            <a:r>
              <a:t>values can be anything we choose (as with lists)</a:t>
            </a:r>
          </a:p>
          <a:p>
            <a:pPr marL="635000" indent="-444500">
              <a:spcBef>
                <a:spcPts val="0"/>
              </a:spcBef>
              <a:defRPr sz="2800"/>
            </a:pPr>
            <a:r>
              <a:t>keys can be nearly anything we choose (must be immutable)</a:t>
            </a:r>
          </a:p>
        </p:txBody>
      </p:sp>
      <p:sp>
        <p:nvSpPr>
          <p:cNvPr id="274" name="nums_list = [900, 700, 800]  nums_list[1]       700…"/>
          <p:cNvSpPr txBox="1"/>
          <p:nvPr/>
        </p:nvSpPr>
        <p:spPr>
          <a:xfrm>
            <a:off x="952500" y="4394596"/>
            <a:ext cx="11575753" cy="462071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normAutofit/>
          </a:bodyPr>
          <a:lstStyle/>
          <a:p>
            <a:pPr algn="l">
              <a:spcBef>
                <a:spcPts val="4200"/>
              </a:spcBef>
              <a:defRPr sz="2800" b="0">
                <a:latin typeface="Courier"/>
                <a:ea typeface="Courier"/>
                <a:cs typeface="Courier"/>
                <a:sym typeface="Courier"/>
              </a:defRPr>
            </a:pPr>
            <a:r>
              <a:rPr dirty="0" err="1"/>
              <a:t>nums_list</a:t>
            </a:r>
            <a:r>
              <a:rPr dirty="0"/>
              <a:t> = [900, 700, 800]</a:t>
            </a:r>
            <a:br>
              <a:rPr dirty="0"/>
            </a:br>
            <a:r>
              <a:rPr dirty="0"/>
              <a:t/>
            </a:r>
            <a:br>
              <a:rPr dirty="0"/>
            </a:br>
            <a:r>
              <a:rPr dirty="0" err="1">
                <a:latin typeface="Gill Sans"/>
                <a:ea typeface="Gill Sans"/>
                <a:cs typeface="Gill Sans"/>
                <a:sym typeface="Gill Sans"/>
              </a:rPr>
              <a:t>nums_list</a:t>
            </a:r>
            <a:r>
              <a:rPr dirty="0">
                <a:latin typeface="Gill Sans"/>
                <a:ea typeface="Gill Sans"/>
                <a:cs typeface="Gill Sans"/>
                <a:sym typeface="Gill Sans"/>
              </a:rPr>
              <a:t>[1]       700</a:t>
            </a:r>
          </a:p>
          <a:p>
            <a:pPr algn="l">
              <a:spcBef>
                <a:spcPts val="4200"/>
              </a:spcBef>
              <a:defRPr sz="2800" b="0">
                <a:latin typeface="Courier"/>
                <a:ea typeface="Courier"/>
                <a:cs typeface="Courier"/>
                <a:sym typeface="Courier"/>
              </a:defRPr>
            </a:pPr>
            <a:r>
              <a:rPr dirty="0" err="1"/>
              <a:t>nums_dict</a:t>
            </a:r>
            <a:r>
              <a:rPr dirty="0"/>
              <a:t> = {</a:t>
            </a:r>
            <a:r>
              <a:rPr dirty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“first”:</a:t>
            </a:r>
            <a:r>
              <a:rPr dirty="0"/>
              <a:t>900, </a:t>
            </a:r>
            <a:r>
              <a:rPr dirty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“</a:t>
            </a:r>
            <a:r>
              <a:rPr lang="en-US" dirty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third</a:t>
            </a:r>
            <a:r>
              <a:rPr dirty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”:</a:t>
            </a:r>
            <a:r>
              <a:rPr lang="en-US" dirty="0"/>
              <a:t>70</a:t>
            </a:r>
            <a:r>
              <a:rPr dirty="0"/>
              <a:t>0, </a:t>
            </a:r>
            <a:r>
              <a:rPr b="1" dirty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“</a:t>
            </a:r>
            <a:r>
              <a:rPr lang="en-US" b="1" dirty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second</a:t>
            </a:r>
            <a:r>
              <a:rPr b="1" dirty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”:</a:t>
            </a:r>
            <a:r>
              <a:rPr lang="en-US" b="1" dirty="0"/>
              <a:t>8</a:t>
            </a:r>
            <a:r>
              <a:rPr b="1" dirty="0"/>
              <a:t>00</a:t>
            </a:r>
            <a:r>
              <a:rPr dirty="0"/>
              <a:t>}</a:t>
            </a:r>
            <a:endParaRPr dirty="0">
              <a:latin typeface="Gill Sans"/>
              <a:ea typeface="Gill Sans"/>
              <a:cs typeface="Gill Sans"/>
              <a:sym typeface="Gill Sans"/>
            </a:endParaRPr>
          </a:p>
          <a:p>
            <a:pPr algn="l">
              <a:spcBef>
                <a:spcPts val="4200"/>
              </a:spcBef>
              <a:defRPr sz="2800" b="0">
                <a:latin typeface="Courier"/>
                <a:ea typeface="Courier"/>
                <a:cs typeface="Courier"/>
                <a:sym typeface="Courier"/>
              </a:defRPr>
            </a:pPr>
            <a:r>
              <a:rPr dirty="0" err="1">
                <a:latin typeface="Gill Sans"/>
                <a:ea typeface="Gill Sans"/>
                <a:cs typeface="Gill Sans"/>
                <a:sym typeface="Gill Sans"/>
              </a:rPr>
              <a:t>nums_dict</a:t>
            </a:r>
            <a:r>
              <a:rPr dirty="0">
                <a:latin typeface="Gill Sans"/>
                <a:ea typeface="Gill Sans"/>
                <a:cs typeface="Gill Sans"/>
                <a:sym typeface="Gill Sans"/>
              </a:rPr>
              <a:t>[“</a:t>
            </a:r>
            <a:r>
              <a:rPr lang="en-US" dirty="0">
                <a:latin typeface="Gill Sans"/>
                <a:ea typeface="Gill Sans"/>
                <a:cs typeface="Gill Sans"/>
                <a:sym typeface="Gill Sans"/>
              </a:rPr>
              <a:t>second</a:t>
            </a:r>
            <a:r>
              <a:rPr dirty="0">
                <a:latin typeface="Gill Sans"/>
                <a:ea typeface="Gill Sans"/>
                <a:cs typeface="Gill Sans"/>
                <a:sym typeface="Gill Sans"/>
              </a:rPr>
              <a:t>”]       </a:t>
            </a:r>
            <a:r>
              <a:rPr lang="en-US" dirty="0">
                <a:latin typeface="Gill Sans"/>
                <a:ea typeface="Gill Sans"/>
                <a:cs typeface="Gill Sans"/>
                <a:sym typeface="Gill Sans"/>
              </a:rPr>
              <a:t>8</a:t>
            </a:r>
            <a:r>
              <a:rPr dirty="0">
                <a:latin typeface="Gill Sans"/>
                <a:ea typeface="Gill Sans"/>
                <a:cs typeface="Gill Sans"/>
                <a:sym typeface="Gill Sans"/>
              </a:rPr>
              <a:t>00</a:t>
            </a:r>
          </a:p>
        </p:txBody>
      </p:sp>
      <p:sp>
        <p:nvSpPr>
          <p:cNvPr id="279" name="Connection Line"/>
          <p:cNvSpPr/>
          <p:nvPr/>
        </p:nvSpPr>
        <p:spPr>
          <a:xfrm>
            <a:off x="3253796" y="7670634"/>
            <a:ext cx="831917" cy="102051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360" h="21600" extrusionOk="0">
                <a:moveTo>
                  <a:pt x="20360" y="21600"/>
                </a:moveTo>
                <a:cubicBezTo>
                  <a:pt x="5484" y="17419"/>
                  <a:pt x="-1240" y="10219"/>
                  <a:pt x="187" y="0"/>
                </a:cubicBezTo>
              </a:path>
            </a:pathLst>
          </a:custGeom>
          <a:ln w="508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tailEnd type="triangle"/>
          </a:ln>
        </p:spPr>
        <p:txBody>
          <a:bodyPr/>
          <a:lstStyle/>
          <a:p>
            <a:endParaRPr/>
          </a:p>
        </p:txBody>
      </p:sp>
      <p:sp>
        <p:nvSpPr>
          <p:cNvPr id="276" name="lookup for a dict is like indexing for a list (label in brackets).…"/>
          <p:cNvSpPr txBox="1"/>
          <p:nvPr/>
        </p:nvSpPr>
        <p:spPr>
          <a:xfrm>
            <a:off x="4191000" y="8418017"/>
            <a:ext cx="7569697" cy="812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algn="l">
              <a:defRPr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rPr dirty="0"/>
              <a:t>lookup for a dict is like indexing for a list (label in brackets).</a:t>
            </a:r>
          </a:p>
          <a:p>
            <a:pPr algn="l">
              <a:defRPr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rPr dirty="0"/>
              <a:t>Just use a key (that we chose) instead of an index.</a:t>
            </a:r>
          </a:p>
        </p:txBody>
      </p:sp>
      <p:sp>
        <p:nvSpPr>
          <p:cNvPr id="277" name="Arrow"/>
          <p:cNvSpPr/>
          <p:nvPr/>
        </p:nvSpPr>
        <p:spPr>
          <a:xfrm>
            <a:off x="4191000" y="7297939"/>
            <a:ext cx="405161" cy="342504"/>
          </a:xfrm>
          <a:prstGeom prst="rightArrow">
            <a:avLst>
              <a:gd name="adj1" fmla="val 32000"/>
              <a:gd name="adj2" fmla="val 64000"/>
            </a:avLst>
          </a:prstGeom>
          <a:solidFill>
            <a:schemeClr val="accent5">
              <a:hueOff val="-82419"/>
              <a:satOff val="-9513"/>
              <a:lumOff val="-16343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278" name="Arrow"/>
          <p:cNvSpPr/>
          <p:nvPr/>
        </p:nvSpPr>
        <p:spPr>
          <a:xfrm>
            <a:off x="2959943" y="5348684"/>
            <a:ext cx="405161" cy="342504"/>
          </a:xfrm>
          <a:prstGeom prst="rightArrow">
            <a:avLst>
              <a:gd name="adj1" fmla="val 32000"/>
              <a:gd name="adj2" fmla="val 64000"/>
            </a:avLst>
          </a:prstGeom>
          <a:solidFill>
            <a:schemeClr val="accent5">
              <a:hueOff val="-82419"/>
              <a:satOff val="-9513"/>
              <a:lumOff val="-16343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</p:spTree>
  </p:cSld>
  <p:clrMapOvr>
    <a:masterClrMapping/>
  </p:clrMapOvr>
  <p:transition spd="med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" name="Dictionary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/>
          <a:lstStyle>
            <a:lvl1pPr algn="l">
              <a:defRPr sz="4800"/>
            </a:lvl1pPr>
          </a:lstStyle>
          <a:p>
            <a:r>
              <a:t>Dictionary</a:t>
            </a:r>
          </a:p>
        </p:txBody>
      </p:sp>
      <p:sp>
        <p:nvSpPr>
          <p:cNvPr id="264" name="Dictionaries map labels (called keys, rather than indexes) to values…"/>
          <p:cNvSpPr txBox="1">
            <a:spLocks noGrp="1"/>
          </p:cNvSpPr>
          <p:nvPr>
            <p:ph type="body" sz="quarter" idx="1"/>
          </p:nvPr>
        </p:nvSpPr>
        <p:spPr>
          <a:xfrm>
            <a:off x="952500" y="1587896"/>
            <a:ext cx="11099800" cy="2257228"/>
          </a:xfrm>
          <a:prstGeom prst="rect">
            <a:avLst/>
          </a:prstGeom>
        </p:spPr>
        <p:txBody>
          <a:bodyPr anchor="t"/>
          <a:lstStyle/>
          <a:p>
            <a:pPr marL="0" indent="0">
              <a:buSzTx/>
              <a:buNone/>
            </a:pPr>
            <a:r>
              <a:t>Dictionaries map labels (called keys, rather than indexes)</a:t>
            </a:r>
            <a:br/>
            <a:r>
              <a:t>to values</a:t>
            </a:r>
          </a:p>
          <a:p>
            <a:pPr marL="635000" indent="-444500">
              <a:spcBef>
                <a:spcPts val="0"/>
              </a:spcBef>
              <a:defRPr sz="2800"/>
            </a:pPr>
            <a:r>
              <a:t>values can be anything we choose (as with lists)</a:t>
            </a:r>
          </a:p>
          <a:p>
            <a:pPr marL="635000" indent="-444500">
              <a:spcBef>
                <a:spcPts val="0"/>
              </a:spcBef>
              <a:defRPr sz="2800"/>
            </a:pPr>
            <a:r>
              <a:t>keys can be nearly anything we choose (must be immutable)</a:t>
            </a:r>
          </a:p>
        </p:txBody>
      </p:sp>
      <p:sp>
        <p:nvSpPr>
          <p:cNvPr id="265" name="nums_list = [900, 700, 800]  nums_list[1]       700…"/>
          <p:cNvSpPr txBox="1"/>
          <p:nvPr/>
        </p:nvSpPr>
        <p:spPr>
          <a:xfrm>
            <a:off x="952500" y="4394596"/>
            <a:ext cx="11575753" cy="462071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normAutofit/>
          </a:bodyPr>
          <a:lstStyle/>
          <a:p>
            <a:pPr algn="l">
              <a:spcBef>
                <a:spcPts val="4200"/>
              </a:spcBef>
              <a:defRPr sz="2800" b="0">
                <a:latin typeface="Courier"/>
                <a:ea typeface="Courier"/>
                <a:cs typeface="Courier"/>
                <a:sym typeface="Courier"/>
              </a:defRPr>
            </a:pPr>
            <a:r>
              <a:rPr dirty="0" err="1"/>
              <a:t>nums_list</a:t>
            </a:r>
            <a:r>
              <a:rPr dirty="0"/>
              <a:t> = [900, 700, 800]</a:t>
            </a:r>
            <a:br>
              <a:rPr dirty="0"/>
            </a:br>
            <a:r>
              <a:rPr dirty="0"/>
              <a:t/>
            </a:r>
            <a:br>
              <a:rPr dirty="0"/>
            </a:br>
            <a:r>
              <a:rPr dirty="0" err="1">
                <a:latin typeface="Gill Sans"/>
                <a:ea typeface="Gill Sans"/>
                <a:cs typeface="Gill Sans"/>
                <a:sym typeface="Gill Sans"/>
              </a:rPr>
              <a:t>nums_list</a:t>
            </a:r>
            <a:r>
              <a:rPr dirty="0">
                <a:latin typeface="Gill Sans"/>
                <a:ea typeface="Gill Sans"/>
                <a:cs typeface="Gill Sans"/>
                <a:sym typeface="Gill Sans"/>
              </a:rPr>
              <a:t>[1]       700</a:t>
            </a:r>
          </a:p>
          <a:p>
            <a:pPr algn="l">
              <a:spcBef>
                <a:spcPts val="4200"/>
              </a:spcBef>
              <a:defRPr sz="2800" b="0">
                <a:latin typeface="Courier"/>
                <a:ea typeface="Courier"/>
                <a:cs typeface="Courier"/>
                <a:sym typeface="Courier"/>
              </a:defRPr>
            </a:pPr>
            <a:r>
              <a:rPr dirty="0" err="1"/>
              <a:t>nums_dict</a:t>
            </a:r>
            <a:r>
              <a:rPr dirty="0"/>
              <a:t> = {</a:t>
            </a:r>
            <a:r>
              <a:rPr b="1" dirty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“first”:</a:t>
            </a:r>
            <a:r>
              <a:rPr b="1" dirty="0"/>
              <a:t>900</a:t>
            </a:r>
            <a:r>
              <a:rPr dirty="0"/>
              <a:t>, </a:t>
            </a:r>
            <a:r>
              <a:rPr dirty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“</a:t>
            </a:r>
            <a:r>
              <a:rPr lang="en-US" dirty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third</a:t>
            </a:r>
            <a:r>
              <a:rPr dirty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”:</a:t>
            </a:r>
            <a:r>
              <a:rPr lang="en-US" dirty="0"/>
              <a:t>70</a:t>
            </a:r>
            <a:r>
              <a:rPr dirty="0"/>
              <a:t>0, </a:t>
            </a:r>
            <a:r>
              <a:rPr dirty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“</a:t>
            </a:r>
            <a:r>
              <a:rPr lang="en-US" dirty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second</a:t>
            </a:r>
            <a:r>
              <a:rPr dirty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”:</a:t>
            </a:r>
            <a:r>
              <a:rPr lang="en-US" dirty="0"/>
              <a:t>8</a:t>
            </a:r>
            <a:r>
              <a:rPr dirty="0"/>
              <a:t>00}</a:t>
            </a:r>
            <a:endParaRPr dirty="0">
              <a:latin typeface="Gill Sans"/>
              <a:ea typeface="Gill Sans"/>
              <a:cs typeface="Gill Sans"/>
              <a:sym typeface="Gill Sans"/>
            </a:endParaRPr>
          </a:p>
          <a:p>
            <a:pPr algn="l">
              <a:spcBef>
                <a:spcPts val="4200"/>
              </a:spcBef>
              <a:defRPr sz="2800" b="0">
                <a:latin typeface="Courier"/>
                <a:ea typeface="Courier"/>
                <a:cs typeface="Courier"/>
                <a:sym typeface="Courier"/>
              </a:defRPr>
            </a:pPr>
            <a:r>
              <a:rPr dirty="0" err="1">
                <a:latin typeface="Gill Sans"/>
                <a:ea typeface="Gill Sans"/>
                <a:cs typeface="Gill Sans"/>
                <a:sym typeface="Gill Sans"/>
              </a:rPr>
              <a:t>nums_dict</a:t>
            </a:r>
            <a:r>
              <a:rPr dirty="0">
                <a:latin typeface="Gill Sans"/>
                <a:ea typeface="Gill Sans"/>
                <a:cs typeface="Gill Sans"/>
                <a:sym typeface="Gill Sans"/>
              </a:rPr>
              <a:t>[“first”]       900</a:t>
            </a:r>
          </a:p>
        </p:txBody>
      </p:sp>
      <p:sp>
        <p:nvSpPr>
          <p:cNvPr id="270" name="Connection Line"/>
          <p:cNvSpPr/>
          <p:nvPr/>
        </p:nvSpPr>
        <p:spPr>
          <a:xfrm>
            <a:off x="3126796" y="7670634"/>
            <a:ext cx="831917" cy="102051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360" h="21600" extrusionOk="0">
                <a:moveTo>
                  <a:pt x="20360" y="21600"/>
                </a:moveTo>
                <a:cubicBezTo>
                  <a:pt x="5484" y="17419"/>
                  <a:pt x="-1240" y="10219"/>
                  <a:pt x="187" y="0"/>
                </a:cubicBezTo>
              </a:path>
            </a:pathLst>
          </a:custGeom>
          <a:ln w="508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tailEnd type="triangle"/>
          </a:ln>
        </p:spPr>
        <p:txBody>
          <a:bodyPr/>
          <a:lstStyle/>
          <a:p>
            <a:endParaRPr/>
          </a:p>
        </p:txBody>
      </p:sp>
      <p:sp>
        <p:nvSpPr>
          <p:cNvPr id="267" name="lookup for a dict is like indexing for a list (label in brackets).…"/>
          <p:cNvSpPr txBox="1"/>
          <p:nvPr/>
        </p:nvSpPr>
        <p:spPr>
          <a:xfrm>
            <a:off x="4064000" y="8418017"/>
            <a:ext cx="7569697" cy="812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algn="l">
              <a:defRPr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rPr dirty="0"/>
              <a:t>lookup for a dict is like indexing for a list (label in brackets).</a:t>
            </a:r>
          </a:p>
          <a:p>
            <a:pPr algn="l">
              <a:defRPr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rPr dirty="0"/>
              <a:t>Just use a key (that we chose) instead of an index.</a:t>
            </a:r>
          </a:p>
        </p:txBody>
      </p:sp>
      <p:sp>
        <p:nvSpPr>
          <p:cNvPr id="268" name="Arrow"/>
          <p:cNvSpPr/>
          <p:nvPr/>
        </p:nvSpPr>
        <p:spPr>
          <a:xfrm>
            <a:off x="3823543" y="7258248"/>
            <a:ext cx="405161" cy="342504"/>
          </a:xfrm>
          <a:prstGeom prst="rightArrow">
            <a:avLst>
              <a:gd name="adj1" fmla="val 32000"/>
              <a:gd name="adj2" fmla="val 64000"/>
            </a:avLst>
          </a:prstGeom>
          <a:solidFill>
            <a:schemeClr val="accent5">
              <a:hueOff val="-82419"/>
              <a:satOff val="-9513"/>
              <a:lumOff val="-16343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269" name="Arrow"/>
          <p:cNvSpPr/>
          <p:nvPr/>
        </p:nvSpPr>
        <p:spPr>
          <a:xfrm>
            <a:off x="2959943" y="5348684"/>
            <a:ext cx="405161" cy="342504"/>
          </a:xfrm>
          <a:prstGeom prst="rightArrow">
            <a:avLst>
              <a:gd name="adj1" fmla="val 32000"/>
              <a:gd name="adj2" fmla="val 64000"/>
            </a:avLst>
          </a:prstGeom>
          <a:solidFill>
            <a:schemeClr val="accent5">
              <a:hueOff val="-82419"/>
              <a:satOff val="-9513"/>
              <a:lumOff val="-16343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</p:spTree>
  </p:cSld>
  <p:clrMapOvr>
    <a:masterClrMapping/>
  </p:clrMapOvr>
  <p:transition spd="med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Dictionary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/>
          <a:lstStyle>
            <a:lvl1pPr algn="l">
              <a:defRPr sz="4800"/>
            </a:lvl1pPr>
          </a:lstStyle>
          <a:p>
            <a:r>
              <a:t>Dictionary</a:t>
            </a:r>
          </a:p>
        </p:txBody>
      </p:sp>
      <p:sp>
        <p:nvSpPr>
          <p:cNvPr id="255" name="Dictionaries map labels (called keys, rather than indexes) to values…"/>
          <p:cNvSpPr txBox="1">
            <a:spLocks noGrp="1"/>
          </p:cNvSpPr>
          <p:nvPr>
            <p:ph type="body" sz="quarter" idx="1"/>
          </p:nvPr>
        </p:nvSpPr>
        <p:spPr>
          <a:xfrm>
            <a:off x="952500" y="1587896"/>
            <a:ext cx="11099800" cy="2257228"/>
          </a:xfrm>
          <a:prstGeom prst="rect">
            <a:avLst/>
          </a:prstGeom>
        </p:spPr>
        <p:txBody>
          <a:bodyPr anchor="t"/>
          <a:lstStyle/>
          <a:p>
            <a:pPr marL="0" indent="0">
              <a:buSzTx/>
              <a:buNone/>
            </a:pPr>
            <a:r>
              <a:t>Dictionaries map labels (called keys, rather than indexes)</a:t>
            </a:r>
            <a:br/>
            <a:r>
              <a:t>to values</a:t>
            </a:r>
          </a:p>
          <a:p>
            <a:pPr marL="635000" indent="-444500">
              <a:spcBef>
                <a:spcPts val="0"/>
              </a:spcBef>
              <a:defRPr sz="2800"/>
            </a:pPr>
            <a:r>
              <a:t>values can be anything we choose (as with lists)</a:t>
            </a:r>
          </a:p>
          <a:p>
            <a:pPr marL="635000" indent="-444500">
              <a:spcBef>
                <a:spcPts val="0"/>
              </a:spcBef>
              <a:defRPr sz="2800"/>
            </a:pPr>
            <a:r>
              <a:t>keys can be nearly anything we choose (must be immutable)</a:t>
            </a:r>
          </a:p>
        </p:txBody>
      </p:sp>
      <p:sp>
        <p:nvSpPr>
          <p:cNvPr id="256" name="nums_list = [900, 700, 800]  nums_list[1]       700…"/>
          <p:cNvSpPr txBox="1"/>
          <p:nvPr/>
        </p:nvSpPr>
        <p:spPr>
          <a:xfrm>
            <a:off x="952500" y="4394596"/>
            <a:ext cx="11575753" cy="462071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normAutofit/>
          </a:bodyPr>
          <a:lstStyle/>
          <a:p>
            <a:pPr algn="l">
              <a:spcBef>
                <a:spcPts val="4200"/>
              </a:spcBef>
              <a:defRPr sz="2800" b="0">
                <a:latin typeface="Courier"/>
                <a:ea typeface="Courier"/>
                <a:cs typeface="Courier"/>
                <a:sym typeface="Courier"/>
              </a:defRPr>
            </a:pPr>
            <a:r>
              <a:rPr dirty="0" err="1"/>
              <a:t>nums_list</a:t>
            </a:r>
            <a:r>
              <a:rPr dirty="0"/>
              <a:t> = [900, 700, 800]</a:t>
            </a:r>
            <a:br>
              <a:rPr dirty="0"/>
            </a:br>
            <a:r>
              <a:rPr dirty="0"/>
              <a:t/>
            </a:r>
            <a:br>
              <a:rPr dirty="0"/>
            </a:br>
            <a:r>
              <a:rPr dirty="0" err="1">
                <a:latin typeface="Gill Sans"/>
                <a:ea typeface="Gill Sans"/>
                <a:cs typeface="Gill Sans"/>
                <a:sym typeface="Gill Sans"/>
              </a:rPr>
              <a:t>nums_list</a:t>
            </a:r>
            <a:r>
              <a:rPr dirty="0">
                <a:latin typeface="Gill Sans"/>
                <a:ea typeface="Gill Sans"/>
                <a:cs typeface="Gill Sans"/>
                <a:sym typeface="Gill Sans"/>
              </a:rPr>
              <a:t>[1]       700</a:t>
            </a:r>
          </a:p>
          <a:p>
            <a:pPr algn="l">
              <a:spcBef>
                <a:spcPts val="4200"/>
              </a:spcBef>
              <a:defRPr sz="2800" b="0">
                <a:latin typeface="Courier"/>
                <a:ea typeface="Courier"/>
                <a:cs typeface="Courier"/>
                <a:sym typeface="Courier"/>
              </a:defRPr>
            </a:pPr>
            <a:r>
              <a:rPr dirty="0" err="1"/>
              <a:t>nums_dict</a:t>
            </a:r>
            <a:r>
              <a:rPr dirty="0"/>
              <a:t> = {</a:t>
            </a:r>
            <a:r>
              <a:rPr dirty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“first”:</a:t>
            </a:r>
            <a:r>
              <a:rPr dirty="0"/>
              <a:t>900, </a:t>
            </a:r>
            <a:r>
              <a:rPr b="1" dirty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“</a:t>
            </a:r>
            <a:r>
              <a:rPr lang="en-US" b="1" dirty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third</a:t>
            </a:r>
            <a:r>
              <a:rPr b="1" dirty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”:</a:t>
            </a:r>
            <a:r>
              <a:rPr lang="en-US" b="1" dirty="0"/>
              <a:t>70</a:t>
            </a:r>
            <a:r>
              <a:rPr b="1" dirty="0"/>
              <a:t>0</a:t>
            </a:r>
            <a:r>
              <a:rPr dirty="0"/>
              <a:t>, </a:t>
            </a:r>
            <a:r>
              <a:rPr dirty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“</a:t>
            </a:r>
            <a:r>
              <a:rPr lang="en-US" dirty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second</a:t>
            </a:r>
            <a:r>
              <a:rPr dirty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”:</a:t>
            </a:r>
            <a:r>
              <a:rPr lang="en-US" dirty="0"/>
              <a:t>80</a:t>
            </a:r>
            <a:r>
              <a:rPr dirty="0"/>
              <a:t>0}</a:t>
            </a:r>
            <a:endParaRPr dirty="0">
              <a:latin typeface="Gill Sans"/>
              <a:ea typeface="Gill Sans"/>
              <a:cs typeface="Gill Sans"/>
              <a:sym typeface="Gill Sans"/>
            </a:endParaRPr>
          </a:p>
          <a:p>
            <a:pPr algn="l">
              <a:spcBef>
                <a:spcPts val="4200"/>
              </a:spcBef>
              <a:defRPr sz="2800" b="0">
                <a:latin typeface="Courier"/>
                <a:ea typeface="Courier"/>
                <a:cs typeface="Courier"/>
                <a:sym typeface="Courier"/>
              </a:defRPr>
            </a:pPr>
            <a:r>
              <a:rPr dirty="0" err="1">
                <a:latin typeface="Gill Sans"/>
                <a:ea typeface="Gill Sans"/>
                <a:cs typeface="Gill Sans"/>
                <a:sym typeface="Gill Sans"/>
              </a:rPr>
              <a:t>nums_dict</a:t>
            </a:r>
            <a:r>
              <a:rPr dirty="0">
                <a:latin typeface="Gill Sans"/>
                <a:ea typeface="Gill Sans"/>
                <a:cs typeface="Gill Sans"/>
                <a:sym typeface="Gill Sans"/>
              </a:rPr>
              <a:t>[“</a:t>
            </a:r>
            <a:r>
              <a:rPr lang="en-US" dirty="0">
                <a:latin typeface="Gill Sans"/>
                <a:ea typeface="Gill Sans"/>
                <a:cs typeface="Gill Sans"/>
                <a:sym typeface="Gill Sans"/>
              </a:rPr>
              <a:t>third</a:t>
            </a:r>
            <a:r>
              <a:rPr dirty="0">
                <a:latin typeface="Gill Sans"/>
                <a:ea typeface="Gill Sans"/>
                <a:cs typeface="Gill Sans"/>
                <a:sym typeface="Gill Sans"/>
              </a:rPr>
              <a:t>”]       </a:t>
            </a:r>
            <a:r>
              <a:rPr lang="en-US" dirty="0"/>
              <a:t>7</a:t>
            </a:r>
            <a:r>
              <a:rPr dirty="0">
                <a:latin typeface="Gill Sans"/>
                <a:ea typeface="Gill Sans"/>
                <a:cs typeface="Gill Sans"/>
                <a:sym typeface="Gill Sans"/>
              </a:rPr>
              <a:t>00</a:t>
            </a:r>
          </a:p>
        </p:txBody>
      </p:sp>
      <p:sp>
        <p:nvSpPr>
          <p:cNvPr id="261" name="Connection Line"/>
          <p:cNvSpPr/>
          <p:nvPr/>
        </p:nvSpPr>
        <p:spPr>
          <a:xfrm>
            <a:off x="3380796" y="7670634"/>
            <a:ext cx="831917" cy="102051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360" h="21600" extrusionOk="0">
                <a:moveTo>
                  <a:pt x="20360" y="21600"/>
                </a:moveTo>
                <a:cubicBezTo>
                  <a:pt x="5484" y="17419"/>
                  <a:pt x="-1240" y="10219"/>
                  <a:pt x="187" y="0"/>
                </a:cubicBezTo>
              </a:path>
            </a:pathLst>
          </a:custGeom>
          <a:ln w="508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tailEnd type="triangle"/>
          </a:ln>
        </p:spPr>
        <p:txBody>
          <a:bodyPr/>
          <a:lstStyle/>
          <a:p>
            <a:endParaRPr/>
          </a:p>
        </p:txBody>
      </p:sp>
      <p:sp>
        <p:nvSpPr>
          <p:cNvPr id="258" name="lookup for a dict is like indexing for a list (label in brackets).…"/>
          <p:cNvSpPr txBox="1"/>
          <p:nvPr/>
        </p:nvSpPr>
        <p:spPr>
          <a:xfrm>
            <a:off x="4318000" y="8418017"/>
            <a:ext cx="7569697" cy="812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algn="l">
              <a:defRPr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rPr dirty="0"/>
              <a:t>lookup for a dict is like indexing for a list (label in brackets).</a:t>
            </a:r>
          </a:p>
          <a:p>
            <a:pPr algn="l">
              <a:defRPr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rPr dirty="0"/>
              <a:t>Just use a key (that we chose) instead of an index.</a:t>
            </a:r>
          </a:p>
        </p:txBody>
      </p:sp>
      <p:sp>
        <p:nvSpPr>
          <p:cNvPr id="259" name="Arrow"/>
          <p:cNvSpPr/>
          <p:nvPr/>
        </p:nvSpPr>
        <p:spPr>
          <a:xfrm>
            <a:off x="3912839" y="7283878"/>
            <a:ext cx="405161" cy="342504"/>
          </a:xfrm>
          <a:prstGeom prst="rightArrow">
            <a:avLst>
              <a:gd name="adj1" fmla="val 32000"/>
              <a:gd name="adj2" fmla="val 64000"/>
            </a:avLst>
          </a:prstGeom>
          <a:solidFill>
            <a:schemeClr val="accent5">
              <a:hueOff val="-82419"/>
              <a:satOff val="-9513"/>
              <a:lumOff val="-16343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260" name="Arrow"/>
          <p:cNvSpPr/>
          <p:nvPr/>
        </p:nvSpPr>
        <p:spPr>
          <a:xfrm>
            <a:off x="2959943" y="5348684"/>
            <a:ext cx="405161" cy="342504"/>
          </a:xfrm>
          <a:prstGeom prst="rightArrow">
            <a:avLst>
              <a:gd name="adj1" fmla="val 32000"/>
              <a:gd name="adj2" fmla="val 64000"/>
            </a:avLst>
          </a:prstGeom>
          <a:solidFill>
            <a:schemeClr val="accent5">
              <a:hueOff val="-82419"/>
              <a:satOff val="-9513"/>
              <a:lumOff val="-16343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241615995"/>
      </p:ext>
    </p:extLst>
  </p:cSld>
  <p:clrMapOvr>
    <a:masterClrMapping/>
  </p:clrMapOvr>
  <p:transition spd="med"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" name="Dictionary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/>
          <a:lstStyle>
            <a:lvl1pPr algn="l">
              <a:defRPr sz="4800"/>
            </a:lvl1pPr>
          </a:lstStyle>
          <a:p>
            <a:r>
              <a:t>Dictionary</a:t>
            </a:r>
          </a:p>
        </p:txBody>
      </p:sp>
      <p:sp>
        <p:nvSpPr>
          <p:cNvPr id="282" name="Dictionaries map labels (called keys, rather than indexes) to values…"/>
          <p:cNvSpPr txBox="1">
            <a:spLocks noGrp="1"/>
          </p:cNvSpPr>
          <p:nvPr>
            <p:ph type="body" sz="quarter" idx="1"/>
          </p:nvPr>
        </p:nvSpPr>
        <p:spPr>
          <a:xfrm>
            <a:off x="952500" y="1587896"/>
            <a:ext cx="11099800" cy="2257228"/>
          </a:xfrm>
          <a:prstGeom prst="rect">
            <a:avLst/>
          </a:prstGeom>
        </p:spPr>
        <p:txBody>
          <a:bodyPr anchor="t"/>
          <a:lstStyle/>
          <a:p>
            <a:pPr marL="0" indent="0">
              <a:buSzTx/>
              <a:buNone/>
            </a:pPr>
            <a:r>
              <a:rPr dirty="0"/>
              <a:t>Dictionaries map labels (called keys, rather than indexes)</a:t>
            </a:r>
            <a:br>
              <a:rPr dirty="0"/>
            </a:br>
            <a:r>
              <a:rPr dirty="0"/>
              <a:t>to values</a:t>
            </a:r>
          </a:p>
          <a:p>
            <a:pPr marL="635000" indent="-444500">
              <a:spcBef>
                <a:spcPts val="0"/>
              </a:spcBef>
              <a:defRPr sz="2800"/>
            </a:pPr>
            <a:r>
              <a:rPr dirty="0"/>
              <a:t>values can be anything we choose (as with lists)</a:t>
            </a:r>
          </a:p>
          <a:p>
            <a:pPr marL="635000" indent="-444500">
              <a:spcBef>
                <a:spcPts val="0"/>
              </a:spcBef>
              <a:defRPr sz="2800"/>
            </a:pPr>
            <a:r>
              <a:rPr dirty="0"/>
              <a:t>keys can be nearly anything we choose (must be immutable)</a:t>
            </a:r>
          </a:p>
        </p:txBody>
      </p:sp>
      <p:sp>
        <p:nvSpPr>
          <p:cNvPr id="283" name="nums_list = [900, 700, 800]  nums_list[1]       700…"/>
          <p:cNvSpPr txBox="1"/>
          <p:nvPr/>
        </p:nvSpPr>
        <p:spPr>
          <a:xfrm>
            <a:off x="952500" y="4394596"/>
            <a:ext cx="11575753" cy="462071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normAutofit/>
          </a:bodyPr>
          <a:lstStyle/>
          <a:p>
            <a:pPr algn="l">
              <a:spcBef>
                <a:spcPts val="4200"/>
              </a:spcBef>
              <a:defRPr sz="2800" b="0">
                <a:latin typeface="Courier"/>
                <a:ea typeface="Courier"/>
                <a:cs typeface="Courier"/>
                <a:sym typeface="Courier"/>
              </a:defRPr>
            </a:pPr>
            <a:r>
              <a:rPr dirty="0" err="1">
                <a:solidFill>
                  <a:schemeClr val="bg2">
                    <a:lumMod val="90000"/>
                  </a:schemeClr>
                </a:solidFill>
              </a:rPr>
              <a:t>nums_list</a:t>
            </a:r>
            <a:r>
              <a:rPr dirty="0">
                <a:solidFill>
                  <a:schemeClr val="bg2">
                    <a:lumMod val="90000"/>
                  </a:schemeClr>
                </a:solidFill>
              </a:rPr>
              <a:t> = [900, 700, 800]</a:t>
            </a:r>
            <a:br>
              <a:rPr dirty="0">
                <a:solidFill>
                  <a:schemeClr val="bg2">
                    <a:lumMod val="90000"/>
                  </a:schemeClr>
                </a:solidFill>
              </a:rPr>
            </a:br>
            <a:r>
              <a:rPr dirty="0">
                <a:solidFill>
                  <a:schemeClr val="bg2">
                    <a:lumMod val="90000"/>
                  </a:schemeClr>
                </a:solidFill>
              </a:rPr>
              <a:t/>
            </a:r>
            <a:br>
              <a:rPr dirty="0">
                <a:solidFill>
                  <a:schemeClr val="bg2">
                    <a:lumMod val="90000"/>
                  </a:schemeClr>
                </a:solidFill>
              </a:rPr>
            </a:br>
            <a:r>
              <a:rPr dirty="0" err="1">
                <a:solidFill>
                  <a:schemeClr val="bg2">
                    <a:lumMod val="90000"/>
                  </a:schemeClr>
                </a:solidFill>
                <a:latin typeface="Gill Sans"/>
                <a:ea typeface="Gill Sans"/>
                <a:cs typeface="Gill Sans"/>
                <a:sym typeface="Gill Sans"/>
              </a:rPr>
              <a:t>nums_list</a:t>
            </a:r>
            <a:r>
              <a:rPr dirty="0">
                <a:solidFill>
                  <a:schemeClr val="bg2">
                    <a:lumMod val="90000"/>
                  </a:schemeClr>
                </a:solidFill>
                <a:latin typeface="Gill Sans"/>
                <a:ea typeface="Gill Sans"/>
                <a:cs typeface="Gill Sans"/>
                <a:sym typeface="Gill Sans"/>
              </a:rPr>
              <a:t>[1]       700</a:t>
            </a:r>
          </a:p>
          <a:p>
            <a:pPr algn="l">
              <a:spcBef>
                <a:spcPts val="4200"/>
              </a:spcBef>
              <a:defRPr sz="2800" b="0">
                <a:latin typeface="Courier"/>
                <a:ea typeface="Courier"/>
                <a:cs typeface="Courier"/>
                <a:sym typeface="Courier"/>
              </a:defRPr>
            </a:pPr>
            <a:r>
              <a:rPr dirty="0" err="1">
                <a:solidFill>
                  <a:schemeClr val="bg2">
                    <a:lumMod val="90000"/>
                  </a:schemeClr>
                </a:solidFill>
              </a:rPr>
              <a:t>nums_dict</a:t>
            </a:r>
            <a:r>
              <a:rPr dirty="0">
                <a:solidFill>
                  <a:schemeClr val="bg2">
                    <a:lumMod val="90000"/>
                  </a:schemeClr>
                </a:solidFill>
              </a:rPr>
              <a:t> = {“first”:900, “</a:t>
            </a:r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third</a:t>
            </a:r>
            <a:r>
              <a:rPr dirty="0">
                <a:solidFill>
                  <a:schemeClr val="bg2">
                    <a:lumMod val="90000"/>
                  </a:schemeClr>
                </a:solidFill>
              </a:rPr>
              <a:t>”:</a:t>
            </a:r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7</a:t>
            </a:r>
            <a:r>
              <a:rPr dirty="0">
                <a:solidFill>
                  <a:schemeClr val="bg2">
                    <a:lumMod val="90000"/>
                  </a:schemeClr>
                </a:solidFill>
              </a:rPr>
              <a:t>00, </a:t>
            </a:r>
            <a:r>
              <a:rPr b="1" dirty="0">
                <a:solidFill>
                  <a:schemeClr val="bg2">
                    <a:lumMod val="90000"/>
                  </a:schemeClr>
                </a:solidFill>
              </a:rPr>
              <a:t>“</a:t>
            </a:r>
            <a:r>
              <a:rPr lang="en-US" b="0" dirty="0">
                <a:solidFill>
                  <a:schemeClr val="bg2">
                    <a:lumMod val="90000"/>
                  </a:schemeClr>
                </a:solidFill>
              </a:rPr>
              <a:t>second</a:t>
            </a:r>
            <a:r>
              <a:rPr b="0" dirty="0">
                <a:solidFill>
                  <a:schemeClr val="bg2">
                    <a:lumMod val="90000"/>
                  </a:schemeClr>
                </a:solidFill>
              </a:rPr>
              <a:t>”:</a:t>
            </a:r>
            <a:r>
              <a:rPr lang="en-US" b="0" dirty="0">
                <a:solidFill>
                  <a:schemeClr val="bg2">
                    <a:lumMod val="90000"/>
                  </a:schemeClr>
                </a:solidFill>
              </a:rPr>
              <a:t>8</a:t>
            </a:r>
            <a:r>
              <a:rPr b="0" dirty="0">
                <a:solidFill>
                  <a:schemeClr val="bg2">
                    <a:lumMod val="90000"/>
                  </a:schemeClr>
                </a:solidFill>
              </a:rPr>
              <a:t>00</a:t>
            </a:r>
            <a:r>
              <a:rPr dirty="0">
                <a:solidFill>
                  <a:schemeClr val="bg2">
                    <a:lumMod val="90000"/>
                  </a:schemeClr>
                </a:solidFill>
              </a:rPr>
              <a:t>}</a:t>
            </a:r>
            <a:endParaRPr dirty="0">
              <a:solidFill>
                <a:schemeClr val="bg2">
                  <a:lumMod val="90000"/>
                </a:schemeClr>
              </a:solidFill>
              <a:sym typeface="Gill Sans"/>
            </a:endParaRPr>
          </a:p>
          <a:p>
            <a:pPr algn="l">
              <a:spcBef>
                <a:spcPts val="4200"/>
              </a:spcBef>
              <a:defRPr sz="2800" b="0">
                <a:latin typeface="Courier"/>
                <a:ea typeface="Courier"/>
                <a:cs typeface="Courier"/>
                <a:sym typeface="Courier"/>
              </a:defRPr>
            </a:pPr>
            <a:r>
              <a:rPr dirty="0" err="1">
                <a:solidFill>
                  <a:schemeClr val="bg2">
                    <a:lumMod val="90000"/>
                  </a:schemeClr>
                </a:solidFill>
                <a:latin typeface="Gill Sans"/>
                <a:ea typeface="Gill Sans"/>
                <a:cs typeface="Gill Sans"/>
                <a:sym typeface="Gill Sans"/>
              </a:rPr>
              <a:t>nums_dict</a:t>
            </a:r>
            <a:r>
              <a:rPr dirty="0">
                <a:solidFill>
                  <a:schemeClr val="bg2">
                    <a:lumMod val="90000"/>
                  </a:schemeClr>
                </a:solidFill>
                <a:latin typeface="Gill Sans"/>
                <a:ea typeface="Gill Sans"/>
                <a:cs typeface="Gill Sans"/>
                <a:sym typeface="Gill Sans"/>
              </a:rPr>
              <a:t>[“third”]       </a:t>
            </a:r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7</a:t>
            </a:r>
            <a:r>
              <a:rPr dirty="0">
                <a:solidFill>
                  <a:schemeClr val="bg2">
                    <a:lumMod val="90000"/>
                  </a:schemeClr>
                </a:solidFill>
                <a:latin typeface="Gill Sans"/>
                <a:ea typeface="Gill Sans"/>
                <a:cs typeface="Gill Sans"/>
                <a:sym typeface="Gill Sans"/>
              </a:rPr>
              <a:t>00</a:t>
            </a:r>
          </a:p>
        </p:txBody>
      </p:sp>
      <p:sp>
        <p:nvSpPr>
          <p:cNvPr id="284" name="900"/>
          <p:cNvSpPr/>
          <p:nvPr/>
        </p:nvSpPr>
        <p:spPr>
          <a:xfrm>
            <a:off x="10261600" y="4283025"/>
            <a:ext cx="1329581" cy="457201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19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900</a:t>
            </a:r>
          </a:p>
        </p:txBody>
      </p:sp>
      <p:sp>
        <p:nvSpPr>
          <p:cNvPr id="285" name="700"/>
          <p:cNvSpPr/>
          <p:nvPr/>
        </p:nvSpPr>
        <p:spPr>
          <a:xfrm>
            <a:off x="10261600" y="4740225"/>
            <a:ext cx="1329581" cy="457201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19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700</a:t>
            </a:r>
          </a:p>
        </p:txBody>
      </p:sp>
      <p:sp>
        <p:nvSpPr>
          <p:cNvPr id="286" name="600"/>
          <p:cNvSpPr/>
          <p:nvPr/>
        </p:nvSpPr>
        <p:spPr>
          <a:xfrm>
            <a:off x="10261600" y="5197425"/>
            <a:ext cx="1329581" cy="457201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19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rPr lang="en-US" dirty="0"/>
              <a:t>8</a:t>
            </a:r>
            <a:r>
              <a:rPr dirty="0"/>
              <a:t>00</a:t>
            </a:r>
          </a:p>
        </p:txBody>
      </p:sp>
      <p:sp>
        <p:nvSpPr>
          <p:cNvPr id="287" name="900"/>
          <p:cNvSpPr/>
          <p:nvPr/>
        </p:nvSpPr>
        <p:spPr>
          <a:xfrm>
            <a:off x="10261600" y="8233064"/>
            <a:ext cx="1329581" cy="457201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19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rPr lang="en-US" dirty="0"/>
              <a:t>7</a:t>
            </a:r>
            <a:r>
              <a:rPr dirty="0"/>
              <a:t>00</a:t>
            </a:r>
          </a:p>
        </p:txBody>
      </p:sp>
      <p:sp>
        <p:nvSpPr>
          <p:cNvPr id="288" name="700"/>
          <p:cNvSpPr/>
          <p:nvPr/>
        </p:nvSpPr>
        <p:spPr>
          <a:xfrm>
            <a:off x="10261600" y="8690264"/>
            <a:ext cx="1329581" cy="457201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19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rPr lang="en-US" dirty="0"/>
              <a:t>8</a:t>
            </a:r>
            <a:r>
              <a:rPr dirty="0"/>
              <a:t>00</a:t>
            </a:r>
          </a:p>
        </p:txBody>
      </p:sp>
      <p:sp>
        <p:nvSpPr>
          <p:cNvPr id="289" name="600"/>
          <p:cNvSpPr/>
          <p:nvPr/>
        </p:nvSpPr>
        <p:spPr>
          <a:xfrm>
            <a:off x="10261600" y="7775864"/>
            <a:ext cx="1329581" cy="457201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19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rPr lang="en-US" dirty="0"/>
              <a:t>9</a:t>
            </a:r>
            <a:r>
              <a:rPr dirty="0"/>
              <a:t>00</a:t>
            </a:r>
          </a:p>
        </p:txBody>
      </p:sp>
      <p:sp>
        <p:nvSpPr>
          <p:cNvPr id="290" name="&quot;first&quot;"/>
          <p:cNvSpPr txBox="1"/>
          <p:nvPr/>
        </p:nvSpPr>
        <p:spPr>
          <a:xfrm>
            <a:off x="9278428" y="8225703"/>
            <a:ext cx="923330" cy="4719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r">
              <a:defRPr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rPr dirty="0"/>
              <a:t>"</a:t>
            </a:r>
            <a:r>
              <a:rPr lang="en-US" dirty="0"/>
              <a:t>third</a:t>
            </a:r>
            <a:r>
              <a:rPr dirty="0"/>
              <a:t>"</a:t>
            </a:r>
          </a:p>
        </p:txBody>
      </p:sp>
      <p:sp>
        <p:nvSpPr>
          <p:cNvPr id="291" name="&quot;second&quot;"/>
          <p:cNvSpPr txBox="1"/>
          <p:nvPr/>
        </p:nvSpPr>
        <p:spPr>
          <a:xfrm>
            <a:off x="8999506" y="8657503"/>
            <a:ext cx="1202252" cy="4719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r">
              <a:defRPr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rPr dirty="0"/>
              <a:t>"</a:t>
            </a:r>
            <a:r>
              <a:rPr lang="en-US" dirty="0"/>
              <a:t>second</a:t>
            </a:r>
            <a:r>
              <a:rPr dirty="0"/>
              <a:t>"</a:t>
            </a:r>
          </a:p>
        </p:txBody>
      </p:sp>
      <p:sp>
        <p:nvSpPr>
          <p:cNvPr id="292" name="&quot;third&quot;"/>
          <p:cNvSpPr txBox="1"/>
          <p:nvPr/>
        </p:nvSpPr>
        <p:spPr>
          <a:xfrm>
            <a:off x="9393845" y="7768503"/>
            <a:ext cx="807913" cy="4719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r">
              <a:defRPr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rPr dirty="0"/>
              <a:t>"</a:t>
            </a:r>
            <a:r>
              <a:rPr lang="en-US" dirty="0"/>
              <a:t>first</a:t>
            </a:r>
            <a:r>
              <a:rPr dirty="0"/>
              <a:t>"</a:t>
            </a:r>
          </a:p>
        </p:txBody>
      </p:sp>
      <p:sp>
        <p:nvSpPr>
          <p:cNvPr id="293" name="0"/>
          <p:cNvSpPr txBox="1"/>
          <p:nvPr/>
        </p:nvSpPr>
        <p:spPr>
          <a:xfrm>
            <a:off x="9935057" y="4283025"/>
            <a:ext cx="266701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r">
              <a:defRPr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t>0</a:t>
            </a:r>
          </a:p>
        </p:txBody>
      </p:sp>
      <p:sp>
        <p:nvSpPr>
          <p:cNvPr id="294" name="1"/>
          <p:cNvSpPr txBox="1"/>
          <p:nvPr/>
        </p:nvSpPr>
        <p:spPr>
          <a:xfrm>
            <a:off x="9922357" y="4752925"/>
            <a:ext cx="266701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r">
              <a:defRPr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t>1</a:t>
            </a:r>
          </a:p>
        </p:txBody>
      </p:sp>
      <p:sp>
        <p:nvSpPr>
          <p:cNvPr id="295" name="2"/>
          <p:cNvSpPr txBox="1"/>
          <p:nvPr/>
        </p:nvSpPr>
        <p:spPr>
          <a:xfrm>
            <a:off x="9935057" y="5197425"/>
            <a:ext cx="266701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r">
              <a:defRPr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t>2</a:t>
            </a:r>
          </a:p>
        </p:txBody>
      </p:sp>
      <p:sp>
        <p:nvSpPr>
          <p:cNvPr id="296" name="Line"/>
          <p:cNvSpPr/>
          <p:nvPr/>
        </p:nvSpPr>
        <p:spPr>
          <a:xfrm>
            <a:off x="11849100" y="4420423"/>
            <a:ext cx="0" cy="1122205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297" name="ordered"/>
          <p:cNvSpPr txBox="1"/>
          <p:nvPr/>
        </p:nvSpPr>
        <p:spPr>
          <a:xfrm rot="5400000">
            <a:off x="11630490" y="4743764"/>
            <a:ext cx="948979" cy="393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r">
              <a:defRPr sz="2000" b="0">
                <a:solidFill>
                  <a:srgbClr val="929292"/>
                </a:solidFill>
              </a:defRPr>
            </a:lvl1pPr>
          </a:lstStyle>
          <a:p>
            <a:r>
              <a:t>ordered</a:t>
            </a:r>
          </a:p>
        </p:txBody>
      </p:sp>
      <p:sp>
        <p:nvSpPr>
          <p:cNvPr id="298" name="Line"/>
          <p:cNvSpPr/>
          <p:nvPr/>
        </p:nvSpPr>
        <p:spPr>
          <a:xfrm>
            <a:off x="11849099" y="7772738"/>
            <a:ext cx="1" cy="1377852"/>
          </a:xfrm>
          <a:prstGeom prst="line">
            <a:avLst/>
          </a:prstGeom>
          <a:ln w="25400">
            <a:solidFill>
              <a:srgbClr val="000000"/>
            </a:solidFill>
            <a:miter lim="400000"/>
            <a:headEnd type="triangle"/>
            <a:tailEnd type="triangle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299" name="no order"/>
          <p:cNvSpPr txBox="1"/>
          <p:nvPr/>
        </p:nvSpPr>
        <p:spPr>
          <a:xfrm rot="5400000">
            <a:off x="11397617" y="8102591"/>
            <a:ext cx="1870499" cy="71814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anchor="ctr">
            <a:spAutoFit/>
          </a:bodyPr>
          <a:lstStyle>
            <a:lvl1pPr algn="r">
              <a:defRPr sz="2000" b="0">
                <a:solidFill>
                  <a:srgbClr val="929292"/>
                </a:solidFill>
              </a:defRPr>
            </a:lvl1pPr>
          </a:lstStyle>
          <a:p>
            <a:pPr algn="ctr"/>
            <a:r>
              <a:rPr lang="en-US" dirty="0"/>
              <a:t>insertion</a:t>
            </a:r>
            <a:r>
              <a:rPr dirty="0"/>
              <a:t> order</a:t>
            </a:r>
            <a:endParaRPr lang="en-US" dirty="0"/>
          </a:p>
          <a:p>
            <a:pPr algn="ctr"/>
            <a:r>
              <a:rPr lang="en-US" dirty="0"/>
              <a:t>(Python &gt; 3.6)</a:t>
            </a:r>
            <a:endParaRPr dirty="0"/>
          </a:p>
        </p:txBody>
      </p:sp>
      <p:sp>
        <p:nvSpPr>
          <p:cNvPr id="300" name="labels"/>
          <p:cNvSpPr txBox="1"/>
          <p:nvPr/>
        </p:nvSpPr>
        <p:spPr>
          <a:xfrm>
            <a:off x="9768153" y="3864049"/>
            <a:ext cx="680468" cy="393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r">
              <a:defRPr sz="2000" b="0">
                <a:solidFill>
                  <a:srgbClr val="929292"/>
                </a:solidFill>
              </a:defRPr>
            </a:lvl1pPr>
          </a:lstStyle>
          <a:p>
            <a:r>
              <a:t>labels</a:t>
            </a:r>
          </a:p>
        </p:txBody>
      </p:sp>
      <p:sp>
        <p:nvSpPr>
          <p:cNvPr id="301" name="values"/>
          <p:cNvSpPr txBox="1"/>
          <p:nvPr/>
        </p:nvSpPr>
        <p:spPr>
          <a:xfrm>
            <a:off x="10465854" y="3864049"/>
            <a:ext cx="921073" cy="393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000">
                <a:solidFill>
                  <a:srgbClr val="929292"/>
                </a:solidFill>
              </a:defRPr>
            </a:lvl1pPr>
          </a:lstStyle>
          <a:p>
            <a:r>
              <a:t>values</a:t>
            </a:r>
          </a:p>
        </p:txBody>
      </p:sp>
      <p:sp>
        <p:nvSpPr>
          <p:cNvPr id="302" name="values"/>
          <p:cNvSpPr txBox="1"/>
          <p:nvPr/>
        </p:nvSpPr>
        <p:spPr>
          <a:xfrm>
            <a:off x="10465854" y="7381949"/>
            <a:ext cx="921073" cy="393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000">
                <a:solidFill>
                  <a:srgbClr val="929292"/>
                </a:solidFill>
              </a:defRPr>
            </a:lvl1pPr>
          </a:lstStyle>
          <a:p>
            <a:r>
              <a:t>values</a:t>
            </a:r>
          </a:p>
        </p:txBody>
      </p:sp>
      <p:sp>
        <p:nvSpPr>
          <p:cNvPr id="303" name="labels"/>
          <p:cNvSpPr txBox="1"/>
          <p:nvPr/>
        </p:nvSpPr>
        <p:spPr>
          <a:xfrm>
            <a:off x="9443156" y="7381949"/>
            <a:ext cx="680468" cy="393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000" b="0">
                <a:solidFill>
                  <a:srgbClr val="929292"/>
                </a:solidFill>
              </a:defRPr>
            </a:lvl1pPr>
          </a:lstStyle>
          <a:p>
            <a:r>
              <a:t>labels</a:t>
            </a:r>
          </a:p>
        </p:txBody>
      </p:sp>
      <p:sp>
        <p:nvSpPr>
          <p:cNvPr id="304" name="key"/>
          <p:cNvSpPr txBox="1"/>
          <p:nvPr/>
        </p:nvSpPr>
        <p:spPr>
          <a:xfrm>
            <a:off x="9554654" y="7064449"/>
            <a:ext cx="457473" cy="393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000" b="0">
                <a:solidFill>
                  <a:srgbClr val="929292"/>
                </a:solidFill>
              </a:defRPr>
            </a:lvl1pPr>
          </a:lstStyle>
          <a:p>
            <a:r>
              <a:t>key</a:t>
            </a:r>
          </a:p>
        </p:txBody>
      </p:sp>
      <p:sp>
        <p:nvSpPr>
          <p:cNvPr id="305" name="index"/>
          <p:cNvSpPr txBox="1"/>
          <p:nvPr/>
        </p:nvSpPr>
        <p:spPr>
          <a:xfrm>
            <a:off x="9722306" y="3571949"/>
            <a:ext cx="675135" cy="393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000" b="0">
                <a:solidFill>
                  <a:srgbClr val="929292"/>
                </a:solidFill>
              </a:defRPr>
            </a:lvl1pPr>
          </a:lstStyle>
          <a:p>
            <a:r>
              <a:t>index</a:t>
            </a:r>
          </a:p>
        </p:txBody>
      </p:sp>
      <p:sp>
        <p:nvSpPr>
          <p:cNvPr id="306" name="Arrow"/>
          <p:cNvSpPr/>
          <p:nvPr/>
        </p:nvSpPr>
        <p:spPr>
          <a:xfrm>
            <a:off x="2959943" y="5348684"/>
            <a:ext cx="405161" cy="342504"/>
          </a:xfrm>
          <a:prstGeom prst="rightArrow">
            <a:avLst>
              <a:gd name="adj1" fmla="val 32000"/>
              <a:gd name="adj2" fmla="val 64000"/>
            </a:avLst>
          </a:prstGeom>
          <a:solidFill>
            <a:schemeClr val="accent5">
              <a:hueOff val="-82419"/>
              <a:satOff val="-9513"/>
              <a:lumOff val="-16343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307" name="Arrow"/>
          <p:cNvSpPr/>
          <p:nvPr/>
        </p:nvSpPr>
        <p:spPr>
          <a:xfrm>
            <a:off x="3899743" y="7258248"/>
            <a:ext cx="405161" cy="342504"/>
          </a:xfrm>
          <a:prstGeom prst="rightArrow">
            <a:avLst>
              <a:gd name="adj1" fmla="val 32000"/>
              <a:gd name="adj2" fmla="val 64000"/>
            </a:avLst>
          </a:prstGeom>
          <a:solidFill>
            <a:schemeClr val="accent5">
              <a:hueOff val="-82419"/>
              <a:satOff val="-9513"/>
              <a:lumOff val="-16343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</p:spTree>
  </p:cSld>
  <p:clrMapOvr>
    <a:masterClrMapping/>
  </p:clrMapOvr>
  <p:transition spd="med"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" name="A note on parenthetical characters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/>
          <a:lstStyle>
            <a:lvl1pPr algn="l">
              <a:defRPr sz="4800"/>
            </a:lvl1pPr>
          </a:lstStyle>
          <a:p>
            <a:r>
              <a:t>A note on parenthetical characters</a:t>
            </a:r>
          </a:p>
        </p:txBody>
      </p:sp>
      <p:sp>
        <p:nvSpPr>
          <p:cNvPr id="310" name="parentheses:    ( and )"/>
          <p:cNvSpPr txBox="1"/>
          <p:nvPr/>
        </p:nvSpPr>
        <p:spPr>
          <a:xfrm>
            <a:off x="661640" y="2870294"/>
            <a:ext cx="3502720" cy="584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parentheses:    </a:t>
            </a:r>
            <a:r>
              <a:rPr sz="320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(</a:t>
            </a:r>
            <a:r>
              <a:t> and </a:t>
            </a:r>
            <a:r>
              <a:rPr sz="320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)</a:t>
            </a:r>
          </a:p>
        </p:txBody>
      </p:sp>
      <p:sp>
        <p:nvSpPr>
          <p:cNvPr id="311" name="brackets:    [ and ]"/>
          <p:cNvSpPr txBox="1"/>
          <p:nvPr/>
        </p:nvSpPr>
        <p:spPr>
          <a:xfrm>
            <a:off x="1157840" y="5168899"/>
            <a:ext cx="2999930" cy="584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rPr dirty="0"/>
              <a:t>brackets:    </a:t>
            </a:r>
            <a:r>
              <a:rPr sz="3200" dirty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[</a:t>
            </a:r>
            <a:r>
              <a:rPr dirty="0"/>
              <a:t> and </a:t>
            </a:r>
            <a:r>
              <a:rPr sz="3200" dirty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]</a:t>
            </a:r>
          </a:p>
        </p:txBody>
      </p:sp>
      <p:sp>
        <p:nvSpPr>
          <p:cNvPr id="312" name="braces:    { and }"/>
          <p:cNvSpPr txBox="1"/>
          <p:nvPr/>
        </p:nvSpPr>
        <p:spPr>
          <a:xfrm>
            <a:off x="1488322" y="7810499"/>
            <a:ext cx="2621211" cy="584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braces:    </a:t>
            </a:r>
            <a:r>
              <a:rPr sz="320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{</a:t>
            </a:r>
            <a:r>
              <a:t> and </a:t>
            </a:r>
            <a:r>
              <a:rPr sz="320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}</a:t>
            </a:r>
          </a:p>
        </p:txBody>
      </p:sp>
      <p:sp>
        <p:nvSpPr>
          <p:cNvPr id="313" name="common structures"/>
          <p:cNvSpPr txBox="1"/>
          <p:nvPr/>
        </p:nvSpPr>
        <p:spPr>
          <a:xfrm>
            <a:off x="409872" y="1765299"/>
            <a:ext cx="4145956" cy="584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3200"/>
            </a:lvl1pPr>
          </a:lstStyle>
          <a:p>
            <a:r>
              <a:t>common structures</a:t>
            </a:r>
          </a:p>
        </p:txBody>
      </p:sp>
      <p:sp>
        <p:nvSpPr>
          <p:cNvPr id="314" name="uses"/>
          <p:cNvSpPr txBox="1"/>
          <p:nvPr/>
        </p:nvSpPr>
        <p:spPr>
          <a:xfrm>
            <a:off x="6893520" y="1765299"/>
            <a:ext cx="1008460" cy="584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3200"/>
            </a:lvl1pPr>
          </a:lstStyle>
          <a:p>
            <a:r>
              <a:t>uses</a:t>
            </a:r>
          </a:p>
        </p:txBody>
      </p:sp>
      <p:sp>
        <p:nvSpPr>
          <p:cNvPr id="315" name="specifying order:"/>
          <p:cNvSpPr txBox="1"/>
          <p:nvPr/>
        </p:nvSpPr>
        <p:spPr>
          <a:xfrm>
            <a:off x="6081814" y="2579537"/>
            <a:ext cx="2213522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r">
              <a:defRPr b="0">
                <a:solidFill>
                  <a:srgbClr val="929292"/>
                </a:solidFill>
              </a:defRPr>
            </a:lvl1pPr>
          </a:lstStyle>
          <a:p>
            <a:r>
              <a:t>specifying order: </a:t>
            </a:r>
          </a:p>
        </p:txBody>
      </p:sp>
      <p:sp>
        <p:nvSpPr>
          <p:cNvPr id="316" name="function invocation:"/>
          <p:cNvSpPr txBox="1"/>
          <p:nvPr/>
        </p:nvSpPr>
        <p:spPr>
          <a:xfrm>
            <a:off x="5486875" y="3149510"/>
            <a:ext cx="2808461" cy="84125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r">
              <a:defRPr b="0">
                <a:solidFill>
                  <a:srgbClr val="929292"/>
                </a:solidFill>
              </a:defRPr>
            </a:lvl1pPr>
          </a:lstStyle>
          <a:p>
            <a:r>
              <a:rPr dirty="0"/>
              <a:t>function invocation</a:t>
            </a:r>
            <a:endParaRPr lang="en-US" dirty="0"/>
          </a:p>
          <a:p>
            <a:r>
              <a:rPr lang="en-US" dirty="0"/>
              <a:t>or function definition:</a:t>
            </a:r>
            <a:endParaRPr dirty="0"/>
          </a:p>
        </p:txBody>
      </p:sp>
      <p:sp>
        <p:nvSpPr>
          <p:cNvPr id="317" name="sequence indexing:"/>
          <p:cNvSpPr txBox="1"/>
          <p:nvPr/>
        </p:nvSpPr>
        <p:spPr>
          <a:xfrm>
            <a:off x="5861251" y="5119537"/>
            <a:ext cx="2434085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r">
              <a:defRPr b="0">
                <a:solidFill>
                  <a:srgbClr val="929292"/>
                </a:solidFill>
              </a:defRPr>
            </a:pPr>
            <a:r>
              <a:rPr>
                <a:solidFill>
                  <a:schemeClr val="accent3">
                    <a:hueOff val="362282"/>
                    <a:satOff val="31803"/>
                    <a:lumOff val="-18242"/>
                  </a:schemeClr>
                </a:solidFill>
              </a:rPr>
              <a:t>sequence</a:t>
            </a:r>
            <a:r>
              <a:t> indexing:</a:t>
            </a:r>
          </a:p>
        </p:txBody>
      </p:sp>
      <p:sp>
        <p:nvSpPr>
          <p:cNvPr id="318" name="sequence slicing:"/>
          <p:cNvSpPr txBox="1"/>
          <p:nvPr/>
        </p:nvSpPr>
        <p:spPr>
          <a:xfrm>
            <a:off x="6149829" y="5881537"/>
            <a:ext cx="2145507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r">
              <a:defRPr b="0">
                <a:solidFill>
                  <a:srgbClr val="929292"/>
                </a:solidFill>
              </a:defRPr>
            </a:pPr>
            <a:r>
              <a:rPr>
                <a:solidFill>
                  <a:schemeClr val="accent3">
                    <a:hueOff val="362282"/>
                    <a:satOff val="31803"/>
                    <a:lumOff val="-18242"/>
                  </a:schemeClr>
                </a:solidFill>
              </a:rPr>
              <a:t>sequence</a:t>
            </a:r>
            <a:r>
              <a:t> slicing:</a:t>
            </a:r>
          </a:p>
        </p:txBody>
      </p:sp>
      <p:sp>
        <p:nvSpPr>
          <p:cNvPr id="319" name="dict lookup:"/>
          <p:cNvSpPr txBox="1"/>
          <p:nvPr/>
        </p:nvSpPr>
        <p:spPr>
          <a:xfrm>
            <a:off x="6718352" y="6643537"/>
            <a:ext cx="1576984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r">
              <a:defRPr b="0">
                <a:solidFill>
                  <a:srgbClr val="929292"/>
                </a:solidFill>
              </a:defRPr>
            </a:pPr>
            <a:r>
              <a:rPr dirty="0">
                <a:solidFill>
                  <a:schemeClr val="accent6">
                    <a:satOff val="-15808"/>
                    <a:lumOff val="-17557"/>
                  </a:schemeClr>
                </a:solidFill>
              </a:rPr>
              <a:t>dict</a:t>
            </a:r>
            <a:r>
              <a:rPr dirty="0"/>
              <a:t> lookup:</a:t>
            </a:r>
          </a:p>
        </p:txBody>
      </p:sp>
      <p:sp>
        <p:nvSpPr>
          <p:cNvPr id="320" name="list creation:"/>
          <p:cNvSpPr txBox="1"/>
          <p:nvPr/>
        </p:nvSpPr>
        <p:spPr>
          <a:xfrm>
            <a:off x="6664030" y="4357537"/>
            <a:ext cx="1631306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r">
              <a:defRPr b="0">
                <a:solidFill>
                  <a:srgbClr val="929292"/>
                </a:solidFill>
              </a:defRPr>
            </a:pPr>
            <a:r>
              <a: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list</a:t>
            </a:r>
            <a:r>
              <a:t> creation:</a:t>
            </a:r>
          </a:p>
        </p:txBody>
      </p:sp>
      <p:sp>
        <p:nvSpPr>
          <p:cNvPr id="321" name="dict creation:"/>
          <p:cNvSpPr txBox="1"/>
          <p:nvPr/>
        </p:nvSpPr>
        <p:spPr>
          <a:xfrm>
            <a:off x="6559255" y="7659537"/>
            <a:ext cx="1736081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r">
              <a:defRPr b="0">
                <a:solidFill>
                  <a:srgbClr val="929292"/>
                </a:solidFill>
              </a:defRPr>
            </a:pPr>
            <a:r>
              <a:rPr dirty="0">
                <a:solidFill>
                  <a:schemeClr val="accent6">
                    <a:satOff val="-15808"/>
                    <a:lumOff val="-17557"/>
                  </a:schemeClr>
                </a:solidFill>
              </a:rPr>
              <a:t>dict</a:t>
            </a:r>
            <a:r>
              <a:rPr dirty="0"/>
              <a:t> creation:</a:t>
            </a:r>
          </a:p>
        </p:txBody>
      </p:sp>
      <p:sp>
        <p:nvSpPr>
          <p:cNvPr id="322" name="set creation:"/>
          <p:cNvSpPr txBox="1"/>
          <p:nvPr/>
        </p:nvSpPr>
        <p:spPr>
          <a:xfrm>
            <a:off x="6651677" y="8421537"/>
            <a:ext cx="1643659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r">
              <a:defRPr b="0">
                <a:solidFill>
                  <a:srgbClr val="929292"/>
                </a:solidFill>
              </a:defRPr>
            </a:pPr>
            <a:r>
              <a:rPr>
                <a:solidFill>
                  <a:schemeClr val="accent1"/>
                </a:solidFill>
              </a:rPr>
              <a:t>set</a:t>
            </a:r>
            <a:r>
              <a:t> creation:</a:t>
            </a:r>
          </a:p>
        </p:txBody>
      </p:sp>
      <p:sp>
        <p:nvSpPr>
          <p:cNvPr id="323" name="(1+2)*3"/>
          <p:cNvSpPr txBox="1"/>
          <p:nvPr/>
        </p:nvSpPr>
        <p:spPr>
          <a:xfrm>
            <a:off x="8518869" y="2572176"/>
            <a:ext cx="1761701" cy="4719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b="0">
                <a:latin typeface="Courier"/>
                <a:ea typeface="Courier"/>
                <a:cs typeface="Courier"/>
                <a:sym typeface="Courier"/>
              </a:defRPr>
            </a:lvl1pPr>
          </a:lstStyle>
          <a:p>
            <a:r>
              <a:rPr dirty="0"/>
              <a:t>(1+2)</a:t>
            </a:r>
            <a:r>
              <a:rPr lang="en-US" dirty="0"/>
              <a:t> </a:t>
            </a:r>
            <a:r>
              <a:rPr dirty="0"/>
              <a:t>*</a:t>
            </a:r>
            <a:r>
              <a:rPr lang="en-US" dirty="0"/>
              <a:t> </a:t>
            </a:r>
            <a:r>
              <a:rPr dirty="0"/>
              <a:t>3</a:t>
            </a:r>
          </a:p>
        </p:txBody>
      </p:sp>
      <p:sp>
        <p:nvSpPr>
          <p:cNvPr id="324" name="f()"/>
          <p:cNvSpPr txBox="1"/>
          <p:nvPr/>
        </p:nvSpPr>
        <p:spPr>
          <a:xfrm>
            <a:off x="8518869" y="3335187"/>
            <a:ext cx="663031" cy="469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b="0">
                <a:latin typeface="Courier"/>
                <a:ea typeface="Courier"/>
                <a:cs typeface="Courier"/>
                <a:sym typeface="Courier"/>
              </a:defRPr>
            </a:lvl1pPr>
          </a:lstStyle>
          <a:p>
            <a:r>
              <a:t>f()</a:t>
            </a:r>
          </a:p>
        </p:txBody>
      </p:sp>
      <p:sp>
        <p:nvSpPr>
          <p:cNvPr id="325" name="s[-1]"/>
          <p:cNvSpPr txBox="1"/>
          <p:nvPr/>
        </p:nvSpPr>
        <p:spPr>
          <a:xfrm>
            <a:off x="8518869" y="5112176"/>
            <a:ext cx="1024319" cy="4719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b="0">
                <a:latin typeface="Courier"/>
                <a:ea typeface="Courier"/>
                <a:cs typeface="Courier"/>
                <a:sym typeface="Courier"/>
              </a:defRPr>
            </a:lvl1pPr>
          </a:lstStyle>
          <a:p>
            <a:r>
              <a:rPr lang="en-US" dirty="0"/>
              <a:t>l</a:t>
            </a:r>
            <a:r>
              <a:rPr dirty="0"/>
              <a:t>[-1]</a:t>
            </a:r>
          </a:p>
        </p:txBody>
      </p:sp>
      <p:sp>
        <p:nvSpPr>
          <p:cNvPr id="326" name="s[1:-2]"/>
          <p:cNvSpPr txBox="1"/>
          <p:nvPr/>
        </p:nvSpPr>
        <p:spPr>
          <a:xfrm>
            <a:off x="8518869" y="5874176"/>
            <a:ext cx="1393010" cy="4719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b="0">
                <a:latin typeface="Courier"/>
                <a:ea typeface="Courier"/>
                <a:cs typeface="Courier"/>
                <a:sym typeface="Courier"/>
              </a:defRPr>
            </a:lvl1pPr>
          </a:lstStyle>
          <a:p>
            <a:r>
              <a:rPr lang="en-US" dirty="0"/>
              <a:t>l</a:t>
            </a:r>
            <a:r>
              <a:rPr dirty="0"/>
              <a:t>[1:-2]</a:t>
            </a:r>
          </a:p>
        </p:txBody>
      </p:sp>
      <p:sp>
        <p:nvSpPr>
          <p:cNvPr id="327" name="d[&quot;one&quot;]"/>
          <p:cNvSpPr txBox="1"/>
          <p:nvPr/>
        </p:nvSpPr>
        <p:spPr>
          <a:xfrm>
            <a:off x="8518869" y="6637187"/>
            <a:ext cx="1577580" cy="469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b="0">
                <a:latin typeface="Courier"/>
                <a:ea typeface="Courier"/>
                <a:cs typeface="Courier"/>
                <a:sym typeface="Courier"/>
              </a:defRPr>
            </a:lvl1pPr>
          </a:lstStyle>
          <a:p>
            <a:r>
              <a:t>d["one"]</a:t>
            </a:r>
          </a:p>
        </p:txBody>
      </p:sp>
      <p:sp>
        <p:nvSpPr>
          <p:cNvPr id="328" name="s = [1,2,3]"/>
          <p:cNvSpPr txBox="1"/>
          <p:nvPr/>
        </p:nvSpPr>
        <p:spPr>
          <a:xfrm>
            <a:off x="8518869" y="4350176"/>
            <a:ext cx="2499082" cy="4719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b="0">
                <a:latin typeface="Courier"/>
                <a:ea typeface="Courier"/>
                <a:cs typeface="Courier"/>
                <a:sym typeface="Courier"/>
              </a:defRPr>
            </a:lvl1pPr>
          </a:lstStyle>
          <a:p>
            <a:r>
              <a:rPr lang="en-US" dirty="0"/>
              <a:t>l</a:t>
            </a:r>
            <a:r>
              <a:rPr dirty="0"/>
              <a:t> = [1,</a:t>
            </a:r>
            <a:r>
              <a:rPr lang="en-US" dirty="0"/>
              <a:t> </a:t>
            </a:r>
            <a:r>
              <a:rPr dirty="0"/>
              <a:t>2,</a:t>
            </a:r>
            <a:r>
              <a:rPr lang="en-US" dirty="0"/>
              <a:t> </a:t>
            </a:r>
            <a:r>
              <a:rPr dirty="0"/>
              <a:t>3]</a:t>
            </a:r>
          </a:p>
        </p:txBody>
      </p:sp>
      <p:sp>
        <p:nvSpPr>
          <p:cNvPr id="329" name="d = {&quot;one&quot;:1, &quot;two&quot;:2}"/>
          <p:cNvSpPr txBox="1"/>
          <p:nvPr/>
        </p:nvSpPr>
        <p:spPr>
          <a:xfrm>
            <a:off x="8518869" y="7652176"/>
            <a:ext cx="4526880" cy="4719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b="0">
                <a:latin typeface="Courier"/>
                <a:ea typeface="Courier"/>
                <a:cs typeface="Courier"/>
                <a:sym typeface="Courier"/>
              </a:defRPr>
            </a:lvl1pPr>
          </a:lstStyle>
          <a:p>
            <a:r>
              <a:rPr dirty="0"/>
              <a:t>d = {"one":</a:t>
            </a:r>
            <a:r>
              <a:rPr lang="en-US" dirty="0"/>
              <a:t> </a:t>
            </a:r>
            <a:r>
              <a:rPr dirty="0"/>
              <a:t>1, "two":</a:t>
            </a:r>
            <a:r>
              <a:rPr lang="en-US" dirty="0"/>
              <a:t> </a:t>
            </a:r>
            <a:r>
              <a:rPr dirty="0"/>
              <a:t>2}</a:t>
            </a:r>
          </a:p>
        </p:txBody>
      </p:sp>
      <p:sp>
        <p:nvSpPr>
          <p:cNvPr id="330" name="{1,2,3}"/>
          <p:cNvSpPr txBox="1"/>
          <p:nvPr/>
        </p:nvSpPr>
        <p:spPr>
          <a:xfrm>
            <a:off x="8518869" y="8414176"/>
            <a:ext cx="1761701" cy="4719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b="0">
                <a:latin typeface="Courier"/>
                <a:ea typeface="Courier"/>
                <a:cs typeface="Courier"/>
                <a:sym typeface="Courier"/>
              </a:defRPr>
            </a:lvl1pPr>
          </a:lstStyle>
          <a:p>
            <a:r>
              <a:rPr dirty="0"/>
              <a:t>{1,</a:t>
            </a:r>
            <a:r>
              <a:rPr lang="en-US" dirty="0"/>
              <a:t> </a:t>
            </a:r>
            <a:r>
              <a:rPr dirty="0"/>
              <a:t>2,</a:t>
            </a:r>
            <a:r>
              <a:rPr lang="en-US" dirty="0"/>
              <a:t> </a:t>
            </a:r>
            <a:r>
              <a:rPr dirty="0"/>
              <a:t>3}</a:t>
            </a:r>
          </a:p>
        </p:txBody>
      </p:sp>
      <p:sp>
        <p:nvSpPr>
          <p:cNvPr id="331" name="Line"/>
          <p:cNvSpPr/>
          <p:nvPr/>
        </p:nvSpPr>
        <p:spPr>
          <a:xfrm flipV="1">
            <a:off x="4310831" y="2825945"/>
            <a:ext cx="1495178" cy="203896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332" name="Line"/>
          <p:cNvSpPr/>
          <p:nvPr/>
        </p:nvSpPr>
        <p:spPr>
          <a:xfrm>
            <a:off x="4310831" y="3283840"/>
            <a:ext cx="1181746" cy="284759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333" name="Line"/>
          <p:cNvSpPr/>
          <p:nvPr/>
        </p:nvSpPr>
        <p:spPr>
          <a:xfrm flipV="1">
            <a:off x="4310831" y="4635794"/>
            <a:ext cx="2155578" cy="807047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334" name="Line"/>
          <p:cNvSpPr/>
          <p:nvPr/>
        </p:nvSpPr>
        <p:spPr>
          <a:xfrm flipV="1">
            <a:off x="4310831" y="5354634"/>
            <a:ext cx="1192164" cy="164407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335" name="Line"/>
          <p:cNvSpPr/>
          <p:nvPr/>
        </p:nvSpPr>
        <p:spPr>
          <a:xfrm>
            <a:off x="4310831" y="5595240"/>
            <a:ext cx="1457623" cy="505619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336" name="Line"/>
          <p:cNvSpPr/>
          <p:nvPr/>
        </p:nvSpPr>
        <p:spPr>
          <a:xfrm>
            <a:off x="4310831" y="5671440"/>
            <a:ext cx="2157256" cy="1211809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337" name="Line"/>
          <p:cNvSpPr/>
          <p:nvPr/>
        </p:nvSpPr>
        <p:spPr>
          <a:xfrm flipV="1">
            <a:off x="4310831" y="7910659"/>
            <a:ext cx="2044155" cy="72182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338" name="Line"/>
          <p:cNvSpPr/>
          <p:nvPr/>
        </p:nvSpPr>
        <p:spPr>
          <a:xfrm>
            <a:off x="4310831" y="8236840"/>
            <a:ext cx="2127301" cy="441674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</p:spTree>
  </p:cSld>
  <p:clrMapOvr>
    <a:masterClrMapping/>
  </p:clrMapOvr>
  <p:transition spd="med"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" name="A note on parenthetical characters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/>
          <a:lstStyle>
            <a:lvl1pPr algn="l">
              <a:defRPr sz="4800"/>
            </a:lvl1pPr>
          </a:lstStyle>
          <a:p>
            <a:r>
              <a:rPr lang="en-US" dirty="0"/>
              <a:t>Empty set, list, and dict</a:t>
            </a:r>
            <a:endParaRPr dirty="0"/>
          </a:p>
        </p:txBody>
      </p:sp>
      <p:sp>
        <p:nvSpPr>
          <p:cNvPr id="312" name="braces:    { and }"/>
          <p:cNvSpPr txBox="1"/>
          <p:nvPr/>
        </p:nvSpPr>
        <p:spPr>
          <a:xfrm>
            <a:off x="883437" y="2366630"/>
            <a:ext cx="2621211" cy="584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rPr dirty="0"/>
              <a:t>braces:    </a:t>
            </a:r>
            <a:r>
              <a:rPr sz="3200" dirty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{</a:t>
            </a:r>
            <a:r>
              <a:rPr dirty="0"/>
              <a:t> and </a:t>
            </a:r>
            <a:r>
              <a:rPr sz="3200" dirty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}</a:t>
            </a:r>
          </a:p>
        </p:txBody>
      </p:sp>
      <p:sp>
        <p:nvSpPr>
          <p:cNvPr id="321" name="dict creation:"/>
          <p:cNvSpPr txBox="1"/>
          <p:nvPr/>
        </p:nvSpPr>
        <p:spPr>
          <a:xfrm>
            <a:off x="5924376" y="2138029"/>
            <a:ext cx="1736081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r">
              <a:defRPr b="0">
                <a:solidFill>
                  <a:srgbClr val="929292"/>
                </a:solidFill>
              </a:defRPr>
            </a:pPr>
            <a:r>
              <a:rPr dirty="0">
                <a:solidFill>
                  <a:schemeClr val="accent6">
                    <a:satOff val="-15808"/>
                    <a:lumOff val="-17557"/>
                  </a:schemeClr>
                </a:solidFill>
              </a:rPr>
              <a:t>dict</a:t>
            </a:r>
            <a:r>
              <a:rPr dirty="0"/>
              <a:t> creation:</a:t>
            </a:r>
          </a:p>
        </p:txBody>
      </p:sp>
      <p:sp>
        <p:nvSpPr>
          <p:cNvPr id="322" name="set creation:"/>
          <p:cNvSpPr txBox="1"/>
          <p:nvPr/>
        </p:nvSpPr>
        <p:spPr>
          <a:xfrm>
            <a:off x="5951399" y="4194542"/>
            <a:ext cx="1643659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r">
              <a:defRPr b="0">
                <a:solidFill>
                  <a:srgbClr val="929292"/>
                </a:solidFill>
              </a:defRPr>
            </a:pPr>
            <a:r>
              <a:rPr dirty="0">
                <a:solidFill>
                  <a:schemeClr val="accent1"/>
                </a:solidFill>
              </a:rPr>
              <a:t>set</a:t>
            </a:r>
            <a:r>
              <a:rPr dirty="0"/>
              <a:t> creation:</a:t>
            </a:r>
          </a:p>
        </p:txBody>
      </p:sp>
      <p:sp>
        <p:nvSpPr>
          <p:cNvPr id="329" name="d = {&quot;one&quot;:1, &quot;two&quot;:2}"/>
          <p:cNvSpPr txBox="1"/>
          <p:nvPr/>
        </p:nvSpPr>
        <p:spPr>
          <a:xfrm>
            <a:off x="7862787" y="1392004"/>
            <a:ext cx="1946046" cy="194925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b="0">
                <a:latin typeface="Courier"/>
                <a:ea typeface="Courier"/>
                <a:cs typeface="Courier"/>
                <a:sym typeface="Courier"/>
              </a:defRPr>
            </a:lvl1pPr>
          </a:lstStyle>
          <a:p>
            <a:r>
              <a:rPr dirty="0"/>
              <a:t>d = </a:t>
            </a:r>
            <a:r>
              <a:rPr lang="en-US" dirty="0"/>
              <a:t>{}</a:t>
            </a:r>
          </a:p>
          <a:p>
            <a:endParaRPr lang="en-US" dirty="0"/>
          </a:p>
          <a:p>
            <a:r>
              <a:rPr lang="en-US" dirty="0"/>
              <a:t>   or</a:t>
            </a:r>
          </a:p>
          <a:p>
            <a:endParaRPr lang="en-US" dirty="0"/>
          </a:p>
          <a:p>
            <a:r>
              <a:rPr lang="en-US" dirty="0"/>
              <a:t>d = dict()</a:t>
            </a:r>
            <a:endParaRPr dirty="0"/>
          </a:p>
        </p:txBody>
      </p:sp>
      <p:sp>
        <p:nvSpPr>
          <p:cNvPr id="330" name="{1,2,3}"/>
          <p:cNvSpPr txBox="1"/>
          <p:nvPr/>
        </p:nvSpPr>
        <p:spPr>
          <a:xfrm>
            <a:off x="7806504" y="4193531"/>
            <a:ext cx="1761701" cy="4719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b="0">
                <a:latin typeface="Courier"/>
                <a:ea typeface="Courier"/>
                <a:cs typeface="Courier"/>
                <a:sym typeface="Courier"/>
              </a:defRPr>
            </a:lvl1pPr>
          </a:lstStyle>
          <a:p>
            <a:r>
              <a:rPr lang="en-US" dirty="0"/>
              <a:t>s = set()</a:t>
            </a:r>
            <a:endParaRPr dirty="0"/>
          </a:p>
        </p:txBody>
      </p:sp>
      <p:sp>
        <p:nvSpPr>
          <p:cNvPr id="337" name="Line"/>
          <p:cNvSpPr/>
          <p:nvPr/>
        </p:nvSpPr>
        <p:spPr>
          <a:xfrm flipV="1">
            <a:off x="3705946" y="2366630"/>
            <a:ext cx="2043123" cy="172342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338" name="Line"/>
          <p:cNvSpPr/>
          <p:nvPr/>
        </p:nvSpPr>
        <p:spPr>
          <a:xfrm>
            <a:off x="3695959" y="2873010"/>
            <a:ext cx="2081174" cy="1550133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32" name="brackets:    [ and ]">
            <a:extLst>
              <a:ext uri="{FF2B5EF4-FFF2-40B4-BE49-F238E27FC236}">
                <a16:creationId xmlns:a16="http://schemas.microsoft.com/office/drawing/2014/main" id="{E2C506D2-A281-9642-9DFD-CC9A65B82B67}"/>
              </a:ext>
            </a:extLst>
          </p:cNvPr>
          <p:cNvSpPr txBox="1"/>
          <p:nvPr/>
        </p:nvSpPr>
        <p:spPr>
          <a:xfrm>
            <a:off x="883437" y="6139808"/>
            <a:ext cx="2999930" cy="584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rPr dirty="0"/>
              <a:t>brackets:    </a:t>
            </a:r>
            <a:r>
              <a:rPr sz="3200" dirty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[</a:t>
            </a:r>
            <a:r>
              <a:rPr dirty="0"/>
              <a:t> and </a:t>
            </a:r>
            <a:r>
              <a:rPr sz="3200" dirty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]</a:t>
            </a:r>
          </a:p>
        </p:txBody>
      </p:sp>
      <p:sp>
        <p:nvSpPr>
          <p:cNvPr id="33" name="set creation:">
            <a:extLst>
              <a:ext uri="{FF2B5EF4-FFF2-40B4-BE49-F238E27FC236}">
                <a16:creationId xmlns:a16="http://schemas.microsoft.com/office/drawing/2014/main" id="{D44B7939-2518-9B4A-9145-1F83FB72133F}"/>
              </a:ext>
            </a:extLst>
          </p:cNvPr>
          <p:cNvSpPr txBox="1"/>
          <p:nvPr/>
        </p:nvSpPr>
        <p:spPr>
          <a:xfrm>
            <a:off x="5919650" y="6203309"/>
            <a:ext cx="1643659" cy="4719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anchor="ctr">
            <a:spAutoFit/>
          </a:bodyPr>
          <a:lstStyle/>
          <a:p>
            <a:pPr algn="r">
              <a:defRPr b="0">
                <a:solidFill>
                  <a:srgbClr val="929292"/>
                </a:solidFill>
              </a:defRPr>
            </a:pPr>
            <a:r>
              <a:rPr lang="en-US" dirty="0">
                <a:solidFill>
                  <a:srgbClr val="00B050"/>
                </a:solidFill>
              </a:rPr>
              <a:t>list</a:t>
            </a:r>
            <a:r>
              <a:rPr dirty="0"/>
              <a:t> creation:</a:t>
            </a:r>
          </a:p>
        </p:txBody>
      </p:sp>
      <p:sp>
        <p:nvSpPr>
          <p:cNvPr id="34" name="{1,2,3}">
            <a:extLst>
              <a:ext uri="{FF2B5EF4-FFF2-40B4-BE49-F238E27FC236}">
                <a16:creationId xmlns:a16="http://schemas.microsoft.com/office/drawing/2014/main" id="{6B55175C-E387-224F-9D19-F63A12E3AA22}"/>
              </a:ext>
            </a:extLst>
          </p:cNvPr>
          <p:cNvSpPr txBox="1"/>
          <p:nvPr/>
        </p:nvSpPr>
        <p:spPr>
          <a:xfrm>
            <a:off x="7774755" y="5470995"/>
            <a:ext cx="2623887" cy="194925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anchor="ctr">
            <a:spAutoFit/>
          </a:bodyPr>
          <a:lstStyle>
            <a:lvl1pPr algn="l">
              <a:defRPr b="0">
                <a:latin typeface="Courier"/>
                <a:ea typeface="Courier"/>
                <a:cs typeface="Courier"/>
                <a:sym typeface="Courier"/>
              </a:defRPr>
            </a:lvl1pPr>
          </a:lstStyle>
          <a:p>
            <a:r>
              <a:rPr lang="en-US" dirty="0"/>
              <a:t>l = list()</a:t>
            </a:r>
          </a:p>
          <a:p>
            <a:endParaRPr lang="en-US" dirty="0"/>
          </a:p>
          <a:p>
            <a:r>
              <a:rPr lang="en-US" dirty="0"/>
              <a:t>   or</a:t>
            </a:r>
          </a:p>
          <a:p>
            <a:endParaRPr lang="en-US" dirty="0"/>
          </a:p>
          <a:p>
            <a:r>
              <a:rPr lang="en-US" dirty="0"/>
              <a:t>l = []</a:t>
            </a:r>
            <a:endParaRPr dirty="0"/>
          </a:p>
        </p:txBody>
      </p:sp>
      <p:sp>
        <p:nvSpPr>
          <p:cNvPr id="35" name="Line">
            <a:extLst>
              <a:ext uri="{FF2B5EF4-FFF2-40B4-BE49-F238E27FC236}">
                <a16:creationId xmlns:a16="http://schemas.microsoft.com/office/drawing/2014/main" id="{B57772C5-2DF1-DF47-A962-10691DB44D8A}"/>
              </a:ext>
            </a:extLst>
          </p:cNvPr>
          <p:cNvSpPr/>
          <p:nvPr/>
        </p:nvSpPr>
        <p:spPr>
          <a:xfrm flipV="1">
            <a:off x="3870225" y="6431909"/>
            <a:ext cx="1878844" cy="4303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893497890"/>
      </p:ext>
    </p:extLst>
  </p:cSld>
  <p:clrMapOvr>
    <a:masterClrMapping/>
  </p:clrMapOvr>
  <p:transition spd="med"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0" name="Today's Outline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/>
          <a:lstStyle>
            <a:lvl1pPr algn="l">
              <a:defRPr sz="4800"/>
            </a:lvl1pPr>
          </a:lstStyle>
          <a:p>
            <a:r>
              <a:t>Today's Outline</a:t>
            </a:r>
          </a:p>
        </p:txBody>
      </p:sp>
      <p:sp>
        <p:nvSpPr>
          <p:cNvPr id="341" name="Data Structures…"/>
          <p:cNvSpPr txBox="1">
            <a:spLocks noGrp="1"/>
          </p:cNvSpPr>
          <p:nvPr>
            <p:ph type="body" idx="1"/>
          </p:nvPr>
        </p:nvSpPr>
        <p:spPr>
          <a:xfrm>
            <a:off x="952500" y="1587896"/>
            <a:ext cx="11099800" cy="7289404"/>
          </a:xfrm>
          <a:prstGeom prst="rect">
            <a:avLst/>
          </a:prstGeom>
        </p:spPr>
        <p:txBody>
          <a:bodyPr anchor="t"/>
          <a:lstStyle/>
          <a:p>
            <a:pPr marL="0" indent="0">
              <a:buSzTx/>
              <a:buNone/>
            </a:pPr>
            <a:r>
              <a:t>Data Structures</a:t>
            </a:r>
          </a:p>
          <a:p>
            <a:pPr marL="0" indent="0">
              <a:buSzTx/>
              <a:buNone/>
            </a:pPr>
            <a:r>
              <a:t>Mappings</a:t>
            </a:r>
          </a:p>
          <a:p>
            <a:pPr marL="0" indent="0">
              <a:buSzTx/>
              <a:buNone/>
            </a:pPr>
            <a:r>
              <a:t>Dictionaries</a:t>
            </a:r>
          </a:p>
          <a:p>
            <a:pPr marL="0" lvl="5" indent="0">
              <a:buSzTx/>
              <a:buNone/>
              <a:def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t>Mutations: Updates, Deletes, and Inserts</a:t>
            </a:r>
          </a:p>
          <a:p>
            <a:pPr marL="0" lvl="5" indent="0">
              <a:buSzTx/>
              <a:buNone/>
            </a:pPr>
            <a:r>
              <a:t>Coding examples</a:t>
            </a:r>
          </a:p>
        </p:txBody>
      </p:sp>
    </p:spTree>
  </p:cSld>
  <p:clrMapOvr>
    <a:masterClrMapping/>
  </p:clrMapOvr>
  <p:transition spd="med"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3" name="Dictionary Updates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/>
          <a:lstStyle>
            <a:lvl1pPr algn="l">
              <a:defRPr sz="4800"/>
            </a:lvl1pPr>
          </a:lstStyle>
          <a:p>
            <a:r>
              <a:t>Dictionary Updates</a:t>
            </a:r>
          </a:p>
        </p:txBody>
      </p:sp>
      <p:sp>
        <p:nvSpPr>
          <p:cNvPr id="344" name="&gt;&gt;&gt; lst = [&quot;zero&quot;, &quot;ten&quot;, &quot;not set&quot;]…"/>
          <p:cNvSpPr txBox="1"/>
          <p:nvPr/>
        </p:nvSpPr>
        <p:spPr>
          <a:xfrm>
            <a:off x="965200" y="1562496"/>
            <a:ext cx="11575753" cy="619536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normAutofit/>
          </a:bodyPr>
          <a:lstStyle/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800" b="0">
                <a:latin typeface="Menlo"/>
                <a:ea typeface="Menlo"/>
                <a:cs typeface="Menlo"/>
                <a:sym typeface="Menlo"/>
              </a:defRPr>
            </a:pPr>
            <a:r>
              <a:rPr dirty="0"/>
              <a:t>&gt;&gt;&gt; </a:t>
            </a:r>
            <a:r>
              <a:rPr dirty="0" err="1"/>
              <a:t>lst</a:t>
            </a:r>
            <a:r>
              <a:rPr dirty="0"/>
              <a:t> = ["zero", "ten", </a:t>
            </a:r>
            <a:r>
              <a:rPr dirty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"not set"</a:t>
            </a:r>
            <a:r>
              <a:rPr dirty="0"/>
              <a:t>]</a:t>
            </a:r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800" b="0">
                <a:latin typeface="Menlo"/>
                <a:ea typeface="Menlo"/>
                <a:cs typeface="Menlo"/>
                <a:sym typeface="Menlo"/>
              </a:defRPr>
            </a:pPr>
            <a:r>
              <a:rPr dirty="0"/>
              <a:t>&gt;&gt;&gt; </a:t>
            </a:r>
            <a:r>
              <a:rPr dirty="0" err="1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lst</a:t>
            </a:r>
            <a:r>
              <a:rPr dirty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[2] = "twenty"</a:t>
            </a:r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800" b="0">
                <a:latin typeface="Menlo"/>
                <a:ea typeface="Menlo"/>
                <a:cs typeface="Menlo"/>
                <a:sym typeface="Menlo"/>
              </a:defRPr>
            </a:pPr>
            <a:r>
              <a:rPr dirty="0"/>
              <a:t>&gt;&gt;&gt; </a:t>
            </a:r>
            <a:r>
              <a:rPr dirty="0" err="1"/>
              <a:t>lst</a:t>
            </a:r>
            <a:endParaRPr dirty="0"/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800" b="0">
                <a:latin typeface="Menlo"/>
                <a:ea typeface="Menlo"/>
                <a:cs typeface="Menlo"/>
                <a:sym typeface="Menlo"/>
              </a:defRPr>
            </a:pPr>
            <a:r>
              <a:rPr dirty="0"/>
              <a:t>['zero', 'ten', </a:t>
            </a:r>
            <a:r>
              <a:rPr dirty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'twenty'</a:t>
            </a:r>
            <a:r>
              <a:rPr dirty="0"/>
              <a:t>]</a:t>
            </a:r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800" b="0">
                <a:latin typeface="Menlo"/>
                <a:ea typeface="Menlo"/>
                <a:cs typeface="Menlo"/>
                <a:sym typeface="Menlo"/>
              </a:defRPr>
            </a:pPr>
            <a:r>
              <a:rPr dirty="0"/>
              <a:t> </a:t>
            </a:r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800" b="0">
                <a:latin typeface="Menlo"/>
                <a:ea typeface="Menlo"/>
                <a:cs typeface="Menlo"/>
                <a:sym typeface="Menlo"/>
              </a:defRPr>
            </a:pPr>
            <a:endParaRPr dirty="0"/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800" b="0">
                <a:latin typeface="Menlo"/>
                <a:ea typeface="Menlo"/>
                <a:cs typeface="Menlo"/>
                <a:sym typeface="Menlo"/>
              </a:defRPr>
            </a:pPr>
            <a:r>
              <a:rPr dirty="0"/>
              <a:t>&gt;&gt;&gt; d = {0: "zero", 10: "ten", 20: </a:t>
            </a:r>
            <a:r>
              <a:rPr dirty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"not set"</a:t>
            </a:r>
            <a:r>
              <a:rPr dirty="0"/>
              <a:t>}</a:t>
            </a:r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800" b="0">
                <a:latin typeface="Menlo"/>
                <a:ea typeface="Menlo"/>
                <a:cs typeface="Menlo"/>
                <a:sym typeface="Menlo"/>
              </a:defRPr>
            </a:pPr>
            <a:r>
              <a:rPr dirty="0"/>
              <a:t>&gt;&gt;&gt; </a:t>
            </a:r>
            <a:r>
              <a:rPr dirty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d[20] = "twenty"</a:t>
            </a:r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800" b="0">
                <a:latin typeface="Menlo"/>
                <a:ea typeface="Menlo"/>
                <a:cs typeface="Menlo"/>
                <a:sym typeface="Menlo"/>
              </a:defRPr>
            </a:pPr>
            <a:r>
              <a:rPr dirty="0"/>
              <a:t>&gt;&gt;&gt; d</a:t>
            </a:r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800" b="0">
                <a:latin typeface="Menlo"/>
                <a:ea typeface="Menlo"/>
                <a:cs typeface="Menlo"/>
                <a:sym typeface="Menlo"/>
              </a:defRPr>
            </a:pPr>
            <a:r>
              <a:rPr dirty="0"/>
              <a:t>{0: 'zero', 10: 'ten’</a:t>
            </a:r>
            <a:r>
              <a:rPr lang="en-US" dirty="0"/>
              <a:t>, </a:t>
            </a:r>
            <a:r>
              <a:rPr lang="en-US" dirty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20: 'twenty'</a:t>
            </a:r>
            <a:r>
              <a:rPr dirty="0"/>
              <a:t>}</a:t>
            </a:r>
          </a:p>
        </p:txBody>
      </p:sp>
      <p:sp>
        <p:nvSpPr>
          <p:cNvPr id="345" name="dictionary updates look like list updates"/>
          <p:cNvSpPr txBox="1"/>
          <p:nvPr/>
        </p:nvSpPr>
        <p:spPr>
          <a:xfrm>
            <a:off x="4251126" y="7338517"/>
            <a:ext cx="5003900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>
            <a:spAutoFit/>
          </a:bodyPr>
          <a:lstStyle>
            <a:lvl1pPr algn="l">
              <a:defRPr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t>dictionary updates look like list updates</a:t>
            </a:r>
          </a:p>
        </p:txBody>
      </p:sp>
    </p:spTree>
  </p:cSld>
  <p:clrMapOvr>
    <a:masterClrMapping/>
  </p:clrMapOvr>
  <p:transition spd="med"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7" name="Dictionary Deletes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/>
          <a:lstStyle>
            <a:lvl1pPr algn="l">
              <a:defRPr sz="4800"/>
            </a:lvl1pPr>
          </a:lstStyle>
          <a:p>
            <a:r>
              <a:t>Dictionary Deletes</a:t>
            </a:r>
          </a:p>
        </p:txBody>
      </p:sp>
      <p:sp>
        <p:nvSpPr>
          <p:cNvPr id="348" name="&gt;&gt;&gt; lst = [&quot;zero&quot;, &quot;ten&quot;, &quot;not set&quot;]…"/>
          <p:cNvSpPr txBox="1"/>
          <p:nvPr/>
        </p:nvSpPr>
        <p:spPr>
          <a:xfrm>
            <a:off x="965200" y="1562496"/>
            <a:ext cx="11575753" cy="619536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normAutofit/>
          </a:bodyPr>
          <a:lstStyle/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800" b="0">
                <a:latin typeface="Menlo"/>
                <a:ea typeface="Menlo"/>
                <a:cs typeface="Menlo"/>
                <a:sym typeface="Menlo"/>
              </a:defRPr>
            </a:pPr>
            <a:r>
              <a:rPr dirty="0"/>
              <a:t>&gt;&gt;&gt; </a:t>
            </a:r>
            <a:r>
              <a:rPr dirty="0" err="1"/>
              <a:t>lst</a:t>
            </a:r>
            <a:r>
              <a:rPr dirty="0"/>
              <a:t> = ["zero", "ten", </a:t>
            </a:r>
            <a:r>
              <a:rPr dirty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"</a:t>
            </a:r>
            <a:r>
              <a:rPr lang="en-US" dirty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twenty</a:t>
            </a:r>
            <a:r>
              <a:rPr dirty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"</a:t>
            </a:r>
            <a:r>
              <a:rPr dirty="0"/>
              <a:t>]</a:t>
            </a:r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800" b="0">
                <a:latin typeface="Menlo"/>
                <a:ea typeface="Menlo"/>
                <a:cs typeface="Menlo"/>
                <a:sym typeface="Menlo"/>
              </a:defRPr>
            </a:pPr>
            <a:r>
              <a:rPr dirty="0"/>
              <a:t>&gt;&gt;&gt; </a:t>
            </a:r>
            <a:r>
              <a:rPr dirty="0" err="1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lst.pop</a:t>
            </a:r>
            <a:r>
              <a:rPr dirty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(-1)</a:t>
            </a:r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800"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  <a:latin typeface="Menlo"/>
                <a:ea typeface="Menlo"/>
                <a:cs typeface="Menlo"/>
                <a:sym typeface="Menlo"/>
              </a:defRPr>
            </a:pPr>
            <a:r>
              <a:rPr dirty="0"/>
              <a:t>'</a:t>
            </a:r>
            <a:r>
              <a:rPr lang="en-US" dirty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twenty</a:t>
            </a:r>
            <a:r>
              <a:rPr dirty="0"/>
              <a:t>'</a:t>
            </a:r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800" b="0">
                <a:latin typeface="Menlo"/>
                <a:ea typeface="Menlo"/>
                <a:cs typeface="Menlo"/>
                <a:sym typeface="Menlo"/>
              </a:defRPr>
            </a:pPr>
            <a:r>
              <a:rPr dirty="0"/>
              <a:t>&gt;&gt;&gt; </a:t>
            </a:r>
            <a:r>
              <a:rPr dirty="0" err="1"/>
              <a:t>lst</a:t>
            </a:r>
            <a:endParaRPr dirty="0"/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800" b="0">
                <a:latin typeface="Menlo"/>
                <a:ea typeface="Menlo"/>
                <a:cs typeface="Menlo"/>
                <a:sym typeface="Menlo"/>
              </a:defRPr>
            </a:pPr>
            <a:r>
              <a:rPr dirty="0"/>
              <a:t>['zero', 'ten']</a:t>
            </a:r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800" b="0">
                <a:latin typeface="Menlo"/>
                <a:ea typeface="Menlo"/>
                <a:cs typeface="Menlo"/>
                <a:sym typeface="Menlo"/>
              </a:defRPr>
            </a:pPr>
            <a:r>
              <a:rPr dirty="0"/>
              <a:t> </a:t>
            </a:r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800" b="0">
                <a:latin typeface="Menlo"/>
                <a:ea typeface="Menlo"/>
                <a:cs typeface="Menlo"/>
                <a:sym typeface="Menlo"/>
              </a:defRPr>
            </a:pPr>
            <a:r>
              <a:rPr dirty="0"/>
              <a:t>&gt;&gt;&gt; d = {0: "zero", 10: "ten", </a:t>
            </a:r>
            <a:r>
              <a:rPr dirty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20: "</a:t>
            </a:r>
            <a:r>
              <a:rPr lang="en-US" dirty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twenty</a:t>
            </a:r>
            <a:r>
              <a:rPr dirty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"</a:t>
            </a:r>
            <a:r>
              <a:rPr dirty="0"/>
              <a:t>}</a:t>
            </a:r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800" b="0">
                <a:latin typeface="Menlo"/>
                <a:ea typeface="Menlo"/>
                <a:cs typeface="Menlo"/>
                <a:sym typeface="Menlo"/>
              </a:defRPr>
            </a:pPr>
            <a:r>
              <a:rPr dirty="0"/>
              <a:t>&gt;&gt;&gt; </a:t>
            </a:r>
            <a:r>
              <a:rPr dirty="0" err="1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d.pop</a:t>
            </a:r>
            <a:r>
              <a:rPr dirty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(20)</a:t>
            </a:r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800"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  <a:latin typeface="Menlo"/>
                <a:ea typeface="Menlo"/>
                <a:cs typeface="Menlo"/>
                <a:sym typeface="Menlo"/>
              </a:defRPr>
            </a:pPr>
            <a:r>
              <a:rPr dirty="0"/>
              <a:t>'</a:t>
            </a:r>
            <a:r>
              <a:rPr lang="en-US" dirty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twenty</a:t>
            </a:r>
            <a:r>
              <a:rPr dirty="0"/>
              <a:t>'</a:t>
            </a:r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800" b="0">
                <a:latin typeface="Menlo"/>
                <a:ea typeface="Menlo"/>
                <a:cs typeface="Menlo"/>
                <a:sym typeface="Menlo"/>
              </a:defRPr>
            </a:pPr>
            <a:r>
              <a:rPr dirty="0"/>
              <a:t>&gt;&gt;&gt; d</a:t>
            </a:r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800" b="0">
                <a:latin typeface="Menlo"/>
                <a:ea typeface="Menlo"/>
                <a:cs typeface="Menlo"/>
                <a:sym typeface="Menlo"/>
              </a:defRPr>
            </a:pPr>
            <a:r>
              <a:rPr dirty="0"/>
              <a:t>{0: 'zero', 10: 'ten'}</a:t>
            </a:r>
          </a:p>
        </p:txBody>
      </p:sp>
      <p:sp>
        <p:nvSpPr>
          <p:cNvPr id="349" name="dictionary deletes look like list deletes"/>
          <p:cNvSpPr txBox="1"/>
          <p:nvPr/>
        </p:nvSpPr>
        <p:spPr>
          <a:xfrm>
            <a:off x="4327177" y="8164016"/>
            <a:ext cx="4851798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>
            <a:spAutoFit/>
          </a:bodyPr>
          <a:lstStyle>
            <a:lvl1pPr algn="l">
              <a:defRPr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t>dictionary deletes look like list deletes</a:t>
            </a:r>
          </a:p>
        </p:txBody>
      </p:sp>
      <p:sp>
        <p:nvSpPr>
          <p:cNvPr id="350" name="“not set” isn’t in the dict"/>
          <p:cNvSpPr txBox="1"/>
          <p:nvPr/>
        </p:nvSpPr>
        <p:spPr>
          <a:xfrm>
            <a:off x="5170911" y="6710219"/>
            <a:ext cx="3164328" cy="4719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rPr dirty="0"/>
              <a:t>“</a:t>
            </a:r>
            <a:r>
              <a:rPr lang="en-US" dirty="0"/>
              <a:t>twenty</a:t>
            </a:r>
            <a:r>
              <a:rPr dirty="0"/>
              <a:t>” isn’t in the dict</a:t>
            </a:r>
          </a:p>
        </p:txBody>
      </p:sp>
      <p:sp>
        <p:nvSpPr>
          <p:cNvPr id="351" name="Line"/>
          <p:cNvSpPr/>
          <p:nvPr/>
        </p:nvSpPr>
        <p:spPr>
          <a:xfrm flipH="1" flipV="1">
            <a:off x="5486400" y="6177949"/>
            <a:ext cx="149672" cy="510919"/>
          </a:xfrm>
          <a:prstGeom prst="line">
            <a:avLst/>
          </a:prstGeom>
          <a:ln w="381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352" name="“not set” isn’t in the list"/>
          <p:cNvSpPr txBox="1"/>
          <p:nvPr/>
        </p:nvSpPr>
        <p:spPr>
          <a:xfrm>
            <a:off x="4333152" y="2544619"/>
            <a:ext cx="3058530" cy="4719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rPr dirty="0"/>
              <a:t>“</a:t>
            </a:r>
            <a:r>
              <a:rPr lang="en-US" dirty="0"/>
              <a:t>twenty</a:t>
            </a:r>
            <a:r>
              <a:rPr dirty="0"/>
              <a:t>” isn’t in the list</a:t>
            </a:r>
          </a:p>
        </p:txBody>
      </p:sp>
      <p:sp>
        <p:nvSpPr>
          <p:cNvPr id="353" name="Line"/>
          <p:cNvSpPr/>
          <p:nvPr/>
        </p:nvSpPr>
        <p:spPr>
          <a:xfrm flipH="1">
            <a:off x="4071717" y="2936464"/>
            <a:ext cx="568474" cy="345886"/>
          </a:xfrm>
          <a:prstGeom prst="line">
            <a:avLst/>
          </a:prstGeom>
          <a:ln w="381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</p:spTree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Today's Outline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/>
          <a:lstStyle>
            <a:lvl1pPr algn="l">
              <a:defRPr sz="4800"/>
            </a:lvl1pPr>
          </a:lstStyle>
          <a:p>
            <a:r>
              <a:t>Today's Outline</a:t>
            </a:r>
          </a:p>
        </p:txBody>
      </p:sp>
      <p:sp>
        <p:nvSpPr>
          <p:cNvPr id="128" name="Data Structures…"/>
          <p:cNvSpPr txBox="1">
            <a:spLocks noGrp="1"/>
          </p:cNvSpPr>
          <p:nvPr>
            <p:ph type="body" idx="1"/>
          </p:nvPr>
        </p:nvSpPr>
        <p:spPr>
          <a:xfrm>
            <a:off x="952500" y="1587896"/>
            <a:ext cx="11099800" cy="7289404"/>
          </a:xfrm>
          <a:prstGeom prst="rect">
            <a:avLst/>
          </a:prstGeom>
        </p:spPr>
        <p:txBody>
          <a:bodyPr anchor="t"/>
          <a:lstStyle/>
          <a:p>
            <a:pPr marL="0" indent="0">
              <a:buSzTx/>
              <a:buNone/>
              <a:def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t>Data Structures</a:t>
            </a:r>
          </a:p>
          <a:p>
            <a:pPr marL="0" indent="0">
              <a:buSzTx/>
              <a:buNone/>
            </a:pPr>
            <a:r>
              <a:t>Mappings</a:t>
            </a:r>
          </a:p>
          <a:p>
            <a:pPr marL="0" indent="0">
              <a:buSzTx/>
              <a:buNone/>
            </a:pPr>
            <a:r>
              <a:t>Dictionaries</a:t>
            </a:r>
          </a:p>
          <a:p>
            <a:pPr marL="0" lvl="5" indent="0">
              <a:buSzTx/>
              <a:buNone/>
            </a:pPr>
            <a:r>
              <a:t>Mutations: Updates, Deletes, and Inserts</a:t>
            </a:r>
          </a:p>
          <a:p>
            <a:pPr marL="0" lvl="5" indent="0">
              <a:buSzTx/>
              <a:buNone/>
            </a:pPr>
            <a:r>
              <a:t>Coding examples</a:t>
            </a:r>
          </a:p>
        </p:txBody>
      </p:sp>
    </p:spTree>
  </p:cSld>
  <p:clrMapOvr>
    <a:masterClrMapping/>
  </p:clrMapOvr>
  <p:transition spd="med"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5" name="Dictionary Inserts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/>
          <a:lstStyle>
            <a:lvl1pPr algn="l">
              <a:defRPr sz="4800"/>
            </a:lvl1pPr>
          </a:lstStyle>
          <a:p>
            <a:r>
              <a:t>Dictionary Inserts</a:t>
            </a:r>
          </a:p>
        </p:txBody>
      </p:sp>
      <p:sp>
        <p:nvSpPr>
          <p:cNvPr id="356" name="&gt;&gt;&gt; lst = [&quot;zero&quot;, &quot;ten&quot;]…"/>
          <p:cNvSpPr txBox="1"/>
          <p:nvPr/>
        </p:nvSpPr>
        <p:spPr>
          <a:xfrm>
            <a:off x="965200" y="1562496"/>
            <a:ext cx="11904861" cy="619536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normAutofit/>
          </a:bodyPr>
          <a:lstStyle/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800" b="0">
                <a:latin typeface="Menlo"/>
                <a:ea typeface="Menlo"/>
                <a:cs typeface="Menlo"/>
                <a:sym typeface="Menlo"/>
              </a:defRPr>
            </a:pPr>
            <a:r>
              <a:rPr dirty="0"/>
              <a:t>&gt;&gt;&gt; </a:t>
            </a:r>
            <a:r>
              <a:rPr dirty="0" err="1"/>
              <a:t>lst</a:t>
            </a:r>
            <a:r>
              <a:rPr dirty="0"/>
              <a:t> = ["zero", "ten"]</a:t>
            </a:r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800" b="0">
                <a:latin typeface="Menlo"/>
                <a:ea typeface="Menlo"/>
                <a:cs typeface="Menlo"/>
                <a:sym typeface="Menlo"/>
              </a:defRPr>
            </a:pPr>
            <a:r>
              <a:rPr dirty="0"/>
              <a:t>&gt;&gt;&gt; </a:t>
            </a:r>
            <a:r>
              <a:rPr dirty="0" err="1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lst.append</a:t>
            </a:r>
            <a:r>
              <a:rPr dirty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("</a:t>
            </a:r>
            <a:r>
              <a:rPr lang="en-US" dirty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twenty</a:t>
            </a:r>
            <a:r>
              <a:rPr dirty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")  </a:t>
            </a:r>
            <a:r>
              <a:rPr dirty="0">
                <a:solidFill>
                  <a:srgbClr val="929292"/>
                </a:solidFill>
              </a:rPr>
              <a:t># doesn't work: </a:t>
            </a:r>
            <a:r>
              <a:rPr dirty="0" err="1">
                <a:solidFill>
                  <a:srgbClr val="929292"/>
                </a:solidFill>
              </a:rPr>
              <a:t>lst</a:t>
            </a:r>
            <a:r>
              <a:rPr dirty="0">
                <a:solidFill>
                  <a:srgbClr val="929292"/>
                </a:solidFill>
              </a:rPr>
              <a:t>[</a:t>
            </a:r>
            <a:r>
              <a:rPr lang="en-US" dirty="0">
                <a:solidFill>
                  <a:srgbClr val="929292"/>
                </a:solidFill>
              </a:rPr>
              <a:t>2</a:t>
            </a:r>
            <a:r>
              <a:rPr dirty="0">
                <a:solidFill>
                  <a:srgbClr val="929292"/>
                </a:solidFill>
              </a:rPr>
              <a:t>] = ...</a:t>
            </a:r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800" b="0">
                <a:latin typeface="Menlo"/>
                <a:ea typeface="Menlo"/>
                <a:cs typeface="Menlo"/>
                <a:sym typeface="Menlo"/>
              </a:defRPr>
            </a:pPr>
            <a:r>
              <a:rPr dirty="0"/>
              <a:t>&gt;&gt;&gt; </a:t>
            </a:r>
            <a:r>
              <a:rPr dirty="0" err="1"/>
              <a:t>lst</a:t>
            </a:r>
            <a:endParaRPr dirty="0"/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800" b="0">
                <a:latin typeface="Menlo"/>
                <a:ea typeface="Menlo"/>
                <a:cs typeface="Menlo"/>
                <a:sym typeface="Menlo"/>
              </a:defRPr>
            </a:pPr>
            <a:r>
              <a:rPr dirty="0"/>
              <a:t>['zero', 'ten', 'twenty</a:t>
            </a:r>
            <a:r>
              <a:rPr lang="en-US" dirty="0"/>
              <a:t>'</a:t>
            </a:r>
            <a:r>
              <a:rPr dirty="0"/>
              <a:t>]</a:t>
            </a:r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800" b="0">
                <a:latin typeface="Menlo"/>
                <a:ea typeface="Menlo"/>
                <a:cs typeface="Menlo"/>
                <a:sym typeface="Menlo"/>
              </a:defRPr>
            </a:pPr>
            <a:r>
              <a:rPr dirty="0"/>
              <a:t> </a:t>
            </a:r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800" b="0">
                <a:latin typeface="Menlo"/>
                <a:ea typeface="Menlo"/>
                <a:cs typeface="Menlo"/>
                <a:sym typeface="Menlo"/>
              </a:defRPr>
            </a:pPr>
            <a:r>
              <a:rPr dirty="0"/>
              <a:t>&gt;&gt;&gt; d = {0: "zero", 10: "ten"}</a:t>
            </a:r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800" b="0">
                <a:latin typeface="Menlo"/>
                <a:ea typeface="Menlo"/>
                <a:cs typeface="Menlo"/>
                <a:sym typeface="Menlo"/>
              </a:defRPr>
            </a:pPr>
            <a:r>
              <a:rPr dirty="0"/>
              <a:t>&gt;&gt;&gt; </a:t>
            </a:r>
            <a:r>
              <a:rPr dirty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d[</a:t>
            </a:r>
            <a:r>
              <a:rPr lang="en-US" dirty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2</a:t>
            </a:r>
            <a:r>
              <a:rPr dirty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0] = "twenty"</a:t>
            </a:r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800" b="0">
                <a:latin typeface="Menlo"/>
                <a:ea typeface="Menlo"/>
                <a:cs typeface="Menlo"/>
                <a:sym typeface="Menlo"/>
              </a:defRPr>
            </a:pPr>
            <a:r>
              <a:rPr dirty="0"/>
              <a:t>&gt;&gt;&gt; d</a:t>
            </a:r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800" b="0">
                <a:latin typeface="Menlo"/>
                <a:ea typeface="Menlo"/>
                <a:cs typeface="Menlo"/>
                <a:sym typeface="Menlo"/>
              </a:defRPr>
            </a:pPr>
            <a:r>
              <a:rPr dirty="0"/>
              <a:t>{0: 'zero', 10: 'ten</a:t>
            </a:r>
            <a:r>
              <a:rPr lang="en-US" dirty="0"/>
              <a:t>’, 20: 'twenty'</a:t>
            </a:r>
            <a:r>
              <a:rPr dirty="0"/>
              <a:t>}</a:t>
            </a:r>
          </a:p>
        </p:txBody>
      </p:sp>
      <p:sp>
        <p:nvSpPr>
          <p:cNvPr id="357" name="with a dict, if you try to set a value at a key,…"/>
          <p:cNvSpPr txBox="1"/>
          <p:nvPr/>
        </p:nvSpPr>
        <p:spPr>
          <a:xfrm>
            <a:off x="3470622" y="7071816"/>
            <a:ext cx="6063556" cy="812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>
              <a:defRPr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rPr dirty="0"/>
              <a:t>with a dict, if you try to set a value at a key,</a:t>
            </a:r>
          </a:p>
          <a:p>
            <a:pPr>
              <a:defRPr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rPr dirty="0"/>
              <a:t>it automatically creates it (doesn't work w/ lists)</a:t>
            </a:r>
          </a:p>
        </p:txBody>
      </p:sp>
    </p:spTree>
  </p:cSld>
  <p:clrMapOvr>
    <a:masterClrMapping/>
  </p:clrMapOvr>
  <p:transition spd="med"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9" name="Today's Outline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/>
          <a:lstStyle>
            <a:lvl1pPr algn="l">
              <a:defRPr sz="4800"/>
            </a:lvl1pPr>
          </a:lstStyle>
          <a:p>
            <a:r>
              <a:t>Today's Outline</a:t>
            </a:r>
          </a:p>
        </p:txBody>
      </p:sp>
      <p:sp>
        <p:nvSpPr>
          <p:cNvPr id="360" name="Data Structures…"/>
          <p:cNvSpPr txBox="1">
            <a:spLocks noGrp="1"/>
          </p:cNvSpPr>
          <p:nvPr>
            <p:ph type="body" idx="1"/>
          </p:nvPr>
        </p:nvSpPr>
        <p:spPr>
          <a:xfrm>
            <a:off x="952500" y="1587896"/>
            <a:ext cx="11099800" cy="7289404"/>
          </a:xfrm>
          <a:prstGeom prst="rect">
            <a:avLst/>
          </a:prstGeom>
        </p:spPr>
        <p:txBody>
          <a:bodyPr anchor="t"/>
          <a:lstStyle/>
          <a:p>
            <a:pPr marL="0" indent="0">
              <a:buSzTx/>
              <a:buNone/>
            </a:pPr>
            <a:r>
              <a:t>Data Structures</a:t>
            </a:r>
          </a:p>
          <a:p>
            <a:pPr marL="0" indent="0">
              <a:buSzTx/>
              <a:buNone/>
            </a:pPr>
            <a:r>
              <a:t>Mappings</a:t>
            </a:r>
          </a:p>
          <a:p>
            <a:pPr marL="0" indent="0">
              <a:buSzTx/>
              <a:buNone/>
            </a:pPr>
            <a:r>
              <a:t>Dictionaries</a:t>
            </a:r>
          </a:p>
          <a:p>
            <a:pPr marL="0" lvl="5" indent="0">
              <a:buSzTx/>
              <a:buNone/>
            </a:pPr>
            <a:r>
              <a:t>Mutations: Updates, Deletes, and Inserts</a:t>
            </a:r>
          </a:p>
          <a:p>
            <a:pPr marL="0" lvl="5" indent="0">
              <a:buSzTx/>
              <a:buNone/>
              <a:def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t>Coding examples</a:t>
            </a:r>
          </a:p>
        </p:txBody>
      </p:sp>
    </p:spTree>
  </p:cSld>
  <p:clrMapOvr>
    <a:masterClrMapping/>
  </p:clrMapOvr>
  <p:transition spd="med"/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7" name="Demo 2: Print Tornados per Year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4800"/>
            </a:lvl1pPr>
          </a:lstStyle>
          <a:p>
            <a:r>
              <a:rPr lang="en-US" dirty="0"/>
              <a:t>Example: </a:t>
            </a:r>
            <a:r>
              <a:rPr dirty="0"/>
              <a:t>Print </a:t>
            </a:r>
            <a:r>
              <a:rPr lang="en-US" dirty="0"/>
              <a:t>Major Count</a:t>
            </a:r>
            <a:endParaRPr dirty="0"/>
          </a:p>
        </p:txBody>
      </p:sp>
      <p:sp>
        <p:nvSpPr>
          <p:cNvPr id="368" name="Goal: given a CSV of tornados,           print how many occurred per year…"/>
          <p:cNvSpPr txBox="1">
            <a:spLocks noGrp="1"/>
          </p:cNvSpPr>
          <p:nvPr>
            <p:ph type="body" idx="1"/>
          </p:nvPr>
        </p:nvSpPr>
        <p:spPr>
          <a:xfrm>
            <a:off x="952500" y="1587896"/>
            <a:ext cx="11099800" cy="6892716"/>
          </a:xfrm>
          <a:prstGeom prst="rect">
            <a:avLst/>
          </a:prstGeom>
        </p:spPr>
        <p:txBody>
          <a:bodyPr anchor="t"/>
          <a:lstStyle/>
          <a:p>
            <a:pPr marL="0" lvl="5" indent="0">
              <a:buSzTx/>
              <a:buNone/>
              <a:def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rPr dirty="0"/>
              <a:t>Goal: given a CSV of </a:t>
            </a:r>
            <a:r>
              <a:rPr lang="en-US" dirty="0"/>
              <a:t>CS220 survey data</a:t>
            </a:r>
            <a:r>
              <a:rPr dirty="0"/>
              <a:t>,</a:t>
            </a:r>
            <a:br>
              <a:rPr dirty="0"/>
            </a:br>
            <a:r>
              <a:rPr dirty="0"/>
              <a:t>          print </a:t>
            </a:r>
            <a:r>
              <a:rPr lang="en-US" dirty="0"/>
              <a:t>each major’s frequency</a:t>
            </a:r>
            <a:endParaRPr dirty="0"/>
          </a:p>
          <a:p>
            <a:pPr marL="0" lvl="5" indent="0">
              <a:buSzTx/>
              <a:buNone/>
            </a:pPr>
            <a:r>
              <a:rPr b="1" dirty="0"/>
              <a:t>Input</a:t>
            </a:r>
            <a:r>
              <a:rPr dirty="0"/>
              <a:t>:</a:t>
            </a:r>
          </a:p>
          <a:p>
            <a:pPr marL="635000" indent="-444500">
              <a:spcBef>
                <a:spcPts val="0"/>
              </a:spcBef>
              <a:defRPr sz="2800"/>
            </a:pPr>
            <a:r>
              <a:rPr dirty="0"/>
              <a:t>A CSV</a:t>
            </a:r>
          </a:p>
          <a:p>
            <a:pPr marL="0" lvl="5" indent="0">
              <a:buSzTx/>
              <a:buNone/>
            </a:pPr>
            <a:r>
              <a:rPr b="1" dirty="0"/>
              <a:t>Output</a:t>
            </a:r>
            <a:r>
              <a:rPr dirty="0"/>
              <a:t>:</a:t>
            </a:r>
          </a:p>
          <a:p>
            <a:pPr marL="635000" indent="-444500">
              <a:spcBef>
                <a:spcPts val="0"/>
              </a:spcBef>
              <a:defRPr sz="2800"/>
            </a:pPr>
            <a:r>
              <a:rPr lang="en-US" dirty="0"/>
              <a:t>count</a:t>
            </a:r>
            <a:r>
              <a:rPr dirty="0"/>
              <a:t> per </a:t>
            </a:r>
            <a:r>
              <a:rPr lang="en-US" dirty="0"/>
              <a:t>major</a:t>
            </a:r>
            <a:endParaRPr dirty="0"/>
          </a:p>
          <a:p>
            <a:pPr marL="0" lvl="5" indent="0">
              <a:buSzTx/>
              <a:buNone/>
            </a:pPr>
            <a:r>
              <a:rPr b="1" dirty="0"/>
              <a:t>Example</a:t>
            </a:r>
            <a:r>
              <a:rPr lang="en-US" b="1" dirty="0"/>
              <a:t> (not actual count)</a:t>
            </a:r>
            <a:r>
              <a:rPr dirty="0"/>
              <a:t>:</a:t>
            </a:r>
            <a:br>
              <a:rPr dirty="0"/>
            </a:br>
            <a:r>
              <a:rPr sz="2200" dirty="0"/>
              <a:t/>
            </a:r>
            <a:br>
              <a:rPr sz="2200" dirty="0"/>
            </a:br>
            <a:r>
              <a:rPr lang="en-US" sz="2800" b="1" dirty="0"/>
              <a:t>Computer Science</a:t>
            </a:r>
            <a:r>
              <a:rPr sz="2800" b="1" dirty="0"/>
              <a:t>: </a:t>
            </a:r>
            <a:r>
              <a:rPr lang="en-US" sz="2800" b="1" dirty="0"/>
              <a:t>40</a:t>
            </a:r>
            <a:r>
              <a:rPr sz="2800" b="1" dirty="0"/>
              <a:t/>
            </a:r>
            <a:br>
              <a:rPr sz="2800" b="1" dirty="0"/>
            </a:br>
            <a:r>
              <a:rPr lang="en-US" sz="2800" b="1" dirty="0"/>
              <a:t>Engineering</a:t>
            </a:r>
            <a:r>
              <a:rPr sz="2800" b="1" dirty="0"/>
              <a:t>: </a:t>
            </a:r>
            <a:r>
              <a:rPr lang="en-US" sz="2800" b="1" dirty="0"/>
              <a:t>50</a:t>
            </a:r>
            <a:r>
              <a:rPr sz="2800" b="1" dirty="0"/>
              <a:t/>
            </a:r>
            <a:br>
              <a:rPr sz="2800" b="1" dirty="0"/>
            </a:br>
            <a:r>
              <a:rPr lang="en-US" sz="2800" b="1" dirty="0"/>
              <a:t>Business</a:t>
            </a:r>
            <a:r>
              <a:rPr sz="2800" b="1" dirty="0"/>
              <a:t>: </a:t>
            </a:r>
            <a:r>
              <a:rPr lang="en-US" sz="2800" b="1" dirty="0"/>
              <a:t>20</a:t>
            </a:r>
          </a:p>
          <a:p>
            <a:pPr marL="0" lvl="5" indent="0">
              <a:buSzTx/>
              <a:buNone/>
            </a:pPr>
            <a:endParaRPr sz="2800" b="1" dirty="0"/>
          </a:p>
        </p:txBody>
      </p:sp>
      <p:sp>
        <p:nvSpPr>
          <p:cNvPr id="370" name="https://en.wikipedia.org/wiki/Tornado"/>
          <p:cNvSpPr txBox="1"/>
          <p:nvPr/>
        </p:nvSpPr>
        <p:spPr>
          <a:xfrm>
            <a:off x="9049804" y="6318250"/>
            <a:ext cx="2017192" cy="2413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000" b="0"/>
            </a:lvl1pPr>
          </a:lstStyle>
          <a:p>
            <a:r>
              <a:t>https://en.wikipedia.org/wiki/Tornado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5D302118-EA3E-8244-9757-18A588A0553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" y="5969000"/>
            <a:ext cx="11544300" cy="3784600"/>
          </a:xfrm>
          <a:prstGeom prst="rect">
            <a:avLst/>
          </a:prstGeom>
        </p:spPr>
      </p:pic>
      <p:sp>
        <p:nvSpPr>
          <p:cNvPr id="8" name="Goal: given a CSV of tornados,           print how many occurred per year…">
            <a:extLst>
              <a:ext uri="{FF2B5EF4-FFF2-40B4-BE49-F238E27FC236}">
                <a16:creationId xmlns:a16="http://schemas.microsoft.com/office/drawing/2014/main" id="{4B3F31E0-F78E-284C-82D6-D35E0836744F}"/>
              </a:ext>
            </a:extLst>
          </p:cNvPr>
          <p:cNvSpPr txBox="1">
            <a:spLocks/>
          </p:cNvSpPr>
          <p:nvPr/>
        </p:nvSpPr>
        <p:spPr>
          <a:xfrm>
            <a:off x="6361139" y="2091091"/>
            <a:ext cx="5691161" cy="689271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t">
            <a:normAutofit/>
          </a:bodyPr>
          <a:lstStyle>
            <a:lvl1pPr marL="508000" marR="0" indent="-508000" algn="l" defTabSz="584200" rtl="0" latinLnBrk="0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Tx/>
              <a:buSzPct val="145000"/>
              <a:buFontTx/>
              <a:buChar char="•"/>
              <a:tabLst/>
              <a:defRPr sz="3200" b="0" i="0" u="none" strike="noStrike" cap="none" spc="0" baseline="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1pPr>
            <a:lvl2pPr marL="952500" marR="0" indent="-508000" algn="l" defTabSz="584200" rtl="0" latinLnBrk="0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Tx/>
              <a:buSzPct val="145000"/>
              <a:buFontTx/>
              <a:buChar char="•"/>
              <a:tabLst/>
              <a:defRPr sz="3200" b="0" i="0" u="none" strike="noStrike" cap="none" spc="0" baseline="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2pPr>
            <a:lvl3pPr marL="1397000" marR="0" indent="-508000" algn="l" defTabSz="584200" rtl="0" latinLnBrk="0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Tx/>
              <a:buSzPct val="145000"/>
              <a:buFontTx/>
              <a:buChar char="•"/>
              <a:tabLst/>
              <a:defRPr sz="3200" b="0" i="0" u="none" strike="noStrike" cap="none" spc="0" baseline="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3pPr>
            <a:lvl4pPr marL="1778000" marR="0" indent="-444500" algn="l" defTabSz="584200" rtl="0" latinLnBrk="0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Tx/>
              <a:buSzPct val="145000"/>
              <a:buFontTx/>
              <a:buChar char="•"/>
              <a:tabLst/>
              <a:defRPr sz="3200" b="0" i="0" u="none" strike="noStrike" cap="none" spc="0" baseline="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4pPr>
            <a:lvl5pPr marL="2222500" marR="0" indent="-444500" algn="l" defTabSz="584200" rtl="0" latinLnBrk="0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Tx/>
              <a:buSzPct val="145000"/>
              <a:buFontTx/>
              <a:buChar char="•"/>
              <a:tabLst/>
              <a:defRPr sz="3200" b="0" i="0" u="none" strike="noStrike" cap="none" spc="0" baseline="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5pPr>
            <a:lvl6pPr marL="2667000" marR="0" indent="-444500" algn="l" defTabSz="584200" rtl="0" latinLnBrk="0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Tx/>
              <a:buSzPct val="145000"/>
              <a:buFontTx/>
              <a:buChar char="•"/>
              <a:tabLst/>
              <a:defRPr sz="3200" b="0" i="0" u="none" strike="noStrike" cap="none" spc="0" baseline="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6pPr>
            <a:lvl7pPr marL="3111500" marR="0" indent="-444500" algn="l" defTabSz="584200" rtl="0" latinLnBrk="0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Tx/>
              <a:buSzPct val="145000"/>
              <a:buFontTx/>
              <a:buChar char="•"/>
              <a:tabLst/>
              <a:defRPr sz="3200" b="0" i="0" u="none" strike="noStrike" cap="none" spc="0" baseline="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7pPr>
            <a:lvl8pPr marL="3556000" marR="0" indent="-444500" algn="l" defTabSz="584200" rtl="0" latinLnBrk="0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Tx/>
              <a:buSzPct val="145000"/>
              <a:buFontTx/>
              <a:buChar char="•"/>
              <a:tabLst/>
              <a:defRPr sz="3200" b="0" i="0" u="none" strike="noStrike" cap="none" spc="0" baseline="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8pPr>
            <a:lvl9pPr marL="4000500" marR="0" indent="-444500" algn="l" defTabSz="584200" rtl="0" latinLnBrk="0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Tx/>
              <a:buSzPct val="145000"/>
              <a:buFontTx/>
              <a:buChar char="•"/>
              <a:tabLst/>
              <a:defRPr sz="3200" b="0" i="0" u="none" strike="noStrike" cap="none" spc="0" baseline="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pPr marL="0" lvl="5" indent="0" hangingPunct="1">
              <a:buSzTx/>
              <a:buFontTx/>
              <a:buNone/>
              <a:def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endParaRPr lang="en-US" sz="2800" dirty="0"/>
          </a:p>
          <a:p>
            <a:pPr marL="0" lvl="5" indent="0" hangingPunct="1">
              <a:buSzTx/>
              <a:buFontTx/>
              <a:buNone/>
            </a:pPr>
            <a:r>
              <a:rPr lang="en-US" b="1" dirty="0"/>
              <a:t>Example output (not actual count)</a:t>
            </a:r>
            <a:r>
              <a:rPr lang="en-US" dirty="0"/>
              <a:t>:</a:t>
            </a:r>
            <a:br>
              <a:rPr lang="en-US" dirty="0"/>
            </a:br>
            <a:r>
              <a:rPr lang="en-US" sz="2200" dirty="0"/>
              <a:t/>
            </a:r>
            <a:br>
              <a:rPr lang="en-US" sz="2200" dirty="0"/>
            </a:br>
            <a:r>
              <a:rPr lang="en-US" sz="2800" dirty="0"/>
              <a:t>Computer Science: 40</a:t>
            </a:r>
            <a:br>
              <a:rPr lang="en-US" sz="2800" dirty="0"/>
            </a:br>
            <a:r>
              <a:rPr lang="en-US" sz="2800" dirty="0"/>
              <a:t>Engineering: 50</a:t>
            </a:r>
            <a:br>
              <a:rPr lang="en-US" sz="2800" dirty="0"/>
            </a:br>
            <a:r>
              <a:rPr lang="en-US" sz="2800" dirty="0"/>
              <a:t>Business: 20</a:t>
            </a:r>
          </a:p>
          <a:p>
            <a:pPr marL="0" lvl="5" indent="0" hangingPunct="1">
              <a:buSzTx/>
              <a:buFontTx/>
              <a:buNone/>
            </a:pPr>
            <a:endParaRPr lang="en-US" sz="2800" b="1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8205A32-2692-714E-AD91-CAF381FEC594}"/>
              </a:ext>
            </a:extLst>
          </p:cNvPr>
          <p:cNvSpPr txBox="1"/>
          <p:nvPr/>
        </p:nvSpPr>
        <p:spPr>
          <a:xfrm>
            <a:off x="8148917" y="5496790"/>
            <a:ext cx="6508376" cy="33855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r>
              <a:rPr lang="en-US" sz="1600" dirty="0">
                <a:hlinkClick r:id="rId3"/>
              </a:rPr>
              <a:t>https://guide.wisc.edu/</a:t>
            </a:r>
            <a:r>
              <a:rPr lang="en-US" sz="1600" dirty="0"/>
              <a:t> </a:t>
            </a:r>
          </a:p>
        </p:txBody>
      </p:sp>
    </p:spTree>
  </p:cSld>
  <p:clrMapOvr>
    <a:masterClrMapping/>
  </p:clrMapOvr>
  <p:transition spd="med"/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2" name="Demo 3: Wizard of Oz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/>
          <a:lstStyle>
            <a:lvl1pPr algn="l">
              <a:defRPr sz="4800"/>
            </a:lvl1pPr>
          </a:lstStyle>
          <a:p>
            <a:r>
              <a:rPr lang="en-US" dirty="0"/>
              <a:t>Challenge</a:t>
            </a:r>
            <a:r>
              <a:rPr dirty="0"/>
              <a:t>: Wizard of Oz</a:t>
            </a:r>
          </a:p>
        </p:txBody>
      </p:sp>
      <p:sp>
        <p:nvSpPr>
          <p:cNvPr id="373" name="Goal: count how often each word appears in the Wizard of Oz…"/>
          <p:cNvSpPr txBox="1">
            <a:spLocks noGrp="1"/>
          </p:cNvSpPr>
          <p:nvPr>
            <p:ph type="body" idx="1"/>
          </p:nvPr>
        </p:nvSpPr>
        <p:spPr>
          <a:xfrm>
            <a:off x="952500" y="1587896"/>
            <a:ext cx="11540877" cy="7684494"/>
          </a:xfrm>
          <a:prstGeom prst="rect">
            <a:avLst/>
          </a:prstGeom>
        </p:spPr>
        <p:txBody>
          <a:bodyPr anchor="t"/>
          <a:lstStyle/>
          <a:p>
            <a:pPr marL="0" lvl="5" indent="0">
              <a:buSzTx/>
              <a:buNone/>
              <a:def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t>Goal: count how often each word appears in the Wizard of Oz</a:t>
            </a:r>
          </a:p>
          <a:p>
            <a:pPr marL="0" lvl="5" indent="0">
              <a:buSzTx/>
              <a:buNone/>
            </a:pPr>
            <a:r>
              <a:rPr b="1"/>
              <a:t>Input</a:t>
            </a:r>
            <a:r>
              <a:t>:</a:t>
            </a:r>
          </a:p>
          <a:p>
            <a:pPr marL="635000" indent="-444500">
              <a:spcBef>
                <a:spcPts val="0"/>
              </a:spcBef>
              <a:defRPr sz="2800"/>
            </a:pPr>
            <a:r>
              <a:t>Plaintext of book (from Project Gutenberg)</a:t>
            </a:r>
          </a:p>
          <a:p>
            <a:pPr marL="0" lvl="5" indent="0">
              <a:buSzTx/>
              <a:buNone/>
            </a:pPr>
            <a:r>
              <a:rPr b="1"/>
              <a:t>Output</a:t>
            </a:r>
            <a:r>
              <a:t>:</a:t>
            </a:r>
          </a:p>
          <a:p>
            <a:pPr marL="635000" indent="-444500">
              <a:spcBef>
                <a:spcPts val="0"/>
              </a:spcBef>
              <a:defRPr sz="2800"/>
            </a:pPr>
            <a:r>
              <a:t>The count of each word</a:t>
            </a:r>
          </a:p>
        </p:txBody>
      </p:sp>
      <p:pic>
        <p:nvPicPr>
          <p:cNvPr id="374" name="Image" descr="Imag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94300" y="5226050"/>
            <a:ext cx="2616201" cy="3444664"/>
          </a:xfrm>
          <a:prstGeom prst="rect">
            <a:avLst/>
          </a:prstGeom>
          <a:ln w="12700">
            <a:miter lim="400000"/>
          </a:ln>
        </p:spPr>
      </p:pic>
      <p:sp>
        <p:nvSpPr>
          <p:cNvPr id="375" name="https://en.wikipedia.org/wiki/The_Wizard_of_Oz_(1939_film)"/>
          <p:cNvSpPr txBox="1"/>
          <p:nvPr/>
        </p:nvSpPr>
        <p:spPr>
          <a:xfrm>
            <a:off x="4531915" y="8788400"/>
            <a:ext cx="3940970" cy="279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200" b="0"/>
            </a:lvl1pPr>
          </a:lstStyle>
          <a:p>
            <a:r>
              <a:t>https://en.wikipedia.org/wiki/The_Wizard_of_Oz_(1939_film)</a:t>
            </a:r>
          </a:p>
        </p:txBody>
      </p:sp>
    </p:spTree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Vocabulary: a list is an example of a data structure"/>
          <p:cNvSpPr txBox="1">
            <a:spLocks noGrp="1"/>
          </p:cNvSpPr>
          <p:nvPr>
            <p:ph type="body" idx="1"/>
          </p:nvPr>
        </p:nvSpPr>
        <p:spPr>
          <a:xfrm>
            <a:off x="952500" y="1539875"/>
            <a:ext cx="11099800" cy="6673850"/>
          </a:xfrm>
          <a:prstGeom prst="rect">
            <a:avLst/>
          </a:prstGeom>
        </p:spPr>
        <p:txBody>
          <a:bodyPr/>
          <a:lstStyle/>
          <a:p>
            <a:pPr marL="0" indent="0">
              <a:buSzTx/>
              <a:buNone/>
              <a:defRPr sz="6400"/>
            </a:pPr>
            <a:r>
              <a:t>Vocabulary: a list is an example of a </a:t>
            </a:r>
            <a:r>
              <a:rPr b="1">
                <a:solidFill>
                  <a:schemeClr val="accent4">
                    <a:hueOff val="-1081314"/>
                    <a:satOff val="4338"/>
                    <a:lumOff val="-8931"/>
                  </a:schemeClr>
                </a:solidFill>
              </a:rPr>
              <a:t>data structure</a:t>
            </a:r>
          </a:p>
        </p:txBody>
      </p:sp>
    </p:spTree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Data Structures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/>
          <a:lstStyle>
            <a:lvl1pPr algn="l">
              <a:defRPr sz="4800"/>
            </a:lvl1pPr>
          </a:lstStyle>
          <a:p>
            <a:r>
              <a:t>Data Structures</a:t>
            </a:r>
          </a:p>
        </p:txBody>
      </p:sp>
      <p:sp>
        <p:nvSpPr>
          <p:cNvPr id="133" name="Definition (from Wikipedia):…"/>
          <p:cNvSpPr txBox="1">
            <a:spLocks noGrp="1"/>
          </p:cNvSpPr>
          <p:nvPr>
            <p:ph type="body" idx="1"/>
          </p:nvPr>
        </p:nvSpPr>
        <p:spPr>
          <a:xfrm>
            <a:off x="952500" y="1587896"/>
            <a:ext cx="11099800" cy="7726116"/>
          </a:xfrm>
          <a:prstGeom prst="rect">
            <a:avLst/>
          </a:prstGeom>
        </p:spPr>
        <p:txBody>
          <a:bodyPr anchor="t"/>
          <a:lstStyle/>
          <a:p>
            <a:pPr marL="0" indent="0">
              <a:buSzTx/>
              <a:buNone/>
            </a:pPr>
            <a:r>
              <a:rPr dirty="0"/>
              <a:t>Definition (from Wikipedia):</a:t>
            </a:r>
          </a:p>
          <a:p>
            <a:pPr marL="0" indent="0">
              <a:buSzTx/>
              <a:buNone/>
            </a:pPr>
            <a:r>
              <a:rPr dirty="0"/>
              <a:t>a </a:t>
            </a:r>
            <a:r>
              <a:rPr b="1" dirty="0"/>
              <a:t>data structure</a:t>
            </a:r>
            <a:r>
              <a:rPr dirty="0"/>
              <a:t> is a </a:t>
            </a:r>
            <a:r>
              <a:rPr b="1" dirty="0">
                <a:solidFill>
                  <a:schemeClr val="accent4">
                    <a:hueOff val="-1081314"/>
                    <a:satOff val="4338"/>
                    <a:lumOff val="-8931"/>
                  </a:schemeClr>
                </a:solidFill>
              </a:rPr>
              <a:t>collection of data values</a:t>
            </a:r>
            <a:r>
              <a:rPr dirty="0"/>
              <a:t>,</a:t>
            </a:r>
            <a:br>
              <a:rPr dirty="0"/>
            </a:br>
            <a:r>
              <a:rPr dirty="0"/>
              <a:t>the </a:t>
            </a:r>
            <a:r>
              <a:rPr b="1" dirty="0">
                <a:solidFill>
                  <a:schemeClr val="accent4">
                    <a:hueOff val="-1081314"/>
                    <a:satOff val="4338"/>
                    <a:lumOff val="-8931"/>
                  </a:schemeClr>
                </a:solidFill>
              </a:rPr>
              <a:t>relationships</a:t>
            </a:r>
            <a:r>
              <a:rPr dirty="0"/>
              <a:t> among them,</a:t>
            </a:r>
            <a:br>
              <a:rPr dirty="0"/>
            </a:br>
            <a:r>
              <a:rPr dirty="0"/>
              <a:t>and the functions or </a:t>
            </a:r>
            <a:r>
              <a:rPr b="1" dirty="0">
                <a:solidFill>
                  <a:schemeClr val="accent4">
                    <a:hueOff val="-1081314"/>
                    <a:satOff val="4338"/>
                    <a:lumOff val="-8931"/>
                  </a:schemeClr>
                </a:solidFill>
              </a:rPr>
              <a:t>operations</a:t>
            </a:r>
            <a:r>
              <a:rPr dirty="0"/>
              <a:t/>
            </a:r>
            <a:br>
              <a:rPr dirty="0"/>
            </a:br>
            <a:r>
              <a:rPr dirty="0"/>
              <a:t>that can be applied to the data</a:t>
            </a:r>
          </a:p>
        </p:txBody>
      </p:sp>
      <p:sp>
        <p:nvSpPr>
          <p:cNvPr id="134" name="a list can contain a bunch of values of varying types"/>
          <p:cNvSpPr/>
          <p:nvPr/>
        </p:nvSpPr>
        <p:spPr>
          <a:xfrm>
            <a:off x="8192994" y="3333731"/>
            <a:ext cx="2951957" cy="27305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5381" y="0"/>
                </a:moveTo>
                <a:lnTo>
                  <a:pt x="3880" y="10182"/>
                </a:lnTo>
                <a:lnTo>
                  <a:pt x="941" y="10182"/>
                </a:lnTo>
                <a:cubicBezTo>
                  <a:pt x="421" y="10182"/>
                  <a:pt x="0" y="10636"/>
                  <a:pt x="0" y="11199"/>
                </a:cubicBezTo>
                <a:lnTo>
                  <a:pt x="0" y="20583"/>
                </a:lnTo>
                <a:cubicBezTo>
                  <a:pt x="0" y="21145"/>
                  <a:pt x="421" y="21600"/>
                  <a:pt x="941" y="21600"/>
                </a:cubicBezTo>
                <a:lnTo>
                  <a:pt x="20659" y="21600"/>
                </a:lnTo>
                <a:cubicBezTo>
                  <a:pt x="21179" y="21600"/>
                  <a:pt x="21600" y="21145"/>
                  <a:pt x="21600" y="20583"/>
                </a:cubicBezTo>
                <a:lnTo>
                  <a:pt x="21600" y="11199"/>
                </a:lnTo>
                <a:cubicBezTo>
                  <a:pt x="21600" y="10636"/>
                  <a:pt x="21179" y="10182"/>
                  <a:pt x="20659" y="10182"/>
                </a:cubicBezTo>
                <a:lnTo>
                  <a:pt x="6882" y="10182"/>
                </a:lnTo>
                <a:lnTo>
                  <a:pt x="5381" y="0"/>
                </a:lnTo>
                <a:close/>
              </a:path>
            </a:pathLst>
          </a:custGeom>
          <a:solidFill>
            <a:srgbClr val="FFFFFF"/>
          </a:solidFill>
          <a:ln w="38100">
            <a:solidFill>
              <a:schemeClr val="accent4">
                <a:hueOff val="-1081314"/>
                <a:satOff val="4338"/>
                <a:lumOff val="-8931"/>
              </a:schemeClr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dirty="0"/>
              <a:t>a list can contain a bunch of values of varying types</a:t>
            </a:r>
          </a:p>
        </p:txBody>
      </p:sp>
    </p:spTree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Data Structures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/>
          <a:lstStyle>
            <a:lvl1pPr algn="l">
              <a:defRPr sz="4800"/>
            </a:lvl1pPr>
          </a:lstStyle>
          <a:p>
            <a:r>
              <a:t>Data Structures</a:t>
            </a:r>
          </a:p>
        </p:txBody>
      </p:sp>
      <p:sp>
        <p:nvSpPr>
          <p:cNvPr id="137" name="Definition (from Wikipedia):…"/>
          <p:cNvSpPr txBox="1">
            <a:spLocks noGrp="1"/>
          </p:cNvSpPr>
          <p:nvPr>
            <p:ph type="body" idx="1"/>
          </p:nvPr>
        </p:nvSpPr>
        <p:spPr>
          <a:xfrm>
            <a:off x="952500" y="1587896"/>
            <a:ext cx="11099800" cy="7726116"/>
          </a:xfrm>
          <a:prstGeom prst="rect">
            <a:avLst/>
          </a:prstGeom>
        </p:spPr>
        <p:txBody>
          <a:bodyPr anchor="t"/>
          <a:lstStyle/>
          <a:p>
            <a:pPr marL="0" indent="0">
              <a:buSzTx/>
              <a:buNone/>
            </a:pPr>
            <a:r>
              <a:rPr dirty="0"/>
              <a:t>Definition (from Wikipedia):</a:t>
            </a:r>
          </a:p>
          <a:p>
            <a:pPr marL="0" indent="0">
              <a:buSzTx/>
              <a:buNone/>
            </a:pPr>
            <a:r>
              <a:rPr dirty="0"/>
              <a:t>a </a:t>
            </a:r>
            <a:r>
              <a:rPr b="1" dirty="0"/>
              <a:t>data structure</a:t>
            </a:r>
            <a:r>
              <a:rPr dirty="0"/>
              <a:t> is a </a:t>
            </a:r>
            <a:r>
              <a:rPr b="1" dirty="0">
                <a:solidFill>
                  <a:schemeClr val="accent4">
                    <a:hueOff val="-1081314"/>
                    <a:satOff val="4338"/>
                    <a:lumOff val="-8931"/>
                  </a:schemeClr>
                </a:solidFill>
              </a:rPr>
              <a:t>collection of data values</a:t>
            </a:r>
            <a:r>
              <a:rPr dirty="0"/>
              <a:t>,</a:t>
            </a:r>
            <a:br>
              <a:rPr dirty="0"/>
            </a:br>
            <a:r>
              <a:rPr dirty="0"/>
              <a:t>the </a:t>
            </a:r>
            <a:r>
              <a:rPr b="1" dirty="0">
                <a:solidFill>
                  <a:schemeClr val="accent4">
                    <a:hueOff val="-1081314"/>
                    <a:satOff val="4338"/>
                    <a:lumOff val="-8931"/>
                  </a:schemeClr>
                </a:solidFill>
              </a:rPr>
              <a:t>relationships</a:t>
            </a:r>
            <a:r>
              <a:rPr dirty="0"/>
              <a:t> among them,</a:t>
            </a:r>
            <a:br>
              <a:rPr dirty="0"/>
            </a:br>
            <a:r>
              <a:rPr dirty="0"/>
              <a:t>and the functions or </a:t>
            </a:r>
            <a:r>
              <a:rPr b="1" dirty="0">
                <a:solidFill>
                  <a:schemeClr val="accent4">
                    <a:hueOff val="-1081314"/>
                    <a:satOff val="4338"/>
                    <a:lumOff val="-8931"/>
                  </a:schemeClr>
                </a:solidFill>
              </a:rPr>
              <a:t>operations</a:t>
            </a:r>
            <a:r>
              <a:rPr dirty="0"/>
              <a:t/>
            </a:r>
            <a:br>
              <a:rPr dirty="0"/>
            </a:br>
            <a:r>
              <a:rPr dirty="0"/>
              <a:t>that can be applied to the data</a:t>
            </a:r>
          </a:p>
        </p:txBody>
      </p:sp>
      <p:sp>
        <p:nvSpPr>
          <p:cNvPr id="138" name="a list can contain a bunch of values of varying types"/>
          <p:cNvSpPr/>
          <p:nvPr/>
        </p:nvSpPr>
        <p:spPr>
          <a:xfrm>
            <a:off x="8166100" y="3185814"/>
            <a:ext cx="2951957" cy="27305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5381" y="0"/>
                </a:moveTo>
                <a:lnTo>
                  <a:pt x="3880" y="10182"/>
                </a:lnTo>
                <a:lnTo>
                  <a:pt x="941" y="10182"/>
                </a:lnTo>
                <a:cubicBezTo>
                  <a:pt x="421" y="10182"/>
                  <a:pt x="0" y="10636"/>
                  <a:pt x="0" y="11199"/>
                </a:cubicBezTo>
                <a:lnTo>
                  <a:pt x="0" y="20583"/>
                </a:lnTo>
                <a:cubicBezTo>
                  <a:pt x="0" y="21145"/>
                  <a:pt x="421" y="21600"/>
                  <a:pt x="941" y="21600"/>
                </a:cubicBezTo>
                <a:lnTo>
                  <a:pt x="20659" y="21600"/>
                </a:lnTo>
                <a:cubicBezTo>
                  <a:pt x="21179" y="21600"/>
                  <a:pt x="21600" y="21145"/>
                  <a:pt x="21600" y="20583"/>
                </a:cubicBezTo>
                <a:lnTo>
                  <a:pt x="21600" y="11199"/>
                </a:lnTo>
                <a:cubicBezTo>
                  <a:pt x="21600" y="10636"/>
                  <a:pt x="21179" y="10182"/>
                  <a:pt x="20659" y="10182"/>
                </a:cubicBezTo>
                <a:lnTo>
                  <a:pt x="6882" y="10182"/>
                </a:lnTo>
                <a:lnTo>
                  <a:pt x="5381" y="0"/>
                </a:lnTo>
                <a:close/>
              </a:path>
            </a:pathLst>
          </a:custGeom>
          <a:solidFill>
            <a:srgbClr val="FFFFFF"/>
          </a:solidFill>
          <a:ln w="38100">
            <a:solidFill>
              <a:schemeClr val="accent4">
                <a:hueOff val="-1081314"/>
                <a:satOff val="4338"/>
                <a:lumOff val="-8931"/>
              </a:schemeClr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dirty="0"/>
              <a:t>a list can contain a bunch of values of varying types</a:t>
            </a:r>
          </a:p>
        </p:txBody>
      </p:sp>
      <p:sp>
        <p:nvSpPr>
          <p:cNvPr id="139" name="every value has an index, representing an order within the list"/>
          <p:cNvSpPr/>
          <p:nvPr/>
        </p:nvSpPr>
        <p:spPr>
          <a:xfrm>
            <a:off x="1346200" y="3604914"/>
            <a:ext cx="3166269" cy="27305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5017" y="0"/>
                </a:moveTo>
                <a:lnTo>
                  <a:pt x="3617" y="10182"/>
                </a:lnTo>
                <a:lnTo>
                  <a:pt x="877" y="10182"/>
                </a:lnTo>
                <a:cubicBezTo>
                  <a:pt x="392" y="10182"/>
                  <a:pt x="0" y="10636"/>
                  <a:pt x="0" y="11199"/>
                </a:cubicBezTo>
                <a:lnTo>
                  <a:pt x="0" y="20583"/>
                </a:lnTo>
                <a:cubicBezTo>
                  <a:pt x="0" y="21145"/>
                  <a:pt x="392" y="21600"/>
                  <a:pt x="877" y="21600"/>
                </a:cubicBezTo>
                <a:lnTo>
                  <a:pt x="20720" y="21600"/>
                </a:lnTo>
                <a:cubicBezTo>
                  <a:pt x="21205" y="21600"/>
                  <a:pt x="21600" y="21145"/>
                  <a:pt x="21600" y="20583"/>
                </a:cubicBezTo>
                <a:lnTo>
                  <a:pt x="21600" y="11199"/>
                </a:lnTo>
                <a:cubicBezTo>
                  <a:pt x="21600" y="10636"/>
                  <a:pt x="21205" y="10182"/>
                  <a:pt x="20720" y="10182"/>
                </a:cubicBezTo>
                <a:lnTo>
                  <a:pt x="6417" y="10182"/>
                </a:lnTo>
                <a:lnTo>
                  <a:pt x="5017" y="0"/>
                </a:lnTo>
                <a:close/>
              </a:path>
            </a:pathLst>
          </a:custGeom>
          <a:solidFill>
            <a:srgbClr val="FFFFFF"/>
          </a:solidFill>
          <a:ln w="38100">
            <a:solidFill>
              <a:schemeClr val="accent4">
                <a:hueOff val="-1081314"/>
                <a:satOff val="4338"/>
                <a:lumOff val="-8931"/>
              </a:schemeClr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dirty="0"/>
              <a:t>every value has an index, representing an order within the list</a:t>
            </a:r>
          </a:p>
        </p:txBody>
      </p:sp>
      <p:sp>
        <p:nvSpPr>
          <p:cNvPr id="140" name="L.sort(), len(L), L.pop(0), L.append(x),…"/>
          <p:cNvSpPr/>
          <p:nvPr/>
        </p:nvSpPr>
        <p:spPr>
          <a:xfrm>
            <a:off x="4756150" y="4260155"/>
            <a:ext cx="4923632" cy="377706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3073" y="0"/>
                </a:moveTo>
                <a:lnTo>
                  <a:pt x="2175" y="13345"/>
                </a:lnTo>
                <a:lnTo>
                  <a:pt x="564" y="13345"/>
                </a:lnTo>
                <a:cubicBezTo>
                  <a:pt x="252" y="13345"/>
                  <a:pt x="0" y="13674"/>
                  <a:pt x="0" y="14081"/>
                </a:cubicBezTo>
                <a:lnTo>
                  <a:pt x="0" y="20865"/>
                </a:lnTo>
                <a:cubicBezTo>
                  <a:pt x="0" y="21271"/>
                  <a:pt x="252" y="21600"/>
                  <a:pt x="564" y="21600"/>
                </a:cubicBezTo>
                <a:lnTo>
                  <a:pt x="21034" y="21600"/>
                </a:lnTo>
                <a:cubicBezTo>
                  <a:pt x="21346" y="21600"/>
                  <a:pt x="21600" y="21271"/>
                  <a:pt x="21600" y="20865"/>
                </a:cubicBezTo>
                <a:lnTo>
                  <a:pt x="21600" y="14081"/>
                </a:lnTo>
                <a:cubicBezTo>
                  <a:pt x="21600" y="13674"/>
                  <a:pt x="21346" y="13345"/>
                  <a:pt x="21034" y="13345"/>
                </a:cubicBezTo>
                <a:lnTo>
                  <a:pt x="3973" y="13345"/>
                </a:lnTo>
                <a:lnTo>
                  <a:pt x="3073" y="0"/>
                </a:lnTo>
                <a:close/>
              </a:path>
            </a:pathLst>
          </a:custGeom>
          <a:solidFill>
            <a:srgbClr val="FFFFFF"/>
          </a:solidFill>
          <a:ln w="38100">
            <a:solidFill>
              <a:schemeClr val="accent4">
                <a:hueOff val="-1081314"/>
                <a:satOff val="4338"/>
                <a:lumOff val="-8931"/>
              </a:schemeClr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/>
          <a:p>
            <a:pPr>
              <a:defRPr sz="2200" b="0">
                <a:latin typeface="+mn-lt"/>
                <a:ea typeface="+mn-ea"/>
                <a:cs typeface="+mn-cs"/>
                <a:sym typeface="Gill Sans SemiBold"/>
              </a:defRPr>
            </a:pPr>
            <a:endParaRPr lang="en-US" dirty="0"/>
          </a:p>
          <a:p>
            <a:pPr>
              <a:defRPr sz="2200" b="0">
                <a:latin typeface="+mn-lt"/>
                <a:ea typeface="+mn-ea"/>
                <a:cs typeface="+mn-cs"/>
                <a:sym typeface="Gill Sans SemiBold"/>
              </a:defRPr>
            </a:pPr>
            <a:endParaRPr lang="en-US" dirty="0"/>
          </a:p>
          <a:p>
            <a:pPr>
              <a:defRPr sz="2200" b="0">
                <a:latin typeface="+mn-lt"/>
                <a:ea typeface="+mn-ea"/>
                <a:cs typeface="+mn-cs"/>
                <a:sym typeface="Gill Sans SemiBold"/>
              </a:defRPr>
            </a:pPr>
            <a:endParaRPr lang="en-US" dirty="0"/>
          </a:p>
          <a:p>
            <a:pPr>
              <a:defRPr sz="2200" b="0">
                <a:latin typeface="+mn-lt"/>
                <a:ea typeface="+mn-ea"/>
                <a:cs typeface="+mn-cs"/>
                <a:sym typeface="Gill Sans SemiBold"/>
              </a:defRPr>
            </a:pPr>
            <a:endParaRPr lang="en-US" dirty="0"/>
          </a:p>
          <a:p>
            <a:pPr>
              <a:defRPr sz="2200" b="0">
                <a:latin typeface="+mn-lt"/>
                <a:ea typeface="+mn-ea"/>
                <a:cs typeface="+mn-cs"/>
                <a:sym typeface="Gill Sans SemiBold"/>
              </a:defRPr>
            </a:pPr>
            <a:endParaRPr lang="en-US" dirty="0"/>
          </a:p>
          <a:p>
            <a:pPr>
              <a:defRPr sz="2200" b="0">
                <a:latin typeface="+mn-lt"/>
                <a:ea typeface="+mn-ea"/>
                <a:cs typeface="+mn-cs"/>
                <a:sym typeface="Gill Sans SemiBold"/>
              </a:defRPr>
            </a:pPr>
            <a:endParaRPr lang="en-US" dirty="0"/>
          </a:p>
          <a:p>
            <a:pPr>
              <a:defRPr sz="2200" b="0">
                <a:latin typeface="+mn-lt"/>
                <a:ea typeface="+mn-ea"/>
                <a:cs typeface="+mn-cs"/>
                <a:sym typeface="Gill Sans SemiBold"/>
              </a:defRPr>
            </a:pPr>
            <a:r>
              <a:rPr dirty="0"/>
              <a:t>L.sort(), len(L), L.pop(0), L.append(x),</a:t>
            </a:r>
          </a:p>
          <a:p>
            <a:pPr>
              <a:defRPr sz="2200" b="0">
                <a:latin typeface="+mn-lt"/>
                <a:ea typeface="+mn-ea"/>
                <a:cs typeface="+mn-cs"/>
                <a:sym typeface="Gill Sans SemiBold"/>
              </a:defRPr>
            </a:pPr>
            <a:r>
              <a:rPr dirty="0"/>
              <a:t>update, iterate (for loop), etc</a:t>
            </a:r>
          </a:p>
        </p:txBody>
      </p:sp>
    </p:spTree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Data Structures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/>
          <a:lstStyle>
            <a:lvl1pPr algn="l">
              <a:defRPr sz="4800"/>
            </a:lvl1pPr>
          </a:lstStyle>
          <a:p>
            <a:r>
              <a:t>Data Structures</a:t>
            </a:r>
          </a:p>
        </p:txBody>
      </p:sp>
      <p:sp>
        <p:nvSpPr>
          <p:cNvPr id="143" name="Definition (from Wikipedia):…"/>
          <p:cNvSpPr txBox="1">
            <a:spLocks noGrp="1"/>
          </p:cNvSpPr>
          <p:nvPr>
            <p:ph type="body" sz="half" idx="1"/>
          </p:nvPr>
        </p:nvSpPr>
        <p:spPr>
          <a:xfrm>
            <a:off x="952500" y="1587896"/>
            <a:ext cx="11099800" cy="3257204"/>
          </a:xfrm>
          <a:prstGeom prst="rect">
            <a:avLst/>
          </a:prstGeom>
        </p:spPr>
        <p:txBody>
          <a:bodyPr anchor="t"/>
          <a:lstStyle/>
          <a:p>
            <a:pPr marL="0" indent="0">
              <a:buSzTx/>
              <a:buNone/>
            </a:pPr>
            <a:r>
              <a:t>Definition (from Wikipedia):</a:t>
            </a:r>
          </a:p>
          <a:p>
            <a:pPr marL="0" indent="0">
              <a:buSzTx/>
              <a:buNone/>
            </a:pPr>
            <a:r>
              <a:t>a </a:t>
            </a:r>
            <a:r>
              <a:rPr b="1"/>
              <a:t>data structure</a:t>
            </a:r>
            <a:r>
              <a:t> is a </a:t>
            </a:r>
            <a:r>
              <a:rPr b="1">
                <a:solidFill>
                  <a:schemeClr val="accent4">
                    <a:hueOff val="-1081314"/>
                    <a:satOff val="4338"/>
                    <a:lumOff val="-8931"/>
                  </a:schemeClr>
                </a:solidFill>
              </a:rPr>
              <a:t>collection of data values</a:t>
            </a:r>
            <a:r>
              <a:t>,</a:t>
            </a:r>
            <a:br/>
            <a:r>
              <a:t>the </a:t>
            </a:r>
            <a:r>
              <a:rPr b="1">
                <a:solidFill>
                  <a:schemeClr val="accent4">
                    <a:hueOff val="-1081314"/>
                    <a:satOff val="4338"/>
                    <a:lumOff val="-8931"/>
                  </a:schemeClr>
                </a:solidFill>
              </a:rPr>
              <a:t>relationships</a:t>
            </a:r>
            <a:r>
              <a:t> among them,</a:t>
            </a:r>
            <a:br/>
            <a:r>
              <a:t>and the functions or </a:t>
            </a:r>
            <a:r>
              <a:rPr b="1">
                <a:solidFill>
                  <a:schemeClr val="accent4">
                    <a:hueOff val="-1081314"/>
                    <a:satOff val="4338"/>
                    <a:lumOff val="-8931"/>
                  </a:schemeClr>
                </a:solidFill>
              </a:rPr>
              <a:t>operations</a:t>
            </a:r>
            <a:r>
              <a:t/>
            </a:r>
            <a:br/>
            <a:r>
              <a:t>that can be applied to the data</a:t>
            </a:r>
          </a:p>
        </p:txBody>
      </p:sp>
      <p:sp>
        <p:nvSpPr>
          <p:cNvPr id="144" name="Line"/>
          <p:cNvSpPr/>
          <p:nvPr/>
        </p:nvSpPr>
        <p:spPr>
          <a:xfrm>
            <a:off x="3212868" y="5892800"/>
            <a:ext cx="8915863" cy="0"/>
          </a:xfrm>
          <a:prstGeom prst="lin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145" name="Line"/>
          <p:cNvSpPr/>
          <p:nvPr/>
        </p:nvSpPr>
        <p:spPr>
          <a:xfrm flipH="1">
            <a:off x="4368568" y="5168900"/>
            <a:ext cx="1" cy="3829406"/>
          </a:xfrm>
          <a:prstGeom prst="lin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146" name="list"/>
          <p:cNvSpPr txBox="1"/>
          <p:nvPr/>
        </p:nvSpPr>
        <p:spPr>
          <a:xfrm>
            <a:off x="3298130" y="6076949"/>
            <a:ext cx="845940" cy="469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latin typeface="Courier"/>
                <a:ea typeface="Courier"/>
                <a:cs typeface="Courier"/>
                <a:sym typeface="Courier"/>
              </a:defRPr>
            </a:lvl1pPr>
          </a:lstStyle>
          <a:p>
            <a:r>
              <a:t>list</a:t>
            </a:r>
          </a:p>
        </p:txBody>
      </p:sp>
      <p:sp>
        <p:nvSpPr>
          <p:cNvPr id="147" name="set"/>
          <p:cNvSpPr txBox="1"/>
          <p:nvPr/>
        </p:nvSpPr>
        <p:spPr>
          <a:xfrm>
            <a:off x="3389585" y="6838949"/>
            <a:ext cx="663030" cy="469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latin typeface="Courier"/>
                <a:ea typeface="Courier"/>
                <a:cs typeface="Courier"/>
                <a:sym typeface="Courier"/>
              </a:defRPr>
            </a:lvl1pPr>
          </a:lstStyle>
          <a:p>
            <a:r>
              <a:t>set</a:t>
            </a:r>
          </a:p>
        </p:txBody>
      </p:sp>
      <p:sp>
        <p:nvSpPr>
          <p:cNvPr id="148" name="dict"/>
          <p:cNvSpPr txBox="1"/>
          <p:nvPr/>
        </p:nvSpPr>
        <p:spPr>
          <a:xfrm>
            <a:off x="3298130" y="7727949"/>
            <a:ext cx="845940" cy="469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latin typeface="Courier"/>
                <a:ea typeface="Courier"/>
                <a:cs typeface="Courier"/>
                <a:sym typeface="Courier"/>
              </a:defRPr>
            </a:lvl1pPr>
          </a:lstStyle>
          <a:p>
            <a:r>
              <a:rPr dirty="0"/>
              <a:t>dict</a:t>
            </a:r>
          </a:p>
        </p:txBody>
      </p:sp>
      <p:sp>
        <p:nvSpPr>
          <p:cNvPr id="149" name="..."/>
          <p:cNvSpPr txBox="1"/>
          <p:nvPr/>
        </p:nvSpPr>
        <p:spPr>
          <a:xfrm>
            <a:off x="3563714" y="8496299"/>
            <a:ext cx="314772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/>
            </a:lvl1pPr>
          </a:lstStyle>
          <a:p>
            <a:r>
              <a:t>...</a:t>
            </a:r>
          </a:p>
        </p:txBody>
      </p:sp>
      <p:sp>
        <p:nvSpPr>
          <p:cNvPr id="150" name="suggested…"/>
          <p:cNvSpPr txBox="1"/>
          <p:nvPr/>
        </p:nvSpPr>
        <p:spPr>
          <a:xfrm>
            <a:off x="1185688" y="6677202"/>
            <a:ext cx="1387824" cy="812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b="0" i="1">
                <a:solidFill>
                  <a:schemeClr val="accent4">
                    <a:hueOff val="-1081314"/>
                    <a:satOff val="4338"/>
                    <a:lumOff val="-8931"/>
                  </a:schemeClr>
                </a:solidFill>
              </a:defRPr>
            </a:pPr>
            <a:r>
              <a:t>suggested</a:t>
            </a:r>
          </a:p>
          <a:p>
            <a:pPr>
              <a:defRPr b="0" i="1">
                <a:solidFill>
                  <a:schemeClr val="accent4">
                    <a:hueOff val="-1081314"/>
                    <a:satOff val="4338"/>
                    <a:lumOff val="-8931"/>
                  </a:schemeClr>
                </a:solidFill>
              </a:defRPr>
            </a:pPr>
            <a:r>
              <a:t>note-taking</a:t>
            </a:r>
          </a:p>
        </p:txBody>
      </p:sp>
      <p:sp>
        <p:nvSpPr>
          <p:cNvPr id="151" name="values"/>
          <p:cNvSpPr txBox="1"/>
          <p:nvPr/>
        </p:nvSpPr>
        <p:spPr>
          <a:xfrm>
            <a:off x="4740050" y="5245099"/>
            <a:ext cx="1082428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values</a:t>
            </a:r>
          </a:p>
        </p:txBody>
      </p:sp>
      <p:sp>
        <p:nvSpPr>
          <p:cNvPr id="152" name="relationships"/>
          <p:cNvSpPr txBox="1"/>
          <p:nvPr/>
        </p:nvSpPr>
        <p:spPr>
          <a:xfrm>
            <a:off x="6426124" y="5245099"/>
            <a:ext cx="2102347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relationships</a:t>
            </a:r>
          </a:p>
        </p:txBody>
      </p:sp>
      <p:sp>
        <p:nvSpPr>
          <p:cNvPr id="153" name="operations"/>
          <p:cNvSpPr txBox="1"/>
          <p:nvPr/>
        </p:nvSpPr>
        <p:spPr>
          <a:xfrm>
            <a:off x="8874198" y="5245099"/>
            <a:ext cx="1778200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operations</a:t>
            </a:r>
          </a:p>
        </p:txBody>
      </p:sp>
      <p:sp>
        <p:nvSpPr>
          <p:cNvPr id="154" name="Line"/>
          <p:cNvSpPr/>
          <p:nvPr/>
        </p:nvSpPr>
        <p:spPr>
          <a:xfrm>
            <a:off x="3212868" y="6654800"/>
            <a:ext cx="8915863" cy="0"/>
          </a:xfrm>
          <a:prstGeom prst="lin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155" name="Line"/>
          <p:cNvSpPr/>
          <p:nvPr/>
        </p:nvSpPr>
        <p:spPr>
          <a:xfrm>
            <a:off x="3212868" y="7518400"/>
            <a:ext cx="8915863" cy="0"/>
          </a:xfrm>
          <a:prstGeom prst="lin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156" name="Line"/>
          <p:cNvSpPr/>
          <p:nvPr/>
        </p:nvSpPr>
        <p:spPr>
          <a:xfrm>
            <a:off x="3212868" y="8420100"/>
            <a:ext cx="8915863" cy="0"/>
          </a:xfrm>
          <a:prstGeom prst="lin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157" name="Line"/>
          <p:cNvSpPr/>
          <p:nvPr/>
        </p:nvSpPr>
        <p:spPr>
          <a:xfrm flipH="1">
            <a:off x="6178849" y="5141105"/>
            <a:ext cx="1" cy="3865590"/>
          </a:xfrm>
          <a:prstGeom prst="lin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158" name="Line"/>
          <p:cNvSpPr/>
          <p:nvPr/>
        </p:nvSpPr>
        <p:spPr>
          <a:xfrm>
            <a:off x="8718850" y="5141105"/>
            <a:ext cx="1" cy="3865590"/>
          </a:xfrm>
          <a:prstGeom prst="lin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159" name="anything"/>
          <p:cNvSpPr txBox="1"/>
          <p:nvPr/>
        </p:nvSpPr>
        <p:spPr>
          <a:xfrm>
            <a:off x="4681413" y="6083299"/>
            <a:ext cx="1127374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/>
            </a:lvl1pPr>
          </a:lstStyle>
          <a:p>
            <a:r>
              <a:rPr dirty="0"/>
              <a:t>anything</a:t>
            </a:r>
          </a:p>
        </p:txBody>
      </p:sp>
      <p:sp>
        <p:nvSpPr>
          <p:cNvPr id="160" name="ordered (0,1,...)"/>
          <p:cNvSpPr txBox="1"/>
          <p:nvPr/>
        </p:nvSpPr>
        <p:spPr>
          <a:xfrm>
            <a:off x="6430567" y="6083299"/>
            <a:ext cx="2036566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/>
            </a:lvl1pPr>
          </a:lstStyle>
          <a:p>
            <a:r>
              <a:t>ordered (0,1,...)</a:t>
            </a:r>
          </a:p>
        </p:txBody>
      </p:sp>
      <p:sp>
        <p:nvSpPr>
          <p:cNvPr id="161" name="no ordering"/>
          <p:cNvSpPr txBox="1"/>
          <p:nvPr/>
        </p:nvSpPr>
        <p:spPr>
          <a:xfrm>
            <a:off x="6409790" y="6845299"/>
            <a:ext cx="1575198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/>
            </a:lvl1pPr>
          </a:lstStyle>
          <a:p>
            <a:r>
              <a:t>no ordering</a:t>
            </a:r>
          </a:p>
        </p:txBody>
      </p:sp>
      <p:sp>
        <p:nvSpPr>
          <p:cNvPr id="162" name="indexing, pop, len, index,…"/>
          <p:cNvSpPr txBox="1"/>
          <p:nvPr/>
        </p:nvSpPr>
        <p:spPr>
          <a:xfrm>
            <a:off x="8901170" y="5905500"/>
            <a:ext cx="3060689" cy="736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>
              <a:defRPr sz="2200" b="0"/>
            </a:pPr>
            <a:r>
              <a:rPr dirty="0"/>
              <a:t>indexing, pop, len, index,</a:t>
            </a:r>
          </a:p>
          <a:p>
            <a:pPr algn="l">
              <a:defRPr sz="2200" b="0"/>
            </a:pPr>
            <a:r>
              <a:rPr dirty="0"/>
              <a:t>slicing, in, iteration (for), ...</a:t>
            </a:r>
          </a:p>
        </p:txBody>
      </p:sp>
      <p:sp>
        <p:nvSpPr>
          <p:cNvPr id="163" name="in, =="/>
          <p:cNvSpPr txBox="1"/>
          <p:nvPr/>
        </p:nvSpPr>
        <p:spPr>
          <a:xfrm>
            <a:off x="8901170" y="6838949"/>
            <a:ext cx="966937" cy="469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>
              <a:defRPr b="0"/>
            </a:pPr>
            <a:r>
              <a:rPr>
                <a:latin typeface="Courier"/>
                <a:ea typeface="Courier"/>
                <a:cs typeface="Courier"/>
                <a:sym typeface="Courier"/>
              </a:rPr>
              <a:t>in</a:t>
            </a:r>
            <a:r>
              <a:t>, </a:t>
            </a:r>
            <a:r>
              <a:rPr>
                <a:latin typeface="Courier"/>
                <a:ea typeface="Courier"/>
                <a:cs typeface="Courier"/>
                <a:sym typeface="Courier"/>
              </a:rPr>
              <a:t>==</a:t>
            </a:r>
          </a:p>
        </p:txBody>
      </p:sp>
      <p:sp>
        <p:nvSpPr>
          <p:cNvPr id="25" name="anything"/>
          <p:cNvSpPr txBox="1"/>
          <p:nvPr/>
        </p:nvSpPr>
        <p:spPr>
          <a:xfrm>
            <a:off x="4328007" y="6616701"/>
            <a:ext cx="1850842" cy="84576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anchor="ctr">
            <a:spAutoFit/>
          </a:bodyPr>
          <a:lstStyle>
            <a:lvl1pPr>
              <a:defRPr b="0"/>
            </a:lvl1pPr>
          </a:lstStyle>
          <a:p>
            <a:r>
              <a:rPr lang="en-IN" dirty="0"/>
              <a:t>a</a:t>
            </a:r>
            <a:r>
              <a:rPr lang="en-IN" dirty="0" smtClean="0"/>
              <a:t>nything immutable</a:t>
            </a:r>
            <a:endParaRPr dirty="0"/>
          </a:p>
        </p:txBody>
      </p:sp>
    </p:spTree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Motivation: lots of data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/>
          <a:lstStyle>
            <a:lvl1pPr algn="l">
              <a:defRPr sz="4800"/>
            </a:lvl1pPr>
          </a:lstStyle>
          <a:p>
            <a:r>
              <a:t>Motivation: lots of data</a:t>
            </a:r>
          </a:p>
        </p:txBody>
      </p:sp>
      <p:sp>
        <p:nvSpPr>
          <p:cNvPr id="167" name="For loops:…"/>
          <p:cNvSpPr txBox="1">
            <a:spLocks noGrp="1"/>
          </p:cNvSpPr>
          <p:nvPr>
            <p:ph type="body" idx="1"/>
          </p:nvPr>
        </p:nvSpPr>
        <p:spPr>
          <a:xfrm>
            <a:off x="952500" y="1587896"/>
            <a:ext cx="11099800" cy="7726116"/>
          </a:xfrm>
          <a:prstGeom prst="rect">
            <a:avLst/>
          </a:prstGeom>
        </p:spPr>
        <p:txBody>
          <a:bodyPr anchor="t"/>
          <a:lstStyle/>
          <a:p>
            <a:pPr marL="0" indent="0">
              <a:buSzTx/>
              <a:buNone/>
            </a:pPr>
            <a:r>
              <a:t>For loops:</a:t>
            </a:r>
          </a:p>
          <a:p>
            <a:pPr marL="635000" indent="-444500">
              <a:spcBef>
                <a:spcPts val="0"/>
              </a:spcBef>
              <a:defRPr sz="2800"/>
            </a:pPr>
            <a:r>
              <a:t>copy/paste is a pain</a:t>
            </a:r>
          </a:p>
          <a:p>
            <a:pPr marL="635000" indent="-444500">
              <a:spcBef>
                <a:spcPts val="0"/>
              </a:spcBef>
              <a:defRPr sz="2800"/>
            </a:pPr>
            <a:r>
              <a:t>don’t know how many times to copy/paste before program runs</a:t>
            </a:r>
          </a:p>
          <a:p>
            <a:pPr marL="0" indent="0">
              <a:buSzTx/>
              <a:buNone/>
            </a:pPr>
            <a:r>
              <a:t>For data structures:</a:t>
            </a:r>
          </a:p>
          <a:p>
            <a:pPr marL="635000" indent="-444500">
              <a:spcBef>
                <a:spcPts val="0"/>
              </a:spcBef>
              <a:defRPr sz="2800"/>
            </a:pPr>
            <a:r>
              <a:t>creating many variables is a pain</a:t>
            </a:r>
            <a:br/>
            <a:r>
              <a:t>(imagine your program analyzes ten thousand values)</a:t>
            </a:r>
          </a:p>
          <a:p>
            <a:pPr marL="635000" indent="-444500">
              <a:spcBef>
                <a:spcPts val="0"/>
              </a:spcBef>
              <a:defRPr sz="2800"/>
            </a:pPr>
            <a:r>
              <a:t>don’t know how many values you will have before program runs</a:t>
            </a:r>
          </a:p>
        </p:txBody>
      </p:sp>
    </p:spTree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Today's Outline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/>
          <a:lstStyle>
            <a:lvl1pPr algn="l">
              <a:defRPr sz="4800"/>
            </a:lvl1pPr>
          </a:lstStyle>
          <a:p>
            <a:r>
              <a:t>Today's Outline</a:t>
            </a:r>
          </a:p>
        </p:txBody>
      </p:sp>
      <p:sp>
        <p:nvSpPr>
          <p:cNvPr id="170" name="Data Structures…"/>
          <p:cNvSpPr txBox="1">
            <a:spLocks noGrp="1"/>
          </p:cNvSpPr>
          <p:nvPr>
            <p:ph type="body" idx="1"/>
          </p:nvPr>
        </p:nvSpPr>
        <p:spPr>
          <a:xfrm>
            <a:off x="952500" y="1587896"/>
            <a:ext cx="11099800" cy="7289404"/>
          </a:xfrm>
          <a:prstGeom prst="rect">
            <a:avLst/>
          </a:prstGeom>
        </p:spPr>
        <p:txBody>
          <a:bodyPr anchor="t"/>
          <a:lstStyle/>
          <a:p>
            <a:pPr marL="0" indent="0">
              <a:buSzTx/>
              <a:buNone/>
            </a:pPr>
            <a:r>
              <a:t>Data Structures</a:t>
            </a:r>
          </a:p>
          <a:p>
            <a:pPr marL="0" indent="0">
              <a:buSzTx/>
              <a:buNone/>
              <a:def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t>Mappings</a:t>
            </a:r>
          </a:p>
          <a:p>
            <a:pPr marL="0" indent="0">
              <a:buSzTx/>
              <a:buNone/>
            </a:pPr>
            <a:r>
              <a:t>Dictionaries</a:t>
            </a:r>
          </a:p>
          <a:p>
            <a:pPr marL="0" lvl="5" indent="0">
              <a:buSzTx/>
              <a:buNone/>
            </a:pPr>
            <a:r>
              <a:t>Mutations: Updates, Deletes, and Inserts</a:t>
            </a:r>
          </a:p>
          <a:p>
            <a:pPr marL="0" lvl="5" indent="0">
              <a:buSzTx/>
              <a:buNone/>
            </a:pPr>
            <a:r>
              <a:t>Coding examples</a:t>
            </a:r>
          </a:p>
        </p:txBody>
      </p:sp>
    </p:spTree>
  </p:cSld>
  <p:clrMapOvr>
    <a:masterClrMapping/>
  </p:clrMapOvr>
  <p:transition spd="med"/>
</p:sld>
</file>

<file path=ppt/theme/theme1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6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Gill Sans SemiBold"/>
        <a:ea typeface="Gill Sans SemiBold"/>
        <a:cs typeface="Gill Sans SemiBold"/>
      </a:majorFont>
      <a:minorFont>
        <a:latin typeface="Gill Sans SemiBold"/>
        <a:ea typeface="Gill Sans SemiBold"/>
        <a:cs typeface="Gill Sans SemiBold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Gill Sans SemiBold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1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Gill Sans"/>
            <a:ea typeface="Gill Sans"/>
            <a:cs typeface="Gill Sans"/>
            <a:sym typeface="Gill Sans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6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Gill Sans SemiBold"/>
        <a:ea typeface="Gill Sans SemiBold"/>
        <a:cs typeface="Gill Sans SemiBold"/>
      </a:majorFont>
      <a:minorFont>
        <a:latin typeface="Gill Sans SemiBold"/>
        <a:ea typeface="Gill Sans SemiBold"/>
        <a:cs typeface="Gill Sans SemiBold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Gill Sans SemiBold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1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Gill Sans"/>
            <a:ea typeface="Gill Sans"/>
            <a:cs typeface="Gill Sans"/>
            <a:sym typeface="Gill Sans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884</TotalTime>
  <Words>1457</Words>
  <Application>Microsoft Office PowerPoint</Application>
  <PresentationFormat>Custom</PresentationFormat>
  <Paragraphs>338</Paragraphs>
  <Slides>33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40" baseType="lpstr">
      <vt:lpstr>Courier</vt:lpstr>
      <vt:lpstr>Gill Sans</vt:lpstr>
      <vt:lpstr>Gill Sans Light</vt:lpstr>
      <vt:lpstr>Gill Sans SemiBold</vt:lpstr>
      <vt:lpstr>Helvetica Neue</vt:lpstr>
      <vt:lpstr>Menlo</vt:lpstr>
      <vt:lpstr>White</vt:lpstr>
      <vt:lpstr>Dictionaries</vt:lpstr>
      <vt:lpstr>Learning Objectives</vt:lpstr>
      <vt:lpstr>Today's Outline</vt:lpstr>
      <vt:lpstr>PowerPoint Presentation</vt:lpstr>
      <vt:lpstr>Data Structures</vt:lpstr>
      <vt:lpstr>Data Structures</vt:lpstr>
      <vt:lpstr>Data Structures</vt:lpstr>
      <vt:lpstr>Motivation: lots of data</vt:lpstr>
      <vt:lpstr>Today's Outline</vt:lpstr>
      <vt:lpstr>Mappings</vt:lpstr>
      <vt:lpstr>Mappings</vt:lpstr>
      <vt:lpstr>Mappings</vt:lpstr>
      <vt:lpstr>Mappings</vt:lpstr>
      <vt:lpstr>Mappings</vt:lpstr>
      <vt:lpstr>Today's Outline</vt:lpstr>
      <vt:lpstr>Why call it a dictionary?</vt:lpstr>
      <vt:lpstr>Dictionary</vt:lpstr>
      <vt:lpstr>Dictionary</vt:lpstr>
      <vt:lpstr>Dictionary</vt:lpstr>
      <vt:lpstr>Dictionary</vt:lpstr>
      <vt:lpstr>Dictionary</vt:lpstr>
      <vt:lpstr>Dictionary</vt:lpstr>
      <vt:lpstr>Dictionary</vt:lpstr>
      <vt:lpstr>Dictionary</vt:lpstr>
      <vt:lpstr>A note on parenthetical characters</vt:lpstr>
      <vt:lpstr>Empty set, list, and dict</vt:lpstr>
      <vt:lpstr>Today's Outline</vt:lpstr>
      <vt:lpstr>Dictionary Updates</vt:lpstr>
      <vt:lpstr>Dictionary Deletes</vt:lpstr>
      <vt:lpstr>Dictionary Inserts</vt:lpstr>
      <vt:lpstr>Today's Outline</vt:lpstr>
      <vt:lpstr>Example: Print Major Count</vt:lpstr>
      <vt:lpstr>Challenge: Wizard of Oz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[220] Dictionaries</dc:title>
  <dc:creator>Gurmail Singh</dc:creator>
  <cp:lastModifiedBy>Ashwin Maran</cp:lastModifiedBy>
  <cp:revision>54</cp:revision>
  <dcterms:modified xsi:type="dcterms:W3CDTF">2024-03-03T16:30:15Z</dcterms:modified>
</cp:coreProperties>
</file>