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342" r:id="rId18"/>
    <p:sldId id="341" r:id="rId19"/>
    <p:sldId id="339" r:id="rId20"/>
    <p:sldId id="340" r:id="rId21"/>
    <p:sldId id="278" r:id="rId22"/>
    <p:sldId id="279" r:id="rId23"/>
    <p:sldId id="308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ill Sans Light"/>
          <a:ea typeface="Gill Sans Light"/>
          <a:cs typeface="Gill Sans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0"/>
  </p:normalViewPr>
  <p:slideViewPr>
    <p:cSldViewPr snapToGrid="0" snapToObjects="1">
      <p:cViewPr varScale="1">
        <p:scale>
          <a:sx n="56" d="100"/>
          <a:sy n="56" d="100"/>
        </p:scale>
        <p:origin x="146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1pPr>
    <a:lvl2pPr indent="228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2pPr>
    <a:lvl3pPr indent="457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3pPr>
    <a:lvl4pPr indent="685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4pPr>
    <a:lvl5pPr indent="9144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5pPr>
    <a:lvl6pPr indent="11430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6pPr>
    <a:lvl7pPr indent="1371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7pPr>
    <a:lvl8pPr indent="1600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8pPr>
    <a:lvl9pPr indent="1828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0849"/>
            <a:ext cx="10464800" cy="6223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-949853" y="0"/>
            <a:ext cx="14904506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22088" y="289099"/>
            <a:ext cx="9753603" cy="65057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2263775" y="613833"/>
            <a:ext cx="12401550" cy="8267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13"/>
          </p:nvPr>
        </p:nvSpPr>
        <p:spPr>
          <a:xfrm>
            <a:off x="4086225" y="2586566"/>
            <a:ext cx="9429750" cy="628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680200" y="5029200"/>
            <a:ext cx="6054748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502400" y="889000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2374900" y="889000"/>
            <a:ext cx="11982450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40263" y="9296400"/>
            <a:ext cx="31750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9pPr>
    </p:titleStyle>
    <p:bodyStyle>
      <a:lvl1pPr marL="508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1pPr>
      <a:lvl2pPr marL="9525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2pPr>
      <a:lvl3pPr marL="1397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[301] Copying"/>
          <p:cNvSpPr txBox="1">
            <a:spLocks noGrp="1"/>
          </p:cNvSpPr>
          <p:nvPr>
            <p:ph type="ctrTitle"/>
          </p:nvPr>
        </p:nvSpPr>
        <p:spPr>
          <a:xfrm>
            <a:off x="210740" y="1638300"/>
            <a:ext cx="12583320" cy="33020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 smtClean="0"/>
              <a:t>Copying</a:t>
            </a:r>
            <a:endParaRPr dirty="0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27CFD28C-0B06-064C-AB71-EAE20FBC12B5}"/>
              </a:ext>
            </a:extLst>
          </p:cNvPr>
          <p:cNvSpPr txBox="1">
            <a:spLocks/>
          </p:cNvSpPr>
          <p:nvPr/>
        </p:nvSpPr>
        <p:spPr bwMode="auto">
          <a:xfrm>
            <a:off x="1270000" y="5321300"/>
            <a:ext cx="10464800" cy="113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marL="952500" indent="-508000"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marL="1397000" indent="-508000"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marL="1778000" indent="-444500"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marL="2222500" indent="-444500"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2679700" indent="-444500" defTabSz="584200" eaLnBrk="0" fontAlgn="base" hangingPunct="0">
              <a:spcBef>
                <a:spcPts val="4200"/>
              </a:spcBef>
              <a:spcAft>
                <a:spcPct val="0"/>
              </a:spcAft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3136900" indent="-444500" defTabSz="584200" eaLnBrk="0" fontAlgn="base" hangingPunct="0">
              <a:spcBef>
                <a:spcPts val="4200"/>
              </a:spcBef>
              <a:spcAft>
                <a:spcPct val="0"/>
              </a:spcAft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3594100" indent="-444500" defTabSz="584200" eaLnBrk="0" fontAlgn="base" hangingPunct="0">
              <a:spcBef>
                <a:spcPts val="4200"/>
              </a:spcBef>
              <a:spcAft>
                <a:spcPct val="0"/>
              </a:spcAft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4051300" indent="-444500" defTabSz="584200" eaLnBrk="0" fontAlgn="base" hangingPunct="0">
              <a:spcBef>
                <a:spcPts val="4200"/>
              </a:spcBef>
              <a:spcAft>
                <a:spcPct val="0"/>
              </a:spcAft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ctr" eaLnBrk="1">
              <a:spcBef>
                <a:spcPct val="0"/>
              </a:spcBef>
              <a:buSzTx/>
              <a:buFontTx/>
              <a:buNone/>
            </a:pPr>
            <a:r>
              <a:rPr lang="en-US" altLang="en-US" sz="3700" b="0" dirty="0"/>
              <a:t>Department of Computer Sciences</a:t>
            </a:r>
          </a:p>
          <a:p>
            <a:pPr algn="ctr" eaLnBrk="1">
              <a:spcBef>
                <a:spcPct val="0"/>
              </a:spcBef>
              <a:buSzTx/>
              <a:buFontTx/>
              <a:buNone/>
            </a:pPr>
            <a:r>
              <a:rPr lang="en-US" altLang="en-US" sz="3700" b="0"/>
              <a:t>University of Wisconsin-Madison </a:t>
            </a:r>
            <a:endParaRPr lang="en-US" altLang="en-US" sz="3700" b="0" dirty="0"/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1D9141BA-269B-F047-B26C-521DDB75F4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8578" y="8346132"/>
            <a:ext cx="5757987" cy="1025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marL="742950" indent="-285750"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marL="1143000" indent="-228600"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marL="1600200" indent="-228600"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marL="2057400" indent="-228600"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ctr" eaLnBrk="1"/>
            <a:r>
              <a:rPr lang="en-US" altLang="en-US" sz="3000" b="0" dirty="0">
                <a:solidFill>
                  <a:srgbClr val="FF9300"/>
                </a:solidFill>
                <a:latin typeface="Gill Sans SemiBold" panose="020B0502020104020203" pitchFamily="34" charset="-79"/>
                <a:ea typeface="Gill Sans SemiBold" panose="020B0502020104020203" pitchFamily="34" charset="-79"/>
                <a:cs typeface="Gill Sans SemiBold" panose="020B0502020104020203" pitchFamily="34" charset="-79"/>
                <a:sym typeface="Gill Sans SemiBold" panose="020B0502020104020203" pitchFamily="34" charset="-79"/>
              </a:rPr>
              <a:t>Readings: </a:t>
            </a:r>
          </a:p>
          <a:p>
            <a:r>
              <a:rPr lang="en-US" altLang="en-US" sz="3000" b="0" dirty="0">
                <a:solidFill>
                  <a:srgbClr val="FF9300"/>
                </a:solidFill>
                <a:latin typeface="Gill Sans" panose="020B0502020104020203" pitchFamily="34" charset="-79"/>
                <a:ea typeface="Gill Sans" panose="020B0502020104020203" pitchFamily="34" charset="-79"/>
                <a:cs typeface="Gill Sans" panose="020B0502020104020203" pitchFamily="34" charset="-79"/>
                <a:sym typeface="Gill Sans" panose="020B0502020104020203" pitchFamily="34" charset="-79"/>
              </a:rPr>
              <a:t>Parts of Chapter 4 of Sweigart book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What does assignment ACTUALLY do?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What does assignment ACTUALLY do?</a:t>
            </a:r>
          </a:p>
        </p:txBody>
      </p:sp>
      <p:sp>
        <p:nvSpPr>
          <p:cNvPr id="248" name="x = [&quot;A&quot;,&quot;B&quot;,&quot;C&quot;]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6323808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 strike="sngStrike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  <a:r>
              <a:t> = ["A","B","C"]</a:t>
            </a:r>
          </a:p>
          <a:p>
            <a:pPr marL="0" lvl="5" indent="0">
              <a:spcBef>
                <a:spcPts val="0"/>
              </a:spcBef>
              <a:buSzTx/>
              <a:buNone/>
              <a:defRPr strike="sngStrike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y</a:t>
            </a:r>
            <a:r>
              <a:t> =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endParaRPr>
              <a:solidFill>
                <a:schemeClr val="accent5">
                  <a:hueOff val="-82419"/>
                  <a:satOff val="-9513"/>
                  <a:lumOff val="-16343"/>
                </a:schemeClr>
              </a:solidFill>
            </a:endParaRP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t>def f(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y</a:t>
            </a:r>
            <a:r>
              <a:t>):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t>    pass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endParaRPr/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  <a:r>
              <a:t> = ["A", "B", "C"]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t>f(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  <a:r>
              <a:t>)</a:t>
            </a:r>
          </a:p>
        </p:txBody>
      </p:sp>
      <p:sp>
        <p:nvSpPr>
          <p:cNvPr id="249" name="x"/>
          <p:cNvSpPr txBox="1"/>
          <p:nvPr/>
        </p:nvSpPr>
        <p:spPr>
          <a:xfrm>
            <a:off x="3836888" y="6464299"/>
            <a:ext cx="3018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x</a:t>
            </a:r>
          </a:p>
        </p:txBody>
      </p:sp>
      <p:sp>
        <p:nvSpPr>
          <p:cNvPr id="250" name="y"/>
          <p:cNvSpPr txBox="1"/>
          <p:nvPr/>
        </p:nvSpPr>
        <p:spPr>
          <a:xfrm>
            <a:off x="3841799" y="7315199"/>
            <a:ext cx="29200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y</a:t>
            </a:r>
          </a:p>
        </p:txBody>
      </p:sp>
      <p:sp>
        <p:nvSpPr>
          <p:cNvPr id="251" name="Square"/>
          <p:cNvSpPr/>
          <p:nvPr/>
        </p:nvSpPr>
        <p:spPr>
          <a:xfrm>
            <a:off x="4292600" y="6390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52" name="Square"/>
          <p:cNvSpPr/>
          <p:nvPr/>
        </p:nvSpPr>
        <p:spPr>
          <a:xfrm>
            <a:off x="4292600" y="72664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53" name="&quot;A&quot;"/>
          <p:cNvSpPr/>
          <p:nvPr/>
        </p:nvSpPr>
        <p:spPr>
          <a:xfrm>
            <a:off x="6324600" y="6390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"A"</a:t>
            </a:r>
          </a:p>
        </p:txBody>
      </p:sp>
      <p:sp>
        <p:nvSpPr>
          <p:cNvPr id="254" name="&quot;B&quot;"/>
          <p:cNvSpPr/>
          <p:nvPr/>
        </p:nvSpPr>
        <p:spPr>
          <a:xfrm>
            <a:off x="6921500" y="6390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"B"</a:t>
            </a:r>
          </a:p>
        </p:txBody>
      </p:sp>
      <p:sp>
        <p:nvSpPr>
          <p:cNvPr id="255" name="&quot;C&quot;"/>
          <p:cNvSpPr/>
          <p:nvPr/>
        </p:nvSpPr>
        <p:spPr>
          <a:xfrm>
            <a:off x="7518400" y="6390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"C"</a:t>
            </a:r>
          </a:p>
        </p:txBody>
      </p:sp>
      <p:sp>
        <p:nvSpPr>
          <p:cNvPr id="256" name="Line"/>
          <p:cNvSpPr/>
          <p:nvPr/>
        </p:nvSpPr>
        <p:spPr>
          <a:xfrm flipV="1">
            <a:off x="4592009" y="6908055"/>
            <a:ext cx="1661965" cy="73734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57" name="Line"/>
          <p:cNvSpPr/>
          <p:nvPr/>
        </p:nvSpPr>
        <p:spPr>
          <a:xfrm flipV="1">
            <a:off x="4592009" y="6556275"/>
            <a:ext cx="1635573" cy="20012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58" name="Arrow"/>
          <p:cNvSpPr/>
          <p:nvPr/>
        </p:nvSpPr>
        <p:spPr>
          <a:xfrm>
            <a:off x="1257300" y="3556000"/>
            <a:ext cx="618282" cy="618282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x = [&quot;A&quot;,&quot;B&quot;,&quot;C&quot;]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6323808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 strike="sngStrike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  <a:r>
              <a:t> = ["A","B","C"]</a:t>
            </a:r>
          </a:p>
          <a:p>
            <a:pPr marL="0" lvl="5" indent="0">
              <a:spcBef>
                <a:spcPts val="0"/>
              </a:spcBef>
              <a:buSzTx/>
              <a:buNone/>
              <a:defRPr strike="sngStrike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y</a:t>
            </a:r>
            <a:r>
              <a:t> =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endParaRPr>
              <a:solidFill>
                <a:schemeClr val="accent5">
                  <a:hueOff val="-82419"/>
                  <a:satOff val="-9513"/>
                  <a:lumOff val="-16343"/>
                </a:schemeClr>
              </a:solidFill>
            </a:endParaRP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t>def f(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y</a:t>
            </a:r>
            <a:r>
              <a:t>):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t>    pass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endParaRPr/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  <a:r>
              <a:t> = ["A", "B", "C"]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t>f(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  <a:r>
              <a:t>)</a:t>
            </a:r>
          </a:p>
        </p:txBody>
      </p:sp>
      <p:sp>
        <p:nvSpPr>
          <p:cNvPr id="261" name="Rectangle"/>
          <p:cNvSpPr/>
          <p:nvPr/>
        </p:nvSpPr>
        <p:spPr>
          <a:xfrm>
            <a:off x="3332807" y="7188200"/>
            <a:ext cx="1683693" cy="838200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62" name="Rectangle"/>
          <p:cNvSpPr/>
          <p:nvPr/>
        </p:nvSpPr>
        <p:spPr>
          <a:xfrm>
            <a:off x="3332807" y="6248400"/>
            <a:ext cx="1683693" cy="838200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63" name="What does assignment ACTUALLY do?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What does assignment ACTUALLY do?</a:t>
            </a:r>
          </a:p>
        </p:txBody>
      </p:sp>
      <p:sp>
        <p:nvSpPr>
          <p:cNvPr id="264" name="x"/>
          <p:cNvSpPr txBox="1"/>
          <p:nvPr/>
        </p:nvSpPr>
        <p:spPr>
          <a:xfrm>
            <a:off x="3836888" y="6464299"/>
            <a:ext cx="3018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x</a:t>
            </a:r>
          </a:p>
        </p:txBody>
      </p:sp>
      <p:sp>
        <p:nvSpPr>
          <p:cNvPr id="265" name="y"/>
          <p:cNvSpPr txBox="1"/>
          <p:nvPr/>
        </p:nvSpPr>
        <p:spPr>
          <a:xfrm>
            <a:off x="3841799" y="7315199"/>
            <a:ext cx="29200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y</a:t>
            </a:r>
          </a:p>
        </p:txBody>
      </p:sp>
      <p:sp>
        <p:nvSpPr>
          <p:cNvPr id="266" name="Square"/>
          <p:cNvSpPr/>
          <p:nvPr/>
        </p:nvSpPr>
        <p:spPr>
          <a:xfrm>
            <a:off x="4292600" y="6390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67" name="Square"/>
          <p:cNvSpPr/>
          <p:nvPr/>
        </p:nvSpPr>
        <p:spPr>
          <a:xfrm>
            <a:off x="4292600" y="72664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68" name="&quot;A&quot;"/>
          <p:cNvSpPr/>
          <p:nvPr/>
        </p:nvSpPr>
        <p:spPr>
          <a:xfrm>
            <a:off x="6324600" y="6390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"A"</a:t>
            </a:r>
          </a:p>
        </p:txBody>
      </p:sp>
      <p:sp>
        <p:nvSpPr>
          <p:cNvPr id="269" name="&quot;B&quot;"/>
          <p:cNvSpPr/>
          <p:nvPr/>
        </p:nvSpPr>
        <p:spPr>
          <a:xfrm>
            <a:off x="6921500" y="6390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"B"</a:t>
            </a:r>
          </a:p>
        </p:txBody>
      </p:sp>
      <p:sp>
        <p:nvSpPr>
          <p:cNvPr id="270" name="&quot;C&quot;"/>
          <p:cNvSpPr/>
          <p:nvPr/>
        </p:nvSpPr>
        <p:spPr>
          <a:xfrm>
            <a:off x="7518400" y="6390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"C"</a:t>
            </a:r>
          </a:p>
        </p:txBody>
      </p:sp>
      <p:sp>
        <p:nvSpPr>
          <p:cNvPr id="271" name="Line"/>
          <p:cNvSpPr/>
          <p:nvPr/>
        </p:nvSpPr>
        <p:spPr>
          <a:xfrm flipV="1">
            <a:off x="4592009" y="6908055"/>
            <a:ext cx="1661965" cy="73734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72" name="Line"/>
          <p:cNvSpPr/>
          <p:nvPr/>
        </p:nvSpPr>
        <p:spPr>
          <a:xfrm flipV="1">
            <a:off x="4592009" y="6556275"/>
            <a:ext cx="1635573" cy="20012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73" name="Arrow"/>
          <p:cNvSpPr/>
          <p:nvPr/>
        </p:nvSpPr>
        <p:spPr>
          <a:xfrm>
            <a:off x="1257300" y="3556000"/>
            <a:ext cx="618282" cy="618282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74" name="global frame"/>
          <p:cNvSpPr txBox="1"/>
          <p:nvPr/>
        </p:nvSpPr>
        <p:spPr>
          <a:xfrm>
            <a:off x="1543174" y="6411190"/>
            <a:ext cx="162133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global frame</a:t>
            </a:r>
          </a:p>
        </p:txBody>
      </p:sp>
      <p:sp>
        <p:nvSpPr>
          <p:cNvPr id="275" name="f frame"/>
          <p:cNvSpPr txBox="1"/>
          <p:nvPr/>
        </p:nvSpPr>
        <p:spPr>
          <a:xfrm>
            <a:off x="2116261" y="7300190"/>
            <a:ext cx="9831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f frame</a:t>
            </a:r>
          </a:p>
        </p:txBody>
      </p:sp>
      <p:sp>
        <p:nvSpPr>
          <p:cNvPr id="276" name="Line"/>
          <p:cNvSpPr/>
          <p:nvPr/>
        </p:nvSpPr>
        <p:spPr>
          <a:xfrm flipV="1">
            <a:off x="5422900" y="5688700"/>
            <a:ext cx="1" cy="2813763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77" name="heap"/>
          <p:cNvSpPr txBox="1"/>
          <p:nvPr/>
        </p:nvSpPr>
        <p:spPr>
          <a:xfrm>
            <a:off x="6793061" y="5511799"/>
            <a:ext cx="8624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heap</a:t>
            </a:r>
          </a:p>
        </p:txBody>
      </p:sp>
      <p:sp>
        <p:nvSpPr>
          <p:cNvPr id="278" name="stack"/>
          <p:cNvSpPr txBox="1"/>
          <p:nvPr/>
        </p:nvSpPr>
        <p:spPr>
          <a:xfrm>
            <a:off x="2859484" y="5522264"/>
            <a:ext cx="93181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stack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Example 1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 1</a:t>
            </a:r>
          </a:p>
        </p:txBody>
      </p:sp>
      <p:sp>
        <p:nvSpPr>
          <p:cNvPr id="281" name="x = {}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  <a:r>
              <a:rPr dirty="0"/>
              <a:t> = {}</a:t>
            </a:r>
          </a:p>
          <a:p>
            <a:pPr marL="0" lvl="5" indent="0"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y</a:t>
            </a:r>
            <a:r>
              <a:rPr dirty="0"/>
              <a:t> =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y</a:t>
            </a:r>
            <a:r>
              <a:rPr dirty="0"/>
              <a:t>["WI"] = "Madison"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print(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  <a:r>
              <a:rPr dirty="0"/>
              <a:t>["WI"])</a:t>
            </a:r>
          </a:p>
        </p:txBody>
      </p:sp>
      <p:sp>
        <p:nvSpPr>
          <p:cNvPr id="282" name="Weightlifting"/>
          <p:cNvSpPr/>
          <p:nvPr/>
        </p:nvSpPr>
        <p:spPr>
          <a:xfrm>
            <a:off x="8319423" y="7466704"/>
            <a:ext cx="4327840" cy="17860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41" y="0"/>
                </a:moveTo>
                <a:cubicBezTo>
                  <a:pt x="4436" y="0"/>
                  <a:pt x="4268" y="407"/>
                  <a:pt x="4268" y="904"/>
                </a:cubicBezTo>
                <a:lnTo>
                  <a:pt x="4268" y="3980"/>
                </a:lnTo>
                <a:cubicBezTo>
                  <a:pt x="4241" y="3967"/>
                  <a:pt x="4214" y="3952"/>
                  <a:pt x="4187" y="3952"/>
                </a:cubicBezTo>
                <a:lnTo>
                  <a:pt x="2605" y="3952"/>
                </a:lnTo>
                <a:cubicBezTo>
                  <a:pt x="2400" y="3952"/>
                  <a:pt x="2232" y="4358"/>
                  <a:pt x="2232" y="4856"/>
                </a:cubicBezTo>
                <a:lnTo>
                  <a:pt x="2232" y="9450"/>
                </a:lnTo>
                <a:lnTo>
                  <a:pt x="557" y="9450"/>
                </a:lnTo>
                <a:cubicBezTo>
                  <a:pt x="249" y="9450"/>
                  <a:pt x="0" y="10054"/>
                  <a:pt x="0" y="10800"/>
                </a:cubicBezTo>
                <a:cubicBezTo>
                  <a:pt x="0" y="11546"/>
                  <a:pt x="249" y="12150"/>
                  <a:pt x="557" y="12150"/>
                </a:cubicBezTo>
                <a:lnTo>
                  <a:pt x="2232" y="12150"/>
                </a:lnTo>
                <a:lnTo>
                  <a:pt x="2232" y="16744"/>
                </a:lnTo>
                <a:cubicBezTo>
                  <a:pt x="2232" y="17242"/>
                  <a:pt x="2400" y="17648"/>
                  <a:pt x="2605" y="17648"/>
                </a:cubicBezTo>
                <a:lnTo>
                  <a:pt x="4187" y="17648"/>
                </a:lnTo>
                <a:cubicBezTo>
                  <a:pt x="4214" y="17648"/>
                  <a:pt x="4241" y="17633"/>
                  <a:pt x="4268" y="17620"/>
                </a:cubicBezTo>
                <a:lnTo>
                  <a:pt x="4268" y="20696"/>
                </a:lnTo>
                <a:cubicBezTo>
                  <a:pt x="4268" y="21193"/>
                  <a:pt x="4436" y="21600"/>
                  <a:pt x="4641" y="21600"/>
                </a:cubicBezTo>
                <a:lnTo>
                  <a:pt x="6218" y="21600"/>
                </a:lnTo>
                <a:cubicBezTo>
                  <a:pt x="6423" y="21600"/>
                  <a:pt x="6591" y="21193"/>
                  <a:pt x="6591" y="20696"/>
                </a:cubicBezTo>
                <a:lnTo>
                  <a:pt x="6591" y="12150"/>
                </a:lnTo>
                <a:lnTo>
                  <a:pt x="10800" y="12150"/>
                </a:lnTo>
                <a:lnTo>
                  <a:pt x="15004" y="12150"/>
                </a:lnTo>
                <a:lnTo>
                  <a:pt x="15004" y="20696"/>
                </a:lnTo>
                <a:cubicBezTo>
                  <a:pt x="15004" y="21193"/>
                  <a:pt x="15170" y="21600"/>
                  <a:pt x="15375" y="21600"/>
                </a:cubicBezTo>
                <a:lnTo>
                  <a:pt x="16959" y="21600"/>
                </a:lnTo>
                <a:cubicBezTo>
                  <a:pt x="17164" y="21600"/>
                  <a:pt x="17332" y="21193"/>
                  <a:pt x="17332" y="20696"/>
                </a:cubicBezTo>
                <a:lnTo>
                  <a:pt x="17332" y="17620"/>
                </a:lnTo>
                <a:cubicBezTo>
                  <a:pt x="17359" y="17633"/>
                  <a:pt x="17386" y="17648"/>
                  <a:pt x="17413" y="17648"/>
                </a:cubicBezTo>
                <a:lnTo>
                  <a:pt x="18995" y="17648"/>
                </a:lnTo>
                <a:cubicBezTo>
                  <a:pt x="19200" y="17648"/>
                  <a:pt x="19368" y="17242"/>
                  <a:pt x="19368" y="16744"/>
                </a:cubicBezTo>
                <a:lnTo>
                  <a:pt x="19368" y="12150"/>
                </a:lnTo>
                <a:lnTo>
                  <a:pt x="21043" y="12150"/>
                </a:lnTo>
                <a:cubicBezTo>
                  <a:pt x="21351" y="12150"/>
                  <a:pt x="21600" y="11546"/>
                  <a:pt x="21600" y="10800"/>
                </a:cubicBezTo>
                <a:cubicBezTo>
                  <a:pt x="21600" y="10054"/>
                  <a:pt x="21351" y="9450"/>
                  <a:pt x="21043" y="9450"/>
                </a:cubicBezTo>
                <a:lnTo>
                  <a:pt x="19368" y="9450"/>
                </a:lnTo>
                <a:lnTo>
                  <a:pt x="19368" y="4856"/>
                </a:lnTo>
                <a:cubicBezTo>
                  <a:pt x="19368" y="4358"/>
                  <a:pt x="19200" y="3952"/>
                  <a:pt x="18995" y="3952"/>
                </a:cubicBezTo>
                <a:lnTo>
                  <a:pt x="17413" y="3952"/>
                </a:lnTo>
                <a:cubicBezTo>
                  <a:pt x="17386" y="3952"/>
                  <a:pt x="17359" y="3967"/>
                  <a:pt x="17332" y="3980"/>
                </a:cubicBezTo>
                <a:lnTo>
                  <a:pt x="17332" y="904"/>
                </a:lnTo>
                <a:cubicBezTo>
                  <a:pt x="17332" y="407"/>
                  <a:pt x="17164" y="0"/>
                  <a:pt x="16959" y="0"/>
                </a:cubicBezTo>
                <a:lnTo>
                  <a:pt x="15382" y="0"/>
                </a:lnTo>
                <a:cubicBezTo>
                  <a:pt x="15177" y="0"/>
                  <a:pt x="15009" y="407"/>
                  <a:pt x="15009" y="904"/>
                </a:cubicBezTo>
                <a:lnTo>
                  <a:pt x="15009" y="9450"/>
                </a:lnTo>
                <a:lnTo>
                  <a:pt x="10800" y="9450"/>
                </a:lnTo>
                <a:lnTo>
                  <a:pt x="6596" y="9450"/>
                </a:lnTo>
                <a:lnTo>
                  <a:pt x="6596" y="904"/>
                </a:lnTo>
                <a:cubicBezTo>
                  <a:pt x="6596" y="407"/>
                  <a:pt x="6430" y="0"/>
                  <a:pt x="6225" y="0"/>
                </a:cubicBezTo>
                <a:lnTo>
                  <a:pt x="4641" y="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83" name="interactive"/>
          <p:cNvSpPr txBox="1"/>
          <p:nvPr/>
        </p:nvSpPr>
        <p:spPr>
          <a:xfrm>
            <a:off x="9779831" y="7772399"/>
            <a:ext cx="140702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interactive</a:t>
            </a:r>
          </a:p>
        </p:txBody>
      </p:sp>
      <p:sp>
        <p:nvSpPr>
          <p:cNvPr id="284" name="exercises"/>
          <p:cNvSpPr txBox="1"/>
          <p:nvPr/>
        </p:nvSpPr>
        <p:spPr>
          <a:xfrm>
            <a:off x="9861538" y="8407399"/>
            <a:ext cx="124360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exercises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Example 2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 2</a:t>
            </a:r>
          </a:p>
        </p:txBody>
      </p:sp>
      <p:sp>
        <p:nvSpPr>
          <p:cNvPr id="287" name="def foo(nums):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def foo(</a:t>
            </a:r>
            <a:r>
              <a:rPr dirty="0" err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nums</a:t>
            </a:r>
            <a:r>
              <a:rPr dirty="0"/>
              <a:t>):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 </a:t>
            </a:r>
            <a:r>
              <a:rPr dirty="0" err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nums</a:t>
            </a:r>
            <a:r>
              <a:rPr dirty="0" err="1"/>
              <a:t>.append</a:t>
            </a:r>
            <a:r>
              <a:rPr dirty="0"/>
              <a:t>(3)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 print(</a:t>
            </a:r>
            <a:r>
              <a:rPr dirty="0" err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nums</a:t>
            </a:r>
            <a:r>
              <a:rPr dirty="0"/>
              <a:t>)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items</a:t>
            </a:r>
            <a:r>
              <a:rPr dirty="0"/>
              <a:t> = [1,2]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numbers</a:t>
            </a:r>
            <a:r>
              <a:rPr dirty="0"/>
              <a:t> =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items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foo(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numbers</a:t>
            </a:r>
            <a:r>
              <a:rPr dirty="0"/>
              <a:t>)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print(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items</a:t>
            </a:r>
            <a:r>
              <a:rPr dirty="0"/>
              <a:t>)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print(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numbers</a:t>
            </a:r>
            <a:r>
              <a:rPr dirty="0"/>
              <a:t>)</a:t>
            </a:r>
          </a:p>
        </p:txBody>
      </p:sp>
      <p:sp>
        <p:nvSpPr>
          <p:cNvPr id="288" name="Weightlifting"/>
          <p:cNvSpPr/>
          <p:nvPr/>
        </p:nvSpPr>
        <p:spPr>
          <a:xfrm>
            <a:off x="8319423" y="7466704"/>
            <a:ext cx="4327840" cy="17860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41" y="0"/>
                </a:moveTo>
                <a:cubicBezTo>
                  <a:pt x="4436" y="0"/>
                  <a:pt x="4268" y="407"/>
                  <a:pt x="4268" y="904"/>
                </a:cubicBezTo>
                <a:lnTo>
                  <a:pt x="4268" y="3980"/>
                </a:lnTo>
                <a:cubicBezTo>
                  <a:pt x="4241" y="3967"/>
                  <a:pt x="4214" y="3952"/>
                  <a:pt x="4187" y="3952"/>
                </a:cubicBezTo>
                <a:lnTo>
                  <a:pt x="2605" y="3952"/>
                </a:lnTo>
                <a:cubicBezTo>
                  <a:pt x="2400" y="3952"/>
                  <a:pt x="2232" y="4358"/>
                  <a:pt x="2232" y="4856"/>
                </a:cubicBezTo>
                <a:lnTo>
                  <a:pt x="2232" y="9450"/>
                </a:lnTo>
                <a:lnTo>
                  <a:pt x="557" y="9450"/>
                </a:lnTo>
                <a:cubicBezTo>
                  <a:pt x="249" y="9450"/>
                  <a:pt x="0" y="10054"/>
                  <a:pt x="0" y="10800"/>
                </a:cubicBezTo>
                <a:cubicBezTo>
                  <a:pt x="0" y="11546"/>
                  <a:pt x="249" y="12150"/>
                  <a:pt x="557" y="12150"/>
                </a:cubicBezTo>
                <a:lnTo>
                  <a:pt x="2232" y="12150"/>
                </a:lnTo>
                <a:lnTo>
                  <a:pt x="2232" y="16744"/>
                </a:lnTo>
                <a:cubicBezTo>
                  <a:pt x="2232" y="17242"/>
                  <a:pt x="2400" y="17648"/>
                  <a:pt x="2605" y="17648"/>
                </a:cubicBezTo>
                <a:lnTo>
                  <a:pt x="4187" y="17648"/>
                </a:lnTo>
                <a:cubicBezTo>
                  <a:pt x="4214" y="17648"/>
                  <a:pt x="4241" y="17633"/>
                  <a:pt x="4268" y="17620"/>
                </a:cubicBezTo>
                <a:lnTo>
                  <a:pt x="4268" y="20696"/>
                </a:lnTo>
                <a:cubicBezTo>
                  <a:pt x="4268" y="21193"/>
                  <a:pt x="4436" y="21600"/>
                  <a:pt x="4641" y="21600"/>
                </a:cubicBezTo>
                <a:lnTo>
                  <a:pt x="6218" y="21600"/>
                </a:lnTo>
                <a:cubicBezTo>
                  <a:pt x="6423" y="21600"/>
                  <a:pt x="6591" y="21193"/>
                  <a:pt x="6591" y="20696"/>
                </a:cubicBezTo>
                <a:lnTo>
                  <a:pt x="6591" y="12150"/>
                </a:lnTo>
                <a:lnTo>
                  <a:pt x="10800" y="12150"/>
                </a:lnTo>
                <a:lnTo>
                  <a:pt x="15004" y="12150"/>
                </a:lnTo>
                <a:lnTo>
                  <a:pt x="15004" y="20696"/>
                </a:lnTo>
                <a:cubicBezTo>
                  <a:pt x="15004" y="21193"/>
                  <a:pt x="15170" y="21600"/>
                  <a:pt x="15375" y="21600"/>
                </a:cubicBezTo>
                <a:lnTo>
                  <a:pt x="16959" y="21600"/>
                </a:lnTo>
                <a:cubicBezTo>
                  <a:pt x="17164" y="21600"/>
                  <a:pt x="17332" y="21193"/>
                  <a:pt x="17332" y="20696"/>
                </a:cubicBezTo>
                <a:lnTo>
                  <a:pt x="17332" y="17620"/>
                </a:lnTo>
                <a:cubicBezTo>
                  <a:pt x="17359" y="17633"/>
                  <a:pt x="17386" y="17648"/>
                  <a:pt x="17413" y="17648"/>
                </a:cubicBezTo>
                <a:lnTo>
                  <a:pt x="18995" y="17648"/>
                </a:lnTo>
                <a:cubicBezTo>
                  <a:pt x="19200" y="17648"/>
                  <a:pt x="19368" y="17242"/>
                  <a:pt x="19368" y="16744"/>
                </a:cubicBezTo>
                <a:lnTo>
                  <a:pt x="19368" y="12150"/>
                </a:lnTo>
                <a:lnTo>
                  <a:pt x="21043" y="12150"/>
                </a:lnTo>
                <a:cubicBezTo>
                  <a:pt x="21351" y="12150"/>
                  <a:pt x="21600" y="11546"/>
                  <a:pt x="21600" y="10800"/>
                </a:cubicBezTo>
                <a:cubicBezTo>
                  <a:pt x="21600" y="10054"/>
                  <a:pt x="21351" y="9450"/>
                  <a:pt x="21043" y="9450"/>
                </a:cubicBezTo>
                <a:lnTo>
                  <a:pt x="19368" y="9450"/>
                </a:lnTo>
                <a:lnTo>
                  <a:pt x="19368" y="4856"/>
                </a:lnTo>
                <a:cubicBezTo>
                  <a:pt x="19368" y="4358"/>
                  <a:pt x="19200" y="3952"/>
                  <a:pt x="18995" y="3952"/>
                </a:cubicBezTo>
                <a:lnTo>
                  <a:pt x="17413" y="3952"/>
                </a:lnTo>
                <a:cubicBezTo>
                  <a:pt x="17386" y="3952"/>
                  <a:pt x="17359" y="3967"/>
                  <a:pt x="17332" y="3980"/>
                </a:cubicBezTo>
                <a:lnTo>
                  <a:pt x="17332" y="904"/>
                </a:lnTo>
                <a:cubicBezTo>
                  <a:pt x="17332" y="407"/>
                  <a:pt x="17164" y="0"/>
                  <a:pt x="16959" y="0"/>
                </a:cubicBezTo>
                <a:lnTo>
                  <a:pt x="15382" y="0"/>
                </a:lnTo>
                <a:cubicBezTo>
                  <a:pt x="15177" y="0"/>
                  <a:pt x="15009" y="407"/>
                  <a:pt x="15009" y="904"/>
                </a:cubicBezTo>
                <a:lnTo>
                  <a:pt x="15009" y="9450"/>
                </a:lnTo>
                <a:lnTo>
                  <a:pt x="10800" y="9450"/>
                </a:lnTo>
                <a:lnTo>
                  <a:pt x="6596" y="9450"/>
                </a:lnTo>
                <a:lnTo>
                  <a:pt x="6596" y="904"/>
                </a:lnTo>
                <a:cubicBezTo>
                  <a:pt x="6596" y="407"/>
                  <a:pt x="6430" y="0"/>
                  <a:pt x="6225" y="0"/>
                </a:cubicBezTo>
                <a:lnTo>
                  <a:pt x="4641" y="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89" name="interactive"/>
          <p:cNvSpPr txBox="1"/>
          <p:nvPr/>
        </p:nvSpPr>
        <p:spPr>
          <a:xfrm>
            <a:off x="9779831" y="7772399"/>
            <a:ext cx="140702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interactive</a:t>
            </a:r>
          </a:p>
        </p:txBody>
      </p:sp>
      <p:sp>
        <p:nvSpPr>
          <p:cNvPr id="290" name="exercises"/>
          <p:cNvSpPr txBox="1"/>
          <p:nvPr/>
        </p:nvSpPr>
        <p:spPr>
          <a:xfrm>
            <a:off x="9861538" y="8407399"/>
            <a:ext cx="124360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exercises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Example 3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 3</a:t>
            </a:r>
          </a:p>
        </p:txBody>
      </p:sp>
      <p:sp>
        <p:nvSpPr>
          <p:cNvPr id="293" name="x = [&quot;aaa&quot;, &quot;bbb&quot;]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  <a:r>
              <a:rPr dirty="0"/>
              <a:t> = ["</a:t>
            </a:r>
            <a:r>
              <a:rPr dirty="0" err="1"/>
              <a:t>aaa</a:t>
            </a:r>
            <a:r>
              <a:rPr dirty="0"/>
              <a:t>", "</a:t>
            </a:r>
            <a:r>
              <a:rPr dirty="0" err="1"/>
              <a:t>bbb</a:t>
            </a:r>
            <a:r>
              <a:rPr dirty="0"/>
              <a:t>"]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y</a:t>
            </a:r>
            <a:r>
              <a:rPr dirty="0"/>
              <a:t> =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  <a:r>
              <a:rPr dirty="0"/>
              <a:t>[:]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  <a:r>
              <a:rPr dirty="0" err="1"/>
              <a:t>.pop</a:t>
            </a:r>
            <a:r>
              <a:rPr dirty="0"/>
              <a:t>(0)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print(</a:t>
            </a:r>
            <a:r>
              <a:rPr dirty="0" err="1"/>
              <a:t>len</a:t>
            </a:r>
            <a:r>
              <a:rPr dirty="0"/>
              <a:t>(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y</a:t>
            </a:r>
            <a:r>
              <a:rPr dirty="0"/>
              <a:t>))</a:t>
            </a:r>
          </a:p>
        </p:txBody>
      </p:sp>
      <p:sp>
        <p:nvSpPr>
          <p:cNvPr id="294" name="Weightlifting"/>
          <p:cNvSpPr/>
          <p:nvPr/>
        </p:nvSpPr>
        <p:spPr>
          <a:xfrm>
            <a:off x="8319423" y="7466704"/>
            <a:ext cx="4327840" cy="17860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41" y="0"/>
                </a:moveTo>
                <a:cubicBezTo>
                  <a:pt x="4436" y="0"/>
                  <a:pt x="4268" y="407"/>
                  <a:pt x="4268" y="904"/>
                </a:cubicBezTo>
                <a:lnTo>
                  <a:pt x="4268" y="3980"/>
                </a:lnTo>
                <a:cubicBezTo>
                  <a:pt x="4241" y="3967"/>
                  <a:pt x="4214" y="3952"/>
                  <a:pt x="4187" y="3952"/>
                </a:cubicBezTo>
                <a:lnTo>
                  <a:pt x="2605" y="3952"/>
                </a:lnTo>
                <a:cubicBezTo>
                  <a:pt x="2400" y="3952"/>
                  <a:pt x="2232" y="4358"/>
                  <a:pt x="2232" y="4856"/>
                </a:cubicBezTo>
                <a:lnTo>
                  <a:pt x="2232" y="9450"/>
                </a:lnTo>
                <a:lnTo>
                  <a:pt x="557" y="9450"/>
                </a:lnTo>
                <a:cubicBezTo>
                  <a:pt x="249" y="9450"/>
                  <a:pt x="0" y="10054"/>
                  <a:pt x="0" y="10800"/>
                </a:cubicBezTo>
                <a:cubicBezTo>
                  <a:pt x="0" y="11546"/>
                  <a:pt x="249" y="12150"/>
                  <a:pt x="557" y="12150"/>
                </a:cubicBezTo>
                <a:lnTo>
                  <a:pt x="2232" y="12150"/>
                </a:lnTo>
                <a:lnTo>
                  <a:pt x="2232" y="16744"/>
                </a:lnTo>
                <a:cubicBezTo>
                  <a:pt x="2232" y="17242"/>
                  <a:pt x="2400" y="17648"/>
                  <a:pt x="2605" y="17648"/>
                </a:cubicBezTo>
                <a:lnTo>
                  <a:pt x="4187" y="17648"/>
                </a:lnTo>
                <a:cubicBezTo>
                  <a:pt x="4214" y="17648"/>
                  <a:pt x="4241" y="17633"/>
                  <a:pt x="4268" y="17620"/>
                </a:cubicBezTo>
                <a:lnTo>
                  <a:pt x="4268" y="20696"/>
                </a:lnTo>
                <a:cubicBezTo>
                  <a:pt x="4268" y="21193"/>
                  <a:pt x="4436" y="21600"/>
                  <a:pt x="4641" y="21600"/>
                </a:cubicBezTo>
                <a:lnTo>
                  <a:pt x="6218" y="21600"/>
                </a:lnTo>
                <a:cubicBezTo>
                  <a:pt x="6423" y="21600"/>
                  <a:pt x="6591" y="21193"/>
                  <a:pt x="6591" y="20696"/>
                </a:cubicBezTo>
                <a:lnTo>
                  <a:pt x="6591" y="12150"/>
                </a:lnTo>
                <a:lnTo>
                  <a:pt x="10800" y="12150"/>
                </a:lnTo>
                <a:lnTo>
                  <a:pt x="15004" y="12150"/>
                </a:lnTo>
                <a:lnTo>
                  <a:pt x="15004" y="20696"/>
                </a:lnTo>
                <a:cubicBezTo>
                  <a:pt x="15004" y="21193"/>
                  <a:pt x="15170" y="21600"/>
                  <a:pt x="15375" y="21600"/>
                </a:cubicBezTo>
                <a:lnTo>
                  <a:pt x="16959" y="21600"/>
                </a:lnTo>
                <a:cubicBezTo>
                  <a:pt x="17164" y="21600"/>
                  <a:pt x="17332" y="21193"/>
                  <a:pt x="17332" y="20696"/>
                </a:cubicBezTo>
                <a:lnTo>
                  <a:pt x="17332" y="17620"/>
                </a:lnTo>
                <a:cubicBezTo>
                  <a:pt x="17359" y="17633"/>
                  <a:pt x="17386" y="17648"/>
                  <a:pt x="17413" y="17648"/>
                </a:cubicBezTo>
                <a:lnTo>
                  <a:pt x="18995" y="17648"/>
                </a:lnTo>
                <a:cubicBezTo>
                  <a:pt x="19200" y="17648"/>
                  <a:pt x="19368" y="17242"/>
                  <a:pt x="19368" y="16744"/>
                </a:cubicBezTo>
                <a:lnTo>
                  <a:pt x="19368" y="12150"/>
                </a:lnTo>
                <a:lnTo>
                  <a:pt x="21043" y="12150"/>
                </a:lnTo>
                <a:cubicBezTo>
                  <a:pt x="21351" y="12150"/>
                  <a:pt x="21600" y="11546"/>
                  <a:pt x="21600" y="10800"/>
                </a:cubicBezTo>
                <a:cubicBezTo>
                  <a:pt x="21600" y="10054"/>
                  <a:pt x="21351" y="9450"/>
                  <a:pt x="21043" y="9450"/>
                </a:cubicBezTo>
                <a:lnTo>
                  <a:pt x="19368" y="9450"/>
                </a:lnTo>
                <a:lnTo>
                  <a:pt x="19368" y="4856"/>
                </a:lnTo>
                <a:cubicBezTo>
                  <a:pt x="19368" y="4358"/>
                  <a:pt x="19200" y="3952"/>
                  <a:pt x="18995" y="3952"/>
                </a:cubicBezTo>
                <a:lnTo>
                  <a:pt x="17413" y="3952"/>
                </a:lnTo>
                <a:cubicBezTo>
                  <a:pt x="17386" y="3952"/>
                  <a:pt x="17359" y="3967"/>
                  <a:pt x="17332" y="3980"/>
                </a:cubicBezTo>
                <a:lnTo>
                  <a:pt x="17332" y="904"/>
                </a:lnTo>
                <a:cubicBezTo>
                  <a:pt x="17332" y="407"/>
                  <a:pt x="17164" y="0"/>
                  <a:pt x="16959" y="0"/>
                </a:cubicBezTo>
                <a:lnTo>
                  <a:pt x="15382" y="0"/>
                </a:lnTo>
                <a:cubicBezTo>
                  <a:pt x="15177" y="0"/>
                  <a:pt x="15009" y="407"/>
                  <a:pt x="15009" y="904"/>
                </a:cubicBezTo>
                <a:lnTo>
                  <a:pt x="15009" y="9450"/>
                </a:lnTo>
                <a:lnTo>
                  <a:pt x="10800" y="9450"/>
                </a:lnTo>
                <a:lnTo>
                  <a:pt x="6596" y="9450"/>
                </a:lnTo>
                <a:lnTo>
                  <a:pt x="6596" y="904"/>
                </a:lnTo>
                <a:cubicBezTo>
                  <a:pt x="6596" y="407"/>
                  <a:pt x="6430" y="0"/>
                  <a:pt x="6225" y="0"/>
                </a:cubicBezTo>
                <a:lnTo>
                  <a:pt x="4641" y="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95" name="interactive"/>
          <p:cNvSpPr txBox="1"/>
          <p:nvPr/>
        </p:nvSpPr>
        <p:spPr>
          <a:xfrm>
            <a:off x="9779831" y="7772399"/>
            <a:ext cx="140702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interactive</a:t>
            </a:r>
          </a:p>
        </p:txBody>
      </p:sp>
      <p:sp>
        <p:nvSpPr>
          <p:cNvPr id="296" name="exercises"/>
          <p:cNvSpPr txBox="1"/>
          <p:nvPr/>
        </p:nvSpPr>
        <p:spPr>
          <a:xfrm>
            <a:off x="9861538" y="8407399"/>
            <a:ext cx="124360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exercises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Worksheet Problems 2-6"/>
          <p:cNvSpPr txBox="1">
            <a:spLocks noGrp="1"/>
          </p:cNvSpPr>
          <p:nvPr>
            <p:ph type="title"/>
          </p:nvPr>
        </p:nvSpPr>
        <p:spPr>
          <a:xfrm>
            <a:off x="952500" y="4425627"/>
            <a:ext cx="11099800" cy="902346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t>Worksheet Problems 2-6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301" name="Review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t>Review</a:t>
            </a:r>
          </a:p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More references</a:t>
            </a:r>
          </a:p>
          <a:p>
            <a:pPr marL="0" lvl="5" indent="0">
              <a:buSzTx/>
              <a:buNone/>
            </a:pPr>
            <a:r>
              <a:t>Copying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reference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shallow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deep</a:t>
            </a:r>
          </a:p>
          <a:p>
            <a:pPr marL="0" lvl="5" indent="0">
              <a:buSzTx/>
              <a:buNone/>
            </a:pPr>
            <a:r>
              <a:t>Worksheet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" name="from recordclass import recordclass…"/>
          <p:cNvSpPr txBox="1"/>
          <p:nvPr/>
        </p:nvSpPr>
        <p:spPr>
          <a:xfrm>
            <a:off x="1447322" y="400407"/>
            <a:ext cx="8951168" cy="1641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 err="1"/>
              <a:t>alice</a:t>
            </a:r>
            <a:r>
              <a:rPr dirty="0"/>
              <a:t> </a:t>
            </a:r>
            <a:r>
              <a:rPr b="1" dirty="0"/>
              <a:t>= </a:t>
            </a:r>
            <a:r>
              <a:rPr lang="en-US" dirty="0"/>
              <a:t>{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 err="1">
                <a:solidFill>
                  <a:srgbClr val="661E99"/>
                </a:solidFill>
              </a:rPr>
              <a:t>name</a:t>
            </a:r>
            <a:r>
              <a:rPr lang="en-US" dirty="0" err="1">
                <a:solidFill>
                  <a:srgbClr val="661E99"/>
                </a:solidFill>
              </a:rPr>
              <a:t>":</a:t>
            </a:r>
            <a:r>
              <a:rPr b="1" dirty="0" err="1">
                <a:solidFill>
                  <a:srgbClr val="008080"/>
                </a:solidFill>
              </a:rPr>
              <a:t>"Alice</a:t>
            </a:r>
            <a:r>
              <a:rPr b="1" dirty="0">
                <a:solidFill>
                  <a:srgbClr val="008080"/>
                </a:solidFill>
              </a:rPr>
              <a:t>"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score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10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age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30</a:t>
            </a:r>
            <a:r>
              <a:rPr lang="en-US" dirty="0"/>
              <a:t>}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bob </a:t>
            </a:r>
            <a:r>
              <a:rPr b="1" dirty="0"/>
              <a:t>= </a:t>
            </a:r>
            <a:r>
              <a:rPr lang="en-US" dirty="0"/>
              <a:t>{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 err="1">
                <a:solidFill>
                  <a:srgbClr val="661E99"/>
                </a:solidFill>
              </a:rPr>
              <a:t>name</a:t>
            </a:r>
            <a:r>
              <a:rPr lang="en-US" dirty="0" err="1">
                <a:solidFill>
                  <a:srgbClr val="661E99"/>
                </a:solidFill>
              </a:rPr>
              <a:t>":</a:t>
            </a:r>
            <a:r>
              <a:rPr b="1" dirty="0" err="1">
                <a:solidFill>
                  <a:srgbClr val="008080"/>
                </a:solidFill>
              </a:rPr>
              <a:t>"Bob</a:t>
            </a:r>
            <a:r>
              <a:rPr b="1" dirty="0">
                <a:solidFill>
                  <a:srgbClr val="008080"/>
                </a:solidFill>
              </a:rPr>
              <a:t>"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score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8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age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25</a:t>
            </a:r>
            <a:r>
              <a:rPr lang="en-US" dirty="0"/>
              <a:t>}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/>
              <a:t>team = [</a:t>
            </a:r>
            <a:r>
              <a:rPr lang="en-US" dirty="0" err="1"/>
              <a:t>alice</a:t>
            </a:r>
            <a:r>
              <a:rPr lang="en-US" dirty="0"/>
              <a:t>, bob]</a:t>
            </a:r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/>
              <a:t>players = {"A": </a:t>
            </a:r>
            <a:r>
              <a:rPr lang="en-US" dirty="0" err="1"/>
              <a:t>alice</a:t>
            </a:r>
            <a:r>
              <a:rPr lang="en-US" dirty="0"/>
              <a:t>, "B": bob}</a:t>
            </a:r>
          </a:p>
        </p:txBody>
      </p:sp>
      <p:sp>
        <p:nvSpPr>
          <p:cNvPr id="932" name="Arrow"/>
          <p:cNvSpPr/>
          <p:nvPr/>
        </p:nvSpPr>
        <p:spPr>
          <a:xfrm>
            <a:off x="544977" y="222811"/>
            <a:ext cx="902345" cy="902345"/>
          </a:xfrm>
          <a:prstGeom prst="rightArrow">
            <a:avLst>
              <a:gd name="adj1" fmla="val 27019"/>
              <a:gd name="adj2" fmla="val 39095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33" name="Line"/>
          <p:cNvSpPr/>
          <p:nvPr/>
        </p:nvSpPr>
        <p:spPr>
          <a:xfrm>
            <a:off x="471753" y="2294218"/>
            <a:ext cx="12312307" cy="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1" name="State:">
            <a:extLst>
              <a:ext uri="{FF2B5EF4-FFF2-40B4-BE49-F238E27FC236}">
                <a16:creationId xmlns:a16="http://schemas.microsoft.com/office/drawing/2014/main" id="{872D686F-DC3B-5C4D-93E3-6FF84DD238E2}"/>
              </a:ext>
            </a:extLst>
          </p:cNvPr>
          <p:cNvSpPr txBox="1"/>
          <p:nvPr/>
        </p:nvSpPr>
        <p:spPr>
          <a:xfrm>
            <a:off x="1556983" y="2471815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32" name="alice">
            <a:extLst>
              <a:ext uri="{FF2B5EF4-FFF2-40B4-BE49-F238E27FC236}">
                <a16:creationId xmlns:a16="http://schemas.microsoft.com/office/drawing/2014/main" id="{84DD0C69-64AF-AE46-86EC-DE9A1882C9CE}"/>
              </a:ext>
            </a:extLst>
          </p:cNvPr>
          <p:cNvSpPr txBox="1"/>
          <p:nvPr/>
        </p:nvSpPr>
        <p:spPr>
          <a:xfrm>
            <a:off x="1639947" y="3627515"/>
            <a:ext cx="104105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l"/>
            <a:r>
              <a:t>alice</a:t>
            </a:r>
          </a:p>
        </p:txBody>
      </p:sp>
      <p:sp>
        <p:nvSpPr>
          <p:cNvPr id="33" name="Rectangle">
            <a:extLst>
              <a:ext uri="{FF2B5EF4-FFF2-40B4-BE49-F238E27FC236}">
                <a16:creationId xmlns:a16="http://schemas.microsoft.com/office/drawing/2014/main" id="{4AC1DE5C-C047-B24C-846B-C89193C6D5BB}"/>
              </a:ext>
            </a:extLst>
          </p:cNvPr>
          <p:cNvSpPr/>
          <p:nvPr/>
        </p:nvSpPr>
        <p:spPr>
          <a:xfrm>
            <a:off x="2794936" y="3640216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4" name="references">
            <a:extLst>
              <a:ext uri="{FF2B5EF4-FFF2-40B4-BE49-F238E27FC236}">
                <a16:creationId xmlns:a16="http://schemas.microsoft.com/office/drawing/2014/main" id="{D2F9D7E5-B269-F64E-B4DD-ADB2B661FBD3}"/>
              </a:ext>
            </a:extLst>
          </p:cNvPr>
          <p:cNvSpPr txBox="1"/>
          <p:nvPr/>
        </p:nvSpPr>
        <p:spPr>
          <a:xfrm>
            <a:off x="2358472" y="3013455"/>
            <a:ext cx="12793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35" name="objects">
            <a:extLst>
              <a:ext uri="{FF2B5EF4-FFF2-40B4-BE49-F238E27FC236}">
                <a16:creationId xmlns:a16="http://schemas.microsoft.com/office/drawing/2014/main" id="{CAF77AD3-5196-3B43-BA79-C126CD370FE7}"/>
              </a:ext>
            </a:extLst>
          </p:cNvPr>
          <p:cNvSpPr txBox="1"/>
          <p:nvPr/>
        </p:nvSpPr>
        <p:spPr>
          <a:xfrm>
            <a:off x="7173186" y="3013455"/>
            <a:ext cx="895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  <p:sp>
        <p:nvSpPr>
          <p:cNvPr id="42" name="Rectangle">
            <a:extLst>
              <a:ext uri="{FF2B5EF4-FFF2-40B4-BE49-F238E27FC236}">
                <a16:creationId xmlns:a16="http://schemas.microsoft.com/office/drawing/2014/main" id="{A84A9231-8D77-6E49-9104-0CB3180F3974}"/>
              </a:ext>
            </a:extLst>
          </p:cNvPr>
          <p:cNvSpPr/>
          <p:nvPr/>
        </p:nvSpPr>
        <p:spPr>
          <a:xfrm>
            <a:off x="7607676" y="3667187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3" name="Rectangle">
            <a:extLst>
              <a:ext uri="{FF2B5EF4-FFF2-40B4-BE49-F238E27FC236}">
                <a16:creationId xmlns:a16="http://schemas.microsoft.com/office/drawing/2014/main" id="{740E6E86-87CF-104A-A755-43307E8AA07D}"/>
              </a:ext>
            </a:extLst>
          </p:cNvPr>
          <p:cNvSpPr/>
          <p:nvPr/>
        </p:nvSpPr>
        <p:spPr>
          <a:xfrm>
            <a:off x="7607677" y="4162487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4" name="a">
            <a:extLst>
              <a:ext uri="{FF2B5EF4-FFF2-40B4-BE49-F238E27FC236}">
                <a16:creationId xmlns:a16="http://schemas.microsoft.com/office/drawing/2014/main" id="{EC0DF8E2-99EC-AB42-B3E7-186611483DD6}"/>
              </a:ext>
            </a:extLst>
          </p:cNvPr>
          <p:cNvSpPr txBox="1"/>
          <p:nvPr/>
        </p:nvSpPr>
        <p:spPr>
          <a:xfrm>
            <a:off x="6714050" y="3742375"/>
            <a:ext cx="7726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n</a:t>
            </a:r>
            <a:r>
              <a:rPr dirty="0"/>
              <a:t>a</a:t>
            </a:r>
            <a:r>
              <a:rPr lang="en-US" dirty="0"/>
              <a:t>me</a:t>
            </a:r>
            <a:endParaRPr dirty="0"/>
          </a:p>
        </p:txBody>
      </p:sp>
      <p:sp>
        <p:nvSpPr>
          <p:cNvPr id="45" name="b">
            <a:extLst>
              <a:ext uri="{FF2B5EF4-FFF2-40B4-BE49-F238E27FC236}">
                <a16:creationId xmlns:a16="http://schemas.microsoft.com/office/drawing/2014/main" id="{CEAAF7F4-E63E-1D47-A812-47A33DAAE202}"/>
              </a:ext>
            </a:extLst>
          </p:cNvPr>
          <p:cNvSpPr txBox="1"/>
          <p:nvPr/>
        </p:nvSpPr>
        <p:spPr>
          <a:xfrm>
            <a:off x="6661151" y="4191234"/>
            <a:ext cx="79508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score</a:t>
            </a:r>
            <a:endParaRPr dirty="0"/>
          </a:p>
        </p:txBody>
      </p:sp>
      <p:sp>
        <p:nvSpPr>
          <p:cNvPr id="46" name="z">
            <a:extLst>
              <a:ext uri="{FF2B5EF4-FFF2-40B4-BE49-F238E27FC236}">
                <a16:creationId xmlns:a16="http://schemas.microsoft.com/office/drawing/2014/main" id="{2955DF51-0290-3448-AFC3-090479A673A8}"/>
              </a:ext>
            </a:extLst>
          </p:cNvPr>
          <p:cNvSpPr txBox="1"/>
          <p:nvPr/>
        </p:nvSpPr>
        <p:spPr>
          <a:xfrm>
            <a:off x="6909616" y="4703294"/>
            <a:ext cx="51296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age</a:t>
            </a:r>
            <a:endParaRPr dirty="0"/>
          </a:p>
        </p:txBody>
      </p:sp>
      <p:sp>
        <p:nvSpPr>
          <p:cNvPr id="47" name="Rectangle">
            <a:extLst>
              <a:ext uri="{FF2B5EF4-FFF2-40B4-BE49-F238E27FC236}">
                <a16:creationId xmlns:a16="http://schemas.microsoft.com/office/drawing/2014/main" id="{5AC90FA2-2947-E44D-80D2-E1599F0C7F7A}"/>
              </a:ext>
            </a:extLst>
          </p:cNvPr>
          <p:cNvSpPr/>
          <p:nvPr/>
        </p:nvSpPr>
        <p:spPr>
          <a:xfrm>
            <a:off x="7607676" y="4670487"/>
            <a:ext cx="60592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8" name="dict">
            <a:extLst>
              <a:ext uri="{FF2B5EF4-FFF2-40B4-BE49-F238E27FC236}">
                <a16:creationId xmlns:a16="http://schemas.microsoft.com/office/drawing/2014/main" id="{A52C8DED-E27D-4646-8D20-F88196322FDD}"/>
              </a:ext>
            </a:extLst>
          </p:cNvPr>
          <p:cNvSpPr txBox="1"/>
          <p:nvPr/>
        </p:nvSpPr>
        <p:spPr>
          <a:xfrm>
            <a:off x="7624889" y="5212697"/>
            <a:ext cx="5715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49" name="Connection Line">
            <a:extLst>
              <a:ext uri="{FF2B5EF4-FFF2-40B4-BE49-F238E27FC236}">
                <a16:creationId xmlns:a16="http://schemas.microsoft.com/office/drawing/2014/main" id="{CD31A6C7-CEB2-514A-8419-3651F8551BF1}"/>
              </a:ext>
            </a:extLst>
          </p:cNvPr>
          <p:cNvSpPr/>
          <p:nvPr/>
        </p:nvSpPr>
        <p:spPr>
          <a:xfrm>
            <a:off x="7790888" y="3782217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0" name="&quot;zebra&quot;">
            <a:extLst>
              <a:ext uri="{FF2B5EF4-FFF2-40B4-BE49-F238E27FC236}">
                <a16:creationId xmlns:a16="http://schemas.microsoft.com/office/drawing/2014/main" id="{6D73C8A2-2BF4-EA4B-8274-F2FE1B51D8E5}"/>
              </a:ext>
            </a:extLst>
          </p:cNvPr>
          <p:cNvSpPr txBox="1"/>
          <p:nvPr/>
        </p:nvSpPr>
        <p:spPr>
          <a:xfrm>
            <a:off x="9003665" y="3761440"/>
            <a:ext cx="872034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Alice</a:t>
            </a:r>
            <a:r>
              <a:rPr dirty="0"/>
              <a:t>"</a:t>
            </a:r>
          </a:p>
        </p:txBody>
      </p:sp>
      <p:sp>
        <p:nvSpPr>
          <p:cNvPr id="51" name="Connection Line">
            <a:extLst>
              <a:ext uri="{FF2B5EF4-FFF2-40B4-BE49-F238E27FC236}">
                <a16:creationId xmlns:a16="http://schemas.microsoft.com/office/drawing/2014/main" id="{4F562774-3EAD-D74A-AF78-0896DEAAA102}"/>
              </a:ext>
            </a:extLst>
          </p:cNvPr>
          <p:cNvSpPr/>
          <p:nvPr/>
        </p:nvSpPr>
        <p:spPr>
          <a:xfrm>
            <a:off x="7839677" y="4329122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2" name="&quot;zebra&quot;">
            <a:extLst>
              <a:ext uri="{FF2B5EF4-FFF2-40B4-BE49-F238E27FC236}">
                <a16:creationId xmlns:a16="http://schemas.microsoft.com/office/drawing/2014/main" id="{703FFD1C-59CA-FB4A-AFC3-4DA823175186}"/>
              </a:ext>
            </a:extLst>
          </p:cNvPr>
          <p:cNvSpPr txBox="1"/>
          <p:nvPr/>
        </p:nvSpPr>
        <p:spPr>
          <a:xfrm>
            <a:off x="9055307" y="4273213"/>
            <a:ext cx="384722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10</a:t>
            </a:r>
            <a:endParaRPr dirty="0"/>
          </a:p>
        </p:txBody>
      </p:sp>
      <p:sp>
        <p:nvSpPr>
          <p:cNvPr id="53" name="Connection Line">
            <a:extLst>
              <a:ext uri="{FF2B5EF4-FFF2-40B4-BE49-F238E27FC236}">
                <a16:creationId xmlns:a16="http://schemas.microsoft.com/office/drawing/2014/main" id="{6EB58BFE-8702-064B-8A9E-AAF27426C162}"/>
              </a:ext>
            </a:extLst>
          </p:cNvPr>
          <p:cNvSpPr/>
          <p:nvPr/>
        </p:nvSpPr>
        <p:spPr>
          <a:xfrm>
            <a:off x="7839677" y="4778042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4" name="&quot;zebra&quot;">
            <a:extLst>
              <a:ext uri="{FF2B5EF4-FFF2-40B4-BE49-F238E27FC236}">
                <a16:creationId xmlns:a16="http://schemas.microsoft.com/office/drawing/2014/main" id="{F5B52F71-470D-9F44-9F56-AAFE125FD4D1}"/>
              </a:ext>
            </a:extLst>
          </p:cNvPr>
          <p:cNvSpPr txBox="1"/>
          <p:nvPr/>
        </p:nvSpPr>
        <p:spPr>
          <a:xfrm>
            <a:off x="9057848" y="4737699"/>
            <a:ext cx="384721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30</a:t>
            </a:r>
            <a:endParaRPr dirty="0"/>
          </a:p>
        </p:txBody>
      </p:sp>
      <p:sp>
        <p:nvSpPr>
          <p:cNvPr id="55" name="Line">
            <a:extLst>
              <a:ext uri="{FF2B5EF4-FFF2-40B4-BE49-F238E27FC236}">
                <a16:creationId xmlns:a16="http://schemas.microsoft.com/office/drawing/2014/main" id="{CD9EC9CA-80AD-3C48-828A-F39E48724082}"/>
              </a:ext>
            </a:extLst>
          </p:cNvPr>
          <p:cNvSpPr/>
          <p:nvPr/>
        </p:nvSpPr>
        <p:spPr>
          <a:xfrm>
            <a:off x="3400865" y="3751323"/>
            <a:ext cx="4206810" cy="3088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58153702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" name="from recordclass import recordclass…"/>
          <p:cNvSpPr txBox="1"/>
          <p:nvPr/>
        </p:nvSpPr>
        <p:spPr>
          <a:xfrm>
            <a:off x="1447322" y="400407"/>
            <a:ext cx="8951168" cy="1641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 err="1"/>
              <a:t>alice</a:t>
            </a:r>
            <a:r>
              <a:rPr dirty="0"/>
              <a:t> </a:t>
            </a:r>
            <a:r>
              <a:rPr b="1" dirty="0"/>
              <a:t>= </a:t>
            </a:r>
            <a:r>
              <a:rPr lang="en-US" dirty="0"/>
              <a:t>{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 err="1">
                <a:solidFill>
                  <a:srgbClr val="661E99"/>
                </a:solidFill>
              </a:rPr>
              <a:t>name</a:t>
            </a:r>
            <a:r>
              <a:rPr lang="en-US" dirty="0" err="1">
                <a:solidFill>
                  <a:srgbClr val="661E99"/>
                </a:solidFill>
              </a:rPr>
              <a:t>":</a:t>
            </a:r>
            <a:r>
              <a:rPr b="1" dirty="0" err="1">
                <a:solidFill>
                  <a:srgbClr val="008080"/>
                </a:solidFill>
              </a:rPr>
              <a:t>"Alice</a:t>
            </a:r>
            <a:r>
              <a:rPr b="1" dirty="0">
                <a:solidFill>
                  <a:srgbClr val="008080"/>
                </a:solidFill>
              </a:rPr>
              <a:t>"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score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10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age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30</a:t>
            </a:r>
            <a:r>
              <a:rPr lang="en-US" dirty="0"/>
              <a:t>}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bob </a:t>
            </a:r>
            <a:r>
              <a:rPr b="1" dirty="0"/>
              <a:t>= </a:t>
            </a:r>
            <a:r>
              <a:rPr lang="en-US" dirty="0"/>
              <a:t>{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 err="1">
                <a:solidFill>
                  <a:srgbClr val="661E99"/>
                </a:solidFill>
              </a:rPr>
              <a:t>name</a:t>
            </a:r>
            <a:r>
              <a:rPr lang="en-US" dirty="0" err="1">
                <a:solidFill>
                  <a:srgbClr val="661E99"/>
                </a:solidFill>
              </a:rPr>
              <a:t>":</a:t>
            </a:r>
            <a:r>
              <a:rPr b="1" dirty="0" err="1">
                <a:solidFill>
                  <a:srgbClr val="008080"/>
                </a:solidFill>
              </a:rPr>
              <a:t>"Bob</a:t>
            </a:r>
            <a:r>
              <a:rPr b="1" dirty="0">
                <a:solidFill>
                  <a:srgbClr val="008080"/>
                </a:solidFill>
              </a:rPr>
              <a:t>"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score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8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age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25</a:t>
            </a:r>
            <a:r>
              <a:rPr lang="en-US" dirty="0"/>
              <a:t>}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/>
              <a:t>team = [</a:t>
            </a:r>
            <a:r>
              <a:rPr lang="en-US" dirty="0" err="1"/>
              <a:t>alice</a:t>
            </a:r>
            <a:r>
              <a:rPr lang="en-US" dirty="0"/>
              <a:t>, bob]</a:t>
            </a:r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/>
              <a:t>players = {"A": </a:t>
            </a:r>
            <a:r>
              <a:rPr lang="en-US" dirty="0" err="1"/>
              <a:t>alice</a:t>
            </a:r>
            <a:r>
              <a:rPr lang="en-US" dirty="0"/>
              <a:t>, "B": bob}</a:t>
            </a:r>
          </a:p>
        </p:txBody>
      </p:sp>
      <p:sp>
        <p:nvSpPr>
          <p:cNvPr id="932" name="Arrow"/>
          <p:cNvSpPr/>
          <p:nvPr/>
        </p:nvSpPr>
        <p:spPr>
          <a:xfrm>
            <a:off x="471753" y="672637"/>
            <a:ext cx="902345" cy="902345"/>
          </a:xfrm>
          <a:prstGeom prst="rightArrow">
            <a:avLst>
              <a:gd name="adj1" fmla="val 27019"/>
              <a:gd name="adj2" fmla="val 39095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33" name="Line"/>
          <p:cNvSpPr/>
          <p:nvPr/>
        </p:nvSpPr>
        <p:spPr>
          <a:xfrm>
            <a:off x="471753" y="2294218"/>
            <a:ext cx="12312307" cy="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1" name="State:">
            <a:extLst>
              <a:ext uri="{FF2B5EF4-FFF2-40B4-BE49-F238E27FC236}">
                <a16:creationId xmlns:a16="http://schemas.microsoft.com/office/drawing/2014/main" id="{872D686F-DC3B-5C4D-93E3-6FF84DD238E2}"/>
              </a:ext>
            </a:extLst>
          </p:cNvPr>
          <p:cNvSpPr txBox="1"/>
          <p:nvPr/>
        </p:nvSpPr>
        <p:spPr>
          <a:xfrm>
            <a:off x="1556983" y="2471815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32" name="alice">
            <a:extLst>
              <a:ext uri="{FF2B5EF4-FFF2-40B4-BE49-F238E27FC236}">
                <a16:creationId xmlns:a16="http://schemas.microsoft.com/office/drawing/2014/main" id="{84DD0C69-64AF-AE46-86EC-DE9A1882C9CE}"/>
              </a:ext>
            </a:extLst>
          </p:cNvPr>
          <p:cNvSpPr txBox="1"/>
          <p:nvPr/>
        </p:nvSpPr>
        <p:spPr>
          <a:xfrm>
            <a:off x="1639947" y="3627515"/>
            <a:ext cx="104105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l"/>
            <a:r>
              <a:t>alice</a:t>
            </a:r>
          </a:p>
        </p:txBody>
      </p:sp>
      <p:sp>
        <p:nvSpPr>
          <p:cNvPr id="33" name="Rectangle">
            <a:extLst>
              <a:ext uri="{FF2B5EF4-FFF2-40B4-BE49-F238E27FC236}">
                <a16:creationId xmlns:a16="http://schemas.microsoft.com/office/drawing/2014/main" id="{4AC1DE5C-C047-B24C-846B-C89193C6D5BB}"/>
              </a:ext>
            </a:extLst>
          </p:cNvPr>
          <p:cNvSpPr/>
          <p:nvPr/>
        </p:nvSpPr>
        <p:spPr>
          <a:xfrm>
            <a:off x="2794936" y="3640216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4" name="references">
            <a:extLst>
              <a:ext uri="{FF2B5EF4-FFF2-40B4-BE49-F238E27FC236}">
                <a16:creationId xmlns:a16="http://schemas.microsoft.com/office/drawing/2014/main" id="{D2F9D7E5-B269-F64E-B4DD-ADB2B661FBD3}"/>
              </a:ext>
            </a:extLst>
          </p:cNvPr>
          <p:cNvSpPr txBox="1"/>
          <p:nvPr/>
        </p:nvSpPr>
        <p:spPr>
          <a:xfrm>
            <a:off x="2358472" y="3013455"/>
            <a:ext cx="12793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35" name="objects">
            <a:extLst>
              <a:ext uri="{FF2B5EF4-FFF2-40B4-BE49-F238E27FC236}">
                <a16:creationId xmlns:a16="http://schemas.microsoft.com/office/drawing/2014/main" id="{CAF77AD3-5196-3B43-BA79-C126CD370FE7}"/>
              </a:ext>
            </a:extLst>
          </p:cNvPr>
          <p:cNvSpPr txBox="1"/>
          <p:nvPr/>
        </p:nvSpPr>
        <p:spPr>
          <a:xfrm>
            <a:off x="7173186" y="3013455"/>
            <a:ext cx="895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  <p:sp>
        <p:nvSpPr>
          <p:cNvPr id="36" name="bob">
            <a:extLst>
              <a:ext uri="{FF2B5EF4-FFF2-40B4-BE49-F238E27FC236}">
                <a16:creationId xmlns:a16="http://schemas.microsoft.com/office/drawing/2014/main" id="{EC1C3E88-EF13-BA4D-A531-B91F47DE94CB}"/>
              </a:ext>
            </a:extLst>
          </p:cNvPr>
          <p:cNvSpPr txBox="1"/>
          <p:nvPr/>
        </p:nvSpPr>
        <p:spPr>
          <a:xfrm>
            <a:off x="1639947" y="4389515"/>
            <a:ext cx="92645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l"/>
            <a:r>
              <a:t>bob</a:t>
            </a:r>
          </a:p>
        </p:txBody>
      </p:sp>
      <p:sp>
        <p:nvSpPr>
          <p:cNvPr id="37" name="Rectangle">
            <a:extLst>
              <a:ext uri="{FF2B5EF4-FFF2-40B4-BE49-F238E27FC236}">
                <a16:creationId xmlns:a16="http://schemas.microsoft.com/office/drawing/2014/main" id="{C1076BE9-0B2C-F443-836E-38D0EA432632}"/>
              </a:ext>
            </a:extLst>
          </p:cNvPr>
          <p:cNvSpPr/>
          <p:nvPr/>
        </p:nvSpPr>
        <p:spPr>
          <a:xfrm>
            <a:off x="2794936" y="4402216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2" name="Rectangle">
            <a:extLst>
              <a:ext uri="{FF2B5EF4-FFF2-40B4-BE49-F238E27FC236}">
                <a16:creationId xmlns:a16="http://schemas.microsoft.com/office/drawing/2014/main" id="{A84A9231-8D77-6E49-9104-0CB3180F3974}"/>
              </a:ext>
            </a:extLst>
          </p:cNvPr>
          <p:cNvSpPr/>
          <p:nvPr/>
        </p:nvSpPr>
        <p:spPr>
          <a:xfrm>
            <a:off x="7607676" y="3667187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3" name="Rectangle">
            <a:extLst>
              <a:ext uri="{FF2B5EF4-FFF2-40B4-BE49-F238E27FC236}">
                <a16:creationId xmlns:a16="http://schemas.microsoft.com/office/drawing/2014/main" id="{740E6E86-87CF-104A-A755-43307E8AA07D}"/>
              </a:ext>
            </a:extLst>
          </p:cNvPr>
          <p:cNvSpPr/>
          <p:nvPr/>
        </p:nvSpPr>
        <p:spPr>
          <a:xfrm>
            <a:off x="7607677" y="4162487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4" name="a">
            <a:extLst>
              <a:ext uri="{FF2B5EF4-FFF2-40B4-BE49-F238E27FC236}">
                <a16:creationId xmlns:a16="http://schemas.microsoft.com/office/drawing/2014/main" id="{EC0DF8E2-99EC-AB42-B3E7-186611483DD6}"/>
              </a:ext>
            </a:extLst>
          </p:cNvPr>
          <p:cNvSpPr txBox="1"/>
          <p:nvPr/>
        </p:nvSpPr>
        <p:spPr>
          <a:xfrm>
            <a:off x="6714050" y="3742375"/>
            <a:ext cx="7726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n</a:t>
            </a:r>
            <a:r>
              <a:rPr dirty="0"/>
              <a:t>a</a:t>
            </a:r>
            <a:r>
              <a:rPr lang="en-US" dirty="0"/>
              <a:t>me</a:t>
            </a:r>
            <a:endParaRPr dirty="0"/>
          </a:p>
        </p:txBody>
      </p:sp>
      <p:sp>
        <p:nvSpPr>
          <p:cNvPr id="45" name="b">
            <a:extLst>
              <a:ext uri="{FF2B5EF4-FFF2-40B4-BE49-F238E27FC236}">
                <a16:creationId xmlns:a16="http://schemas.microsoft.com/office/drawing/2014/main" id="{CEAAF7F4-E63E-1D47-A812-47A33DAAE202}"/>
              </a:ext>
            </a:extLst>
          </p:cNvPr>
          <p:cNvSpPr txBox="1"/>
          <p:nvPr/>
        </p:nvSpPr>
        <p:spPr>
          <a:xfrm>
            <a:off x="6661151" y="4191234"/>
            <a:ext cx="79508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score</a:t>
            </a:r>
            <a:endParaRPr dirty="0"/>
          </a:p>
        </p:txBody>
      </p:sp>
      <p:sp>
        <p:nvSpPr>
          <p:cNvPr id="46" name="z">
            <a:extLst>
              <a:ext uri="{FF2B5EF4-FFF2-40B4-BE49-F238E27FC236}">
                <a16:creationId xmlns:a16="http://schemas.microsoft.com/office/drawing/2014/main" id="{2955DF51-0290-3448-AFC3-090479A673A8}"/>
              </a:ext>
            </a:extLst>
          </p:cNvPr>
          <p:cNvSpPr txBox="1"/>
          <p:nvPr/>
        </p:nvSpPr>
        <p:spPr>
          <a:xfrm>
            <a:off x="6909616" y="4703294"/>
            <a:ext cx="51296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age</a:t>
            </a:r>
            <a:endParaRPr dirty="0"/>
          </a:p>
        </p:txBody>
      </p:sp>
      <p:sp>
        <p:nvSpPr>
          <p:cNvPr id="47" name="Rectangle">
            <a:extLst>
              <a:ext uri="{FF2B5EF4-FFF2-40B4-BE49-F238E27FC236}">
                <a16:creationId xmlns:a16="http://schemas.microsoft.com/office/drawing/2014/main" id="{5AC90FA2-2947-E44D-80D2-E1599F0C7F7A}"/>
              </a:ext>
            </a:extLst>
          </p:cNvPr>
          <p:cNvSpPr/>
          <p:nvPr/>
        </p:nvSpPr>
        <p:spPr>
          <a:xfrm>
            <a:off x="7607676" y="4670487"/>
            <a:ext cx="60592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8" name="dict">
            <a:extLst>
              <a:ext uri="{FF2B5EF4-FFF2-40B4-BE49-F238E27FC236}">
                <a16:creationId xmlns:a16="http://schemas.microsoft.com/office/drawing/2014/main" id="{A52C8DED-E27D-4646-8D20-F88196322FDD}"/>
              </a:ext>
            </a:extLst>
          </p:cNvPr>
          <p:cNvSpPr txBox="1"/>
          <p:nvPr/>
        </p:nvSpPr>
        <p:spPr>
          <a:xfrm>
            <a:off x="7624889" y="5212697"/>
            <a:ext cx="5715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49" name="Connection Line">
            <a:extLst>
              <a:ext uri="{FF2B5EF4-FFF2-40B4-BE49-F238E27FC236}">
                <a16:creationId xmlns:a16="http://schemas.microsoft.com/office/drawing/2014/main" id="{CD31A6C7-CEB2-514A-8419-3651F8551BF1}"/>
              </a:ext>
            </a:extLst>
          </p:cNvPr>
          <p:cNvSpPr/>
          <p:nvPr/>
        </p:nvSpPr>
        <p:spPr>
          <a:xfrm>
            <a:off x="7790888" y="3782217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0" name="&quot;zebra&quot;">
            <a:extLst>
              <a:ext uri="{FF2B5EF4-FFF2-40B4-BE49-F238E27FC236}">
                <a16:creationId xmlns:a16="http://schemas.microsoft.com/office/drawing/2014/main" id="{6D73C8A2-2BF4-EA4B-8274-F2FE1B51D8E5}"/>
              </a:ext>
            </a:extLst>
          </p:cNvPr>
          <p:cNvSpPr txBox="1"/>
          <p:nvPr/>
        </p:nvSpPr>
        <p:spPr>
          <a:xfrm>
            <a:off x="9003665" y="3761440"/>
            <a:ext cx="872034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Alice</a:t>
            </a:r>
            <a:r>
              <a:rPr dirty="0"/>
              <a:t>"</a:t>
            </a:r>
          </a:p>
        </p:txBody>
      </p:sp>
      <p:sp>
        <p:nvSpPr>
          <p:cNvPr id="51" name="Connection Line">
            <a:extLst>
              <a:ext uri="{FF2B5EF4-FFF2-40B4-BE49-F238E27FC236}">
                <a16:creationId xmlns:a16="http://schemas.microsoft.com/office/drawing/2014/main" id="{4F562774-3EAD-D74A-AF78-0896DEAAA102}"/>
              </a:ext>
            </a:extLst>
          </p:cNvPr>
          <p:cNvSpPr/>
          <p:nvPr/>
        </p:nvSpPr>
        <p:spPr>
          <a:xfrm>
            <a:off x="7839677" y="4329122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2" name="&quot;zebra&quot;">
            <a:extLst>
              <a:ext uri="{FF2B5EF4-FFF2-40B4-BE49-F238E27FC236}">
                <a16:creationId xmlns:a16="http://schemas.microsoft.com/office/drawing/2014/main" id="{703FFD1C-59CA-FB4A-AFC3-4DA823175186}"/>
              </a:ext>
            </a:extLst>
          </p:cNvPr>
          <p:cNvSpPr txBox="1"/>
          <p:nvPr/>
        </p:nvSpPr>
        <p:spPr>
          <a:xfrm>
            <a:off x="9055307" y="4273213"/>
            <a:ext cx="384722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10</a:t>
            </a:r>
            <a:endParaRPr dirty="0"/>
          </a:p>
        </p:txBody>
      </p:sp>
      <p:sp>
        <p:nvSpPr>
          <p:cNvPr id="53" name="Connection Line">
            <a:extLst>
              <a:ext uri="{FF2B5EF4-FFF2-40B4-BE49-F238E27FC236}">
                <a16:creationId xmlns:a16="http://schemas.microsoft.com/office/drawing/2014/main" id="{6EB58BFE-8702-064B-8A9E-AAF27426C162}"/>
              </a:ext>
            </a:extLst>
          </p:cNvPr>
          <p:cNvSpPr/>
          <p:nvPr/>
        </p:nvSpPr>
        <p:spPr>
          <a:xfrm>
            <a:off x="7839677" y="4778042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4" name="&quot;zebra&quot;">
            <a:extLst>
              <a:ext uri="{FF2B5EF4-FFF2-40B4-BE49-F238E27FC236}">
                <a16:creationId xmlns:a16="http://schemas.microsoft.com/office/drawing/2014/main" id="{F5B52F71-470D-9F44-9F56-AAFE125FD4D1}"/>
              </a:ext>
            </a:extLst>
          </p:cNvPr>
          <p:cNvSpPr txBox="1"/>
          <p:nvPr/>
        </p:nvSpPr>
        <p:spPr>
          <a:xfrm>
            <a:off x="9057848" y="4737699"/>
            <a:ext cx="384721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30</a:t>
            </a:r>
            <a:endParaRPr dirty="0"/>
          </a:p>
        </p:txBody>
      </p:sp>
      <p:sp>
        <p:nvSpPr>
          <p:cNvPr id="55" name="Line">
            <a:extLst>
              <a:ext uri="{FF2B5EF4-FFF2-40B4-BE49-F238E27FC236}">
                <a16:creationId xmlns:a16="http://schemas.microsoft.com/office/drawing/2014/main" id="{CD9EC9CA-80AD-3C48-828A-F39E48724082}"/>
              </a:ext>
            </a:extLst>
          </p:cNvPr>
          <p:cNvSpPr/>
          <p:nvPr/>
        </p:nvSpPr>
        <p:spPr>
          <a:xfrm>
            <a:off x="3400865" y="3751323"/>
            <a:ext cx="4206810" cy="3088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9" name="Rectangle">
            <a:extLst>
              <a:ext uri="{FF2B5EF4-FFF2-40B4-BE49-F238E27FC236}">
                <a16:creationId xmlns:a16="http://schemas.microsoft.com/office/drawing/2014/main" id="{B20887AE-E236-ED4E-AC97-E82F5E825614}"/>
              </a:ext>
            </a:extLst>
          </p:cNvPr>
          <p:cNvSpPr/>
          <p:nvPr/>
        </p:nvSpPr>
        <p:spPr>
          <a:xfrm>
            <a:off x="7624890" y="5629465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30" name="Rectangle">
            <a:extLst>
              <a:ext uri="{FF2B5EF4-FFF2-40B4-BE49-F238E27FC236}">
                <a16:creationId xmlns:a16="http://schemas.microsoft.com/office/drawing/2014/main" id="{137DFAFA-A5BB-054C-A930-FF828BF8C178}"/>
              </a:ext>
            </a:extLst>
          </p:cNvPr>
          <p:cNvSpPr/>
          <p:nvPr/>
        </p:nvSpPr>
        <p:spPr>
          <a:xfrm>
            <a:off x="7624891" y="6124765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0" name="a">
            <a:extLst>
              <a:ext uri="{FF2B5EF4-FFF2-40B4-BE49-F238E27FC236}">
                <a16:creationId xmlns:a16="http://schemas.microsoft.com/office/drawing/2014/main" id="{9A6C8008-0390-E04B-A268-19CB57FA0254}"/>
              </a:ext>
            </a:extLst>
          </p:cNvPr>
          <p:cNvSpPr txBox="1"/>
          <p:nvPr/>
        </p:nvSpPr>
        <p:spPr>
          <a:xfrm>
            <a:off x="6731264" y="5704653"/>
            <a:ext cx="7726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n</a:t>
            </a:r>
            <a:r>
              <a:rPr dirty="0"/>
              <a:t>a</a:t>
            </a:r>
            <a:r>
              <a:rPr lang="en-US" dirty="0"/>
              <a:t>me</a:t>
            </a:r>
            <a:endParaRPr dirty="0"/>
          </a:p>
        </p:txBody>
      </p:sp>
      <p:sp>
        <p:nvSpPr>
          <p:cNvPr id="41" name="b">
            <a:extLst>
              <a:ext uri="{FF2B5EF4-FFF2-40B4-BE49-F238E27FC236}">
                <a16:creationId xmlns:a16="http://schemas.microsoft.com/office/drawing/2014/main" id="{1BA0E73C-19BD-D84F-B604-9AE7AF0F3FCE}"/>
              </a:ext>
            </a:extLst>
          </p:cNvPr>
          <p:cNvSpPr txBox="1"/>
          <p:nvPr/>
        </p:nvSpPr>
        <p:spPr>
          <a:xfrm>
            <a:off x="6678365" y="6153512"/>
            <a:ext cx="79508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score</a:t>
            </a:r>
            <a:endParaRPr dirty="0"/>
          </a:p>
        </p:txBody>
      </p:sp>
      <p:sp>
        <p:nvSpPr>
          <p:cNvPr id="56" name="z">
            <a:extLst>
              <a:ext uri="{FF2B5EF4-FFF2-40B4-BE49-F238E27FC236}">
                <a16:creationId xmlns:a16="http://schemas.microsoft.com/office/drawing/2014/main" id="{AFF1629B-3614-FE44-8C9E-E0B8170F1A8A}"/>
              </a:ext>
            </a:extLst>
          </p:cNvPr>
          <p:cNvSpPr txBox="1"/>
          <p:nvPr/>
        </p:nvSpPr>
        <p:spPr>
          <a:xfrm>
            <a:off x="6926830" y="6665572"/>
            <a:ext cx="51296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age</a:t>
            </a:r>
            <a:endParaRPr dirty="0"/>
          </a:p>
        </p:txBody>
      </p:sp>
      <p:sp>
        <p:nvSpPr>
          <p:cNvPr id="57" name="Rectangle">
            <a:extLst>
              <a:ext uri="{FF2B5EF4-FFF2-40B4-BE49-F238E27FC236}">
                <a16:creationId xmlns:a16="http://schemas.microsoft.com/office/drawing/2014/main" id="{8B1D1D05-3F91-B64D-B67B-84B5D4327F27}"/>
              </a:ext>
            </a:extLst>
          </p:cNvPr>
          <p:cNvSpPr/>
          <p:nvPr/>
        </p:nvSpPr>
        <p:spPr>
          <a:xfrm>
            <a:off x="7624890" y="6632765"/>
            <a:ext cx="60592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59" name="Connection Line">
            <a:extLst>
              <a:ext uri="{FF2B5EF4-FFF2-40B4-BE49-F238E27FC236}">
                <a16:creationId xmlns:a16="http://schemas.microsoft.com/office/drawing/2014/main" id="{31D31A03-FDCC-AA47-AF9B-D587CF5C93D9}"/>
              </a:ext>
            </a:extLst>
          </p:cNvPr>
          <p:cNvSpPr/>
          <p:nvPr/>
        </p:nvSpPr>
        <p:spPr>
          <a:xfrm>
            <a:off x="7808102" y="5744495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0" name="&quot;zebra&quot;">
            <a:extLst>
              <a:ext uri="{FF2B5EF4-FFF2-40B4-BE49-F238E27FC236}">
                <a16:creationId xmlns:a16="http://schemas.microsoft.com/office/drawing/2014/main" id="{7653D933-F478-C54F-8662-05BE41C355AE}"/>
              </a:ext>
            </a:extLst>
          </p:cNvPr>
          <p:cNvSpPr txBox="1"/>
          <p:nvPr/>
        </p:nvSpPr>
        <p:spPr>
          <a:xfrm>
            <a:off x="9020879" y="5723718"/>
            <a:ext cx="872034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Bob</a:t>
            </a:r>
            <a:r>
              <a:rPr dirty="0"/>
              <a:t>"</a:t>
            </a:r>
          </a:p>
        </p:txBody>
      </p:sp>
      <p:sp>
        <p:nvSpPr>
          <p:cNvPr id="61" name="Connection Line">
            <a:extLst>
              <a:ext uri="{FF2B5EF4-FFF2-40B4-BE49-F238E27FC236}">
                <a16:creationId xmlns:a16="http://schemas.microsoft.com/office/drawing/2014/main" id="{4C131937-F462-2D44-A008-AE02032667F9}"/>
              </a:ext>
            </a:extLst>
          </p:cNvPr>
          <p:cNvSpPr/>
          <p:nvPr/>
        </p:nvSpPr>
        <p:spPr>
          <a:xfrm>
            <a:off x="7856891" y="6291400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2" name="&quot;zebra&quot;">
            <a:extLst>
              <a:ext uri="{FF2B5EF4-FFF2-40B4-BE49-F238E27FC236}">
                <a16:creationId xmlns:a16="http://schemas.microsoft.com/office/drawing/2014/main" id="{E5CE4E1F-65DA-BE44-B4EA-67CD41B6775E}"/>
              </a:ext>
            </a:extLst>
          </p:cNvPr>
          <p:cNvSpPr txBox="1"/>
          <p:nvPr/>
        </p:nvSpPr>
        <p:spPr>
          <a:xfrm>
            <a:off x="9072521" y="6235491"/>
            <a:ext cx="384722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8</a:t>
            </a:r>
            <a:endParaRPr dirty="0"/>
          </a:p>
        </p:txBody>
      </p:sp>
      <p:sp>
        <p:nvSpPr>
          <p:cNvPr id="63" name="Connection Line">
            <a:extLst>
              <a:ext uri="{FF2B5EF4-FFF2-40B4-BE49-F238E27FC236}">
                <a16:creationId xmlns:a16="http://schemas.microsoft.com/office/drawing/2014/main" id="{D8DDB51D-731E-6848-A95F-3F2EAA83D231}"/>
              </a:ext>
            </a:extLst>
          </p:cNvPr>
          <p:cNvSpPr/>
          <p:nvPr/>
        </p:nvSpPr>
        <p:spPr>
          <a:xfrm>
            <a:off x="7856891" y="6740320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4" name="&quot;zebra&quot;">
            <a:extLst>
              <a:ext uri="{FF2B5EF4-FFF2-40B4-BE49-F238E27FC236}">
                <a16:creationId xmlns:a16="http://schemas.microsoft.com/office/drawing/2014/main" id="{40A70EDE-C6E1-A24F-9D39-E0B82F843000}"/>
              </a:ext>
            </a:extLst>
          </p:cNvPr>
          <p:cNvSpPr txBox="1"/>
          <p:nvPr/>
        </p:nvSpPr>
        <p:spPr>
          <a:xfrm>
            <a:off x="9075062" y="6699977"/>
            <a:ext cx="384721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25</a:t>
            </a:r>
            <a:endParaRPr dirty="0"/>
          </a:p>
        </p:txBody>
      </p:sp>
      <p:sp>
        <p:nvSpPr>
          <p:cNvPr id="65" name="Line">
            <a:extLst>
              <a:ext uri="{FF2B5EF4-FFF2-40B4-BE49-F238E27FC236}">
                <a16:creationId xmlns:a16="http://schemas.microsoft.com/office/drawing/2014/main" id="{99E42379-819A-BD44-9FCA-81E767D51460}"/>
              </a:ext>
            </a:extLst>
          </p:cNvPr>
          <p:cNvSpPr/>
          <p:nvPr/>
        </p:nvSpPr>
        <p:spPr>
          <a:xfrm>
            <a:off x="3418079" y="4663159"/>
            <a:ext cx="4206810" cy="108133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6" name="dict">
            <a:extLst>
              <a:ext uri="{FF2B5EF4-FFF2-40B4-BE49-F238E27FC236}">
                <a16:creationId xmlns:a16="http://schemas.microsoft.com/office/drawing/2014/main" id="{8417A703-3F3F-4B44-9036-F8F75DAA3407}"/>
              </a:ext>
            </a:extLst>
          </p:cNvPr>
          <p:cNvSpPr txBox="1"/>
          <p:nvPr/>
        </p:nvSpPr>
        <p:spPr>
          <a:xfrm>
            <a:off x="7642104" y="7076333"/>
            <a:ext cx="5715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</p:spTree>
    <p:extLst>
      <p:ext uri="{BB962C8B-B14F-4D97-AF65-F5344CB8AC3E}">
        <p14:creationId xmlns:p14="http://schemas.microsoft.com/office/powerpoint/2010/main" val="3861512449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" name="from recordclass import recordclass…"/>
          <p:cNvSpPr txBox="1"/>
          <p:nvPr/>
        </p:nvSpPr>
        <p:spPr>
          <a:xfrm>
            <a:off x="1447322" y="400407"/>
            <a:ext cx="8951168" cy="1641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 err="1"/>
              <a:t>alice</a:t>
            </a:r>
            <a:r>
              <a:rPr dirty="0"/>
              <a:t> </a:t>
            </a:r>
            <a:r>
              <a:rPr b="1" dirty="0"/>
              <a:t>= </a:t>
            </a:r>
            <a:r>
              <a:rPr lang="en-US" dirty="0"/>
              <a:t>{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 err="1">
                <a:solidFill>
                  <a:srgbClr val="661E99"/>
                </a:solidFill>
              </a:rPr>
              <a:t>name</a:t>
            </a:r>
            <a:r>
              <a:rPr lang="en-US" dirty="0" err="1">
                <a:solidFill>
                  <a:srgbClr val="661E99"/>
                </a:solidFill>
              </a:rPr>
              <a:t>":</a:t>
            </a:r>
            <a:r>
              <a:rPr b="1" dirty="0" err="1">
                <a:solidFill>
                  <a:srgbClr val="008080"/>
                </a:solidFill>
              </a:rPr>
              <a:t>"Alice</a:t>
            </a:r>
            <a:r>
              <a:rPr b="1" dirty="0">
                <a:solidFill>
                  <a:srgbClr val="008080"/>
                </a:solidFill>
              </a:rPr>
              <a:t>"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score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10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age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30</a:t>
            </a:r>
            <a:r>
              <a:rPr lang="en-US" dirty="0"/>
              <a:t>}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bob </a:t>
            </a:r>
            <a:r>
              <a:rPr b="1" dirty="0"/>
              <a:t>= </a:t>
            </a:r>
            <a:r>
              <a:rPr lang="en-US" dirty="0"/>
              <a:t>{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 err="1">
                <a:solidFill>
                  <a:srgbClr val="661E99"/>
                </a:solidFill>
              </a:rPr>
              <a:t>name</a:t>
            </a:r>
            <a:r>
              <a:rPr lang="en-US" dirty="0" err="1">
                <a:solidFill>
                  <a:srgbClr val="661E99"/>
                </a:solidFill>
              </a:rPr>
              <a:t>":</a:t>
            </a:r>
            <a:r>
              <a:rPr b="1" dirty="0" err="1">
                <a:solidFill>
                  <a:srgbClr val="008080"/>
                </a:solidFill>
              </a:rPr>
              <a:t>"Bob</a:t>
            </a:r>
            <a:r>
              <a:rPr b="1" dirty="0">
                <a:solidFill>
                  <a:srgbClr val="008080"/>
                </a:solidFill>
              </a:rPr>
              <a:t>"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score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8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age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25</a:t>
            </a:r>
            <a:r>
              <a:rPr lang="en-US" dirty="0"/>
              <a:t>}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/>
              <a:t>team = [</a:t>
            </a:r>
            <a:r>
              <a:rPr lang="en-US" dirty="0" err="1"/>
              <a:t>alice</a:t>
            </a:r>
            <a:r>
              <a:rPr lang="en-US" dirty="0"/>
              <a:t>, bob]</a:t>
            </a:r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/>
              <a:t>players = {"A": </a:t>
            </a:r>
            <a:r>
              <a:rPr lang="en-US" dirty="0" err="1"/>
              <a:t>alice</a:t>
            </a:r>
            <a:r>
              <a:rPr lang="en-US" dirty="0"/>
              <a:t>, "B": bob}</a:t>
            </a:r>
          </a:p>
        </p:txBody>
      </p:sp>
      <p:sp>
        <p:nvSpPr>
          <p:cNvPr id="932" name="Arrow"/>
          <p:cNvSpPr/>
          <p:nvPr/>
        </p:nvSpPr>
        <p:spPr>
          <a:xfrm>
            <a:off x="471753" y="961940"/>
            <a:ext cx="902345" cy="902345"/>
          </a:xfrm>
          <a:prstGeom prst="rightArrow">
            <a:avLst>
              <a:gd name="adj1" fmla="val 27019"/>
              <a:gd name="adj2" fmla="val 39095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33" name="Line"/>
          <p:cNvSpPr/>
          <p:nvPr/>
        </p:nvSpPr>
        <p:spPr>
          <a:xfrm>
            <a:off x="471753" y="2294218"/>
            <a:ext cx="12312307" cy="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1" name="State:">
            <a:extLst>
              <a:ext uri="{FF2B5EF4-FFF2-40B4-BE49-F238E27FC236}">
                <a16:creationId xmlns:a16="http://schemas.microsoft.com/office/drawing/2014/main" id="{872D686F-DC3B-5C4D-93E3-6FF84DD238E2}"/>
              </a:ext>
            </a:extLst>
          </p:cNvPr>
          <p:cNvSpPr txBox="1"/>
          <p:nvPr/>
        </p:nvSpPr>
        <p:spPr>
          <a:xfrm>
            <a:off x="1556983" y="2471815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32" name="alice">
            <a:extLst>
              <a:ext uri="{FF2B5EF4-FFF2-40B4-BE49-F238E27FC236}">
                <a16:creationId xmlns:a16="http://schemas.microsoft.com/office/drawing/2014/main" id="{84DD0C69-64AF-AE46-86EC-DE9A1882C9CE}"/>
              </a:ext>
            </a:extLst>
          </p:cNvPr>
          <p:cNvSpPr txBox="1"/>
          <p:nvPr/>
        </p:nvSpPr>
        <p:spPr>
          <a:xfrm>
            <a:off x="1639947" y="3627515"/>
            <a:ext cx="104105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l"/>
            <a:r>
              <a:t>alice</a:t>
            </a:r>
          </a:p>
        </p:txBody>
      </p:sp>
      <p:sp>
        <p:nvSpPr>
          <p:cNvPr id="33" name="Rectangle">
            <a:extLst>
              <a:ext uri="{FF2B5EF4-FFF2-40B4-BE49-F238E27FC236}">
                <a16:creationId xmlns:a16="http://schemas.microsoft.com/office/drawing/2014/main" id="{4AC1DE5C-C047-B24C-846B-C89193C6D5BB}"/>
              </a:ext>
            </a:extLst>
          </p:cNvPr>
          <p:cNvSpPr/>
          <p:nvPr/>
        </p:nvSpPr>
        <p:spPr>
          <a:xfrm>
            <a:off x="2794936" y="3640216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4" name="references">
            <a:extLst>
              <a:ext uri="{FF2B5EF4-FFF2-40B4-BE49-F238E27FC236}">
                <a16:creationId xmlns:a16="http://schemas.microsoft.com/office/drawing/2014/main" id="{D2F9D7E5-B269-F64E-B4DD-ADB2B661FBD3}"/>
              </a:ext>
            </a:extLst>
          </p:cNvPr>
          <p:cNvSpPr txBox="1"/>
          <p:nvPr/>
        </p:nvSpPr>
        <p:spPr>
          <a:xfrm>
            <a:off x="2358472" y="3013455"/>
            <a:ext cx="12793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35" name="objects">
            <a:extLst>
              <a:ext uri="{FF2B5EF4-FFF2-40B4-BE49-F238E27FC236}">
                <a16:creationId xmlns:a16="http://schemas.microsoft.com/office/drawing/2014/main" id="{CAF77AD3-5196-3B43-BA79-C126CD370FE7}"/>
              </a:ext>
            </a:extLst>
          </p:cNvPr>
          <p:cNvSpPr txBox="1"/>
          <p:nvPr/>
        </p:nvSpPr>
        <p:spPr>
          <a:xfrm>
            <a:off x="7173186" y="3013455"/>
            <a:ext cx="895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  <p:sp>
        <p:nvSpPr>
          <p:cNvPr id="36" name="bob">
            <a:extLst>
              <a:ext uri="{FF2B5EF4-FFF2-40B4-BE49-F238E27FC236}">
                <a16:creationId xmlns:a16="http://schemas.microsoft.com/office/drawing/2014/main" id="{EC1C3E88-EF13-BA4D-A531-B91F47DE94CB}"/>
              </a:ext>
            </a:extLst>
          </p:cNvPr>
          <p:cNvSpPr txBox="1"/>
          <p:nvPr/>
        </p:nvSpPr>
        <p:spPr>
          <a:xfrm>
            <a:off x="1639947" y="4389515"/>
            <a:ext cx="92645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l"/>
            <a:r>
              <a:t>bob</a:t>
            </a:r>
          </a:p>
        </p:txBody>
      </p:sp>
      <p:sp>
        <p:nvSpPr>
          <p:cNvPr id="37" name="Rectangle">
            <a:extLst>
              <a:ext uri="{FF2B5EF4-FFF2-40B4-BE49-F238E27FC236}">
                <a16:creationId xmlns:a16="http://schemas.microsoft.com/office/drawing/2014/main" id="{C1076BE9-0B2C-F443-836E-38D0EA432632}"/>
              </a:ext>
            </a:extLst>
          </p:cNvPr>
          <p:cNvSpPr/>
          <p:nvPr/>
        </p:nvSpPr>
        <p:spPr>
          <a:xfrm>
            <a:off x="2794936" y="4402216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2" name="Rectangle">
            <a:extLst>
              <a:ext uri="{FF2B5EF4-FFF2-40B4-BE49-F238E27FC236}">
                <a16:creationId xmlns:a16="http://schemas.microsoft.com/office/drawing/2014/main" id="{A84A9231-8D77-6E49-9104-0CB3180F3974}"/>
              </a:ext>
            </a:extLst>
          </p:cNvPr>
          <p:cNvSpPr/>
          <p:nvPr/>
        </p:nvSpPr>
        <p:spPr>
          <a:xfrm>
            <a:off x="7607676" y="3667187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3" name="Rectangle">
            <a:extLst>
              <a:ext uri="{FF2B5EF4-FFF2-40B4-BE49-F238E27FC236}">
                <a16:creationId xmlns:a16="http://schemas.microsoft.com/office/drawing/2014/main" id="{740E6E86-87CF-104A-A755-43307E8AA07D}"/>
              </a:ext>
            </a:extLst>
          </p:cNvPr>
          <p:cNvSpPr/>
          <p:nvPr/>
        </p:nvSpPr>
        <p:spPr>
          <a:xfrm>
            <a:off x="7607677" y="4162487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4" name="a">
            <a:extLst>
              <a:ext uri="{FF2B5EF4-FFF2-40B4-BE49-F238E27FC236}">
                <a16:creationId xmlns:a16="http://schemas.microsoft.com/office/drawing/2014/main" id="{EC0DF8E2-99EC-AB42-B3E7-186611483DD6}"/>
              </a:ext>
            </a:extLst>
          </p:cNvPr>
          <p:cNvSpPr txBox="1"/>
          <p:nvPr/>
        </p:nvSpPr>
        <p:spPr>
          <a:xfrm>
            <a:off x="6714050" y="3742375"/>
            <a:ext cx="7726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n</a:t>
            </a:r>
            <a:r>
              <a:rPr dirty="0"/>
              <a:t>a</a:t>
            </a:r>
            <a:r>
              <a:rPr lang="en-US" dirty="0"/>
              <a:t>me</a:t>
            </a:r>
            <a:endParaRPr dirty="0"/>
          </a:p>
        </p:txBody>
      </p:sp>
      <p:sp>
        <p:nvSpPr>
          <p:cNvPr id="45" name="b">
            <a:extLst>
              <a:ext uri="{FF2B5EF4-FFF2-40B4-BE49-F238E27FC236}">
                <a16:creationId xmlns:a16="http://schemas.microsoft.com/office/drawing/2014/main" id="{CEAAF7F4-E63E-1D47-A812-47A33DAAE202}"/>
              </a:ext>
            </a:extLst>
          </p:cNvPr>
          <p:cNvSpPr txBox="1"/>
          <p:nvPr/>
        </p:nvSpPr>
        <p:spPr>
          <a:xfrm>
            <a:off x="6661151" y="4191234"/>
            <a:ext cx="79508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score</a:t>
            </a:r>
            <a:endParaRPr dirty="0"/>
          </a:p>
        </p:txBody>
      </p:sp>
      <p:sp>
        <p:nvSpPr>
          <p:cNvPr id="46" name="z">
            <a:extLst>
              <a:ext uri="{FF2B5EF4-FFF2-40B4-BE49-F238E27FC236}">
                <a16:creationId xmlns:a16="http://schemas.microsoft.com/office/drawing/2014/main" id="{2955DF51-0290-3448-AFC3-090479A673A8}"/>
              </a:ext>
            </a:extLst>
          </p:cNvPr>
          <p:cNvSpPr txBox="1"/>
          <p:nvPr/>
        </p:nvSpPr>
        <p:spPr>
          <a:xfrm>
            <a:off x="6909616" y="4703294"/>
            <a:ext cx="51296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age</a:t>
            </a:r>
            <a:endParaRPr dirty="0"/>
          </a:p>
        </p:txBody>
      </p:sp>
      <p:sp>
        <p:nvSpPr>
          <p:cNvPr id="47" name="Rectangle">
            <a:extLst>
              <a:ext uri="{FF2B5EF4-FFF2-40B4-BE49-F238E27FC236}">
                <a16:creationId xmlns:a16="http://schemas.microsoft.com/office/drawing/2014/main" id="{5AC90FA2-2947-E44D-80D2-E1599F0C7F7A}"/>
              </a:ext>
            </a:extLst>
          </p:cNvPr>
          <p:cNvSpPr/>
          <p:nvPr/>
        </p:nvSpPr>
        <p:spPr>
          <a:xfrm>
            <a:off x="7607676" y="4670487"/>
            <a:ext cx="60592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8" name="dict">
            <a:extLst>
              <a:ext uri="{FF2B5EF4-FFF2-40B4-BE49-F238E27FC236}">
                <a16:creationId xmlns:a16="http://schemas.microsoft.com/office/drawing/2014/main" id="{A52C8DED-E27D-4646-8D20-F88196322FDD}"/>
              </a:ext>
            </a:extLst>
          </p:cNvPr>
          <p:cNvSpPr txBox="1"/>
          <p:nvPr/>
        </p:nvSpPr>
        <p:spPr>
          <a:xfrm>
            <a:off x="7624889" y="5212697"/>
            <a:ext cx="5715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49" name="Connection Line">
            <a:extLst>
              <a:ext uri="{FF2B5EF4-FFF2-40B4-BE49-F238E27FC236}">
                <a16:creationId xmlns:a16="http://schemas.microsoft.com/office/drawing/2014/main" id="{CD31A6C7-CEB2-514A-8419-3651F8551BF1}"/>
              </a:ext>
            </a:extLst>
          </p:cNvPr>
          <p:cNvSpPr/>
          <p:nvPr/>
        </p:nvSpPr>
        <p:spPr>
          <a:xfrm>
            <a:off x="7790888" y="3782217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0" name="&quot;zebra&quot;">
            <a:extLst>
              <a:ext uri="{FF2B5EF4-FFF2-40B4-BE49-F238E27FC236}">
                <a16:creationId xmlns:a16="http://schemas.microsoft.com/office/drawing/2014/main" id="{6D73C8A2-2BF4-EA4B-8274-F2FE1B51D8E5}"/>
              </a:ext>
            </a:extLst>
          </p:cNvPr>
          <p:cNvSpPr txBox="1"/>
          <p:nvPr/>
        </p:nvSpPr>
        <p:spPr>
          <a:xfrm>
            <a:off x="9003665" y="3761440"/>
            <a:ext cx="872034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Alice</a:t>
            </a:r>
            <a:r>
              <a:rPr dirty="0"/>
              <a:t>"</a:t>
            </a:r>
          </a:p>
        </p:txBody>
      </p:sp>
      <p:sp>
        <p:nvSpPr>
          <p:cNvPr id="51" name="Connection Line">
            <a:extLst>
              <a:ext uri="{FF2B5EF4-FFF2-40B4-BE49-F238E27FC236}">
                <a16:creationId xmlns:a16="http://schemas.microsoft.com/office/drawing/2014/main" id="{4F562774-3EAD-D74A-AF78-0896DEAAA102}"/>
              </a:ext>
            </a:extLst>
          </p:cNvPr>
          <p:cNvSpPr/>
          <p:nvPr/>
        </p:nvSpPr>
        <p:spPr>
          <a:xfrm>
            <a:off x="7839677" y="4329122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2" name="&quot;zebra&quot;">
            <a:extLst>
              <a:ext uri="{FF2B5EF4-FFF2-40B4-BE49-F238E27FC236}">
                <a16:creationId xmlns:a16="http://schemas.microsoft.com/office/drawing/2014/main" id="{703FFD1C-59CA-FB4A-AFC3-4DA823175186}"/>
              </a:ext>
            </a:extLst>
          </p:cNvPr>
          <p:cNvSpPr txBox="1"/>
          <p:nvPr/>
        </p:nvSpPr>
        <p:spPr>
          <a:xfrm>
            <a:off x="9055307" y="4273213"/>
            <a:ext cx="384722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10</a:t>
            </a:r>
            <a:endParaRPr dirty="0"/>
          </a:p>
        </p:txBody>
      </p:sp>
      <p:sp>
        <p:nvSpPr>
          <p:cNvPr id="53" name="Connection Line">
            <a:extLst>
              <a:ext uri="{FF2B5EF4-FFF2-40B4-BE49-F238E27FC236}">
                <a16:creationId xmlns:a16="http://schemas.microsoft.com/office/drawing/2014/main" id="{6EB58BFE-8702-064B-8A9E-AAF27426C162}"/>
              </a:ext>
            </a:extLst>
          </p:cNvPr>
          <p:cNvSpPr/>
          <p:nvPr/>
        </p:nvSpPr>
        <p:spPr>
          <a:xfrm>
            <a:off x="7839677" y="4778042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4" name="&quot;zebra&quot;">
            <a:extLst>
              <a:ext uri="{FF2B5EF4-FFF2-40B4-BE49-F238E27FC236}">
                <a16:creationId xmlns:a16="http://schemas.microsoft.com/office/drawing/2014/main" id="{F5B52F71-470D-9F44-9F56-AAFE125FD4D1}"/>
              </a:ext>
            </a:extLst>
          </p:cNvPr>
          <p:cNvSpPr txBox="1"/>
          <p:nvPr/>
        </p:nvSpPr>
        <p:spPr>
          <a:xfrm>
            <a:off x="9057848" y="4737699"/>
            <a:ext cx="384721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30</a:t>
            </a:r>
            <a:endParaRPr dirty="0"/>
          </a:p>
        </p:txBody>
      </p:sp>
      <p:sp>
        <p:nvSpPr>
          <p:cNvPr id="55" name="Line">
            <a:extLst>
              <a:ext uri="{FF2B5EF4-FFF2-40B4-BE49-F238E27FC236}">
                <a16:creationId xmlns:a16="http://schemas.microsoft.com/office/drawing/2014/main" id="{CD9EC9CA-80AD-3C48-828A-F39E48724082}"/>
              </a:ext>
            </a:extLst>
          </p:cNvPr>
          <p:cNvSpPr/>
          <p:nvPr/>
        </p:nvSpPr>
        <p:spPr>
          <a:xfrm>
            <a:off x="3400865" y="3751323"/>
            <a:ext cx="4206810" cy="3088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9" name="Rectangle">
            <a:extLst>
              <a:ext uri="{FF2B5EF4-FFF2-40B4-BE49-F238E27FC236}">
                <a16:creationId xmlns:a16="http://schemas.microsoft.com/office/drawing/2014/main" id="{B20887AE-E236-ED4E-AC97-E82F5E825614}"/>
              </a:ext>
            </a:extLst>
          </p:cNvPr>
          <p:cNvSpPr/>
          <p:nvPr/>
        </p:nvSpPr>
        <p:spPr>
          <a:xfrm>
            <a:off x="7624890" y="5629465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30" name="Rectangle">
            <a:extLst>
              <a:ext uri="{FF2B5EF4-FFF2-40B4-BE49-F238E27FC236}">
                <a16:creationId xmlns:a16="http://schemas.microsoft.com/office/drawing/2014/main" id="{137DFAFA-A5BB-054C-A930-FF828BF8C178}"/>
              </a:ext>
            </a:extLst>
          </p:cNvPr>
          <p:cNvSpPr/>
          <p:nvPr/>
        </p:nvSpPr>
        <p:spPr>
          <a:xfrm>
            <a:off x="7624891" y="6124765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0" name="a">
            <a:extLst>
              <a:ext uri="{FF2B5EF4-FFF2-40B4-BE49-F238E27FC236}">
                <a16:creationId xmlns:a16="http://schemas.microsoft.com/office/drawing/2014/main" id="{9A6C8008-0390-E04B-A268-19CB57FA0254}"/>
              </a:ext>
            </a:extLst>
          </p:cNvPr>
          <p:cNvSpPr txBox="1"/>
          <p:nvPr/>
        </p:nvSpPr>
        <p:spPr>
          <a:xfrm>
            <a:off x="6731264" y="5704653"/>
            <a:ext cx="7726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n</a:t>
            </a:r>
            <a:r>
              <a:rPr dirty="0"/>
              <a:t>a</a:t>
            </a:r>
            <a:r>
              <a:rPr lang="en-US" dirty="0"/>
              <a:t>me</a:t>
            </a:r>
            <a:endParaRPr dirty="0"/>
          </a:p>
        </p:txBody>
      </p:sp>
      <p:sp>
        <p:nvSpPr>
          <p:cNvPr id="41" name="b">
            <a:extLst>
              <a:ext uri="{FF2B5EF4-FFF2-40B4-BE49-F238E27FC236}">
                <a16:creationId xmlns:a16="http://schemas.microsoft.com/office/drawing/2014/main" id="{1BA0E73C-19BD-D84F-B604-9AE7AF0F3FCE}"/>
              </a:ext>
            </a:extLst>
          </p:cNvPr>
          <p:cNvSpPr txBox="1"/>
          <p:nvPr/>
        </p:nvSpPr>
        <p:spPr>
          <a:xfrm>
            <a:off x="6678365" y="6153512"/>
            <a:ext cx="79508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score</a:t>
            </a:r>
            <a:endParaRPr dirty="0"/>
          </a:p>
        </p:txBody>
      </p:sp>
      <p:sp>
        <p:nvSpPr>
          <p:cNvPr id="56" name="z">
            <a:extLst>
              <a:ext uri="{FF2B5EF4-FFF2-40B4-BE49-F238E27FC236}">
                <a16:creationId xmlns:a16="http://schemas.microsoft.com/office/drawing/2014/main" id="{AFF1629B-3614-FE44-8C9E-E0B8170F1A8A}"/>
              </a:ext>
            </a:extLst>
          </p:cNvPr>
          <p:cNvSpPr txBox="1"/>
          <p:nvPr/>
        </p:nvSpPr>
        <p:spPr>
          <a:xfrm>
            <a:off x="6926830" y="6665572"/>
            <a:ext cx="51296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age</a:t>
            </a:r>
            <a:endParaRPr dirty="0"/>
          </a:p>
        </p:txBody>
      </p:sp>
      <p:sp>
        <p:nvSpPr>
          <p:cNvPr id="57" name="Rectangle">
            <a:extLst>
              <a:ext uri="{FF2B5EF4-FFF2-40B4-BE49-F238E27FC236}">
                <a16:creationId xmlns:a16="http://schemas.microsoft.com/office/drawing/2014/main" id="{8B1D1D05-3F91-B64D-B67B-84B5D4327F27}"/>
              </a:ext>
            </a:extLst>
          </p:cNvPr>
          <p:cNvSpPr/>
          <p:nvPr/>
        </p:nvSpPr>
        <p:spPr>
          <a:xfrm>
            <a:off x="7624890" y="6632765"/>
            <a:ext cx="60592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59" name="Connection Line">
            <a:extLst>
              <a:ext uri="{FF2B5EF4-FFF2-40B4-BE49-F238E27FC236}">
                <a16:creationId xmlns:a16="http://schemas.microsoft.com/office/drawing/2014/main" id="{31D31A03-FDCC-AA47-AF9B-D587CF5C93D9}"/>
              </a:ext>
            </a:extLst>
          </p:cNvPr>
          <p:cNvSpPr/>
          <p:nvPr/>
        </p:nvSpPr>
        <p:spPr>
          <a:xfrm>
            <a:off x="7808102" y="5744495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0" name="&quot;zebra&quot;">
            <a:extLst>
              <a:ext uri="{FF2B5EF4-FFF2-40B4-BE49-F238E27FC236}">
                <a16:creationId xmlns:a16="http://schemas.microsoft.com/office/drawing/2014/main" id="{7653D933-F478-C54F-8662-05BE41C355AE}"/>
              </a:ext>
            </a:extLst>
          </p:cNvPr>
          <p:cNvSpPr txBox="1"/>
          <p:nvPr/>
        </p:nvSpPr>
        <p:spPr>
          <a:xfrm>
            <a:off x="9020879" y="5723718"/>
            <a:ext cx="872034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Bob</a:t>
            </a:r>
            <a:r>
              <a:rPr dirty="0"/>
              <a:t>"</a:t>
            </a:r>
          </a:p>
        </p:txBody>
      </p:sp>
      <p:sp>
        <p:nvSpPr>
          <p:cNvPr id="61" name="Connection Line">
            <a:extLst>
              <a:ext uri="{FF2B5EF4-FFF2-40B4-BE49-F238E27FC236}">
                <a16:creationId xmlns:a16="http://schemas.microsoft.com/office/drawing/2014/main" id="{4C131937-F462-2D44-A008-AE02032667F9}"/>
              </a:ext>
            </a:extLst>
          </p:cNvPr>
          <p:cNvSpPr/>
          <p:nvPr/>
        </p:nvSpPr>
        <p:spPr>
          <a:xfrm>
            <a:off x="7856891" y="6291400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2" name="&quot;zebra&quot;">
            <a:extLst>
              <a:ext uri="{FF2B5EF4-FFF2-40B4-BE49-F238E27FC236}">
                <a16:creationId xmlns:a16="http://schemas.microsoft.com/office/drawing/2014/main" id="{E5CE4E1F-65DA-BE44-B4EA-67CD41B6775E}"/>
              </a:ext>
            </a:extLst>
          </p:cNvPr>
          <p:cNvSpPr txBox="1"/>
          <p:nvPr/>
        </p:nvSpPr>
        <p:spPr>
          <a:xfrm>
            <a:off x="9072521" y="6235491"/>
            <a:ext cx="384722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8</a:t>
            </a:r>
            <a:endParaRPr dirty="0"/>
          </a:p>
        </p:txBody>
      </p:sp>
      <p:sp>
        <p:nvSpPr>
          <p:cNvPr id="63" name="Connection Line">
            <a:extLst>
              <a:ext uri="{FF2B5EF4-FFF2-40B4-BE49-F238E27FC236}">
                <a16:creationId xmlns:a16="http://schemas.microsoft.com/office/drawing/2014/main" id="{D8DDB51D-731E-6848-A95F-3F2EAA83D231}"/>
              </a:ext>
            </a:extLst>
          </p:cNvPr>
          <p:cNvSpPr/>
          <p:nvPr/>
        </p:nvSpPr>
        <p:spPr>
          <a:xfrm>
            <a:off x="7856891" y="6740320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4" name="&quot;zebra&quot;">
            <a:extLst>
              <a:ext uri="{FF2B5EF4-FFF2-40B4-BE49-F238E27FC236}">
                <a16:creationId xmlns:a16="http://schemas.microsoft.com/office/drawing/2014/main" id="{40A70EDE-C6E1-A24F-9D39-E0B82F843000}"/>
              </a:ext>
            </a:extLst>
          </p:cNvPr>
          <p:cNvSpPr txBox="1"/>
          <p:nvPr/>
        </p:nvSpPr>
        <p:spPr>
          <a:xfrm>
            <a:off x="9075062" y="6699977"/>
            <a:ext cx="384721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25</a:t>
            </a:r>
            <a:endParaRPr dirty="0"/>
          </a:p>
        </p:txBody>
      </p:sp>
      <p:sp>
        <p:nvSpPr>
          <p:cNvPr id="65" name="Line">
            <a:extLst>
              <a:ext uri="{FF2B5EF4-FFF2-40B4-BE49-F238E27FC236}">
                <a16:creationId xmlns:a16="http://schemas.microsoft.com/office/drawing/2014/main" id="{99E42379-819A-BD44-9FCA-81E767D51460}"/>
              </a:ext>
            </a:extLst>
          </p:cNvPr>
          <p:cNvSpPr/>
          <p:nvPr/>
        </p:nvSpPr>
        <p:spPr>
          <a:xfrm>
            <a:off x="3418079" y="4663159"/>
            <a:ext cx="4206810" cy="108133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7" name="team">
            <a:extLst>
              <a:ext uri="{FF2B5EF4-FFF2-40B4-BE49-F238E27FC236}">
                <a16:creationId xmlns:a16="http://schemas.microsoft.com/office/drawing/2014/main" id="{29EA3D42-E2BE-1048-994B-4915244ACEA5}"/>
              </a:ext>
            </a:extLst>
          </p:cNvPr>
          <p:cNvSpPr txBox="1"/>
          <p:nvPr/>
        </p:nvSpPr>
        <p:spPr>
          <a:xfrm>
            <a:off x="1556983" y="7333378"/>
            <a:ext cx="114776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r"/>
            <a:r>
              <a:t>team</a:t>
            </a:r>
          </a:p>
        </p:txBody>
      </p:sp>
      <p:sp>
        <p:nvSpPr>
          <p:cNvPr id="68" name="Rectangle">
            <a:extLst>
              <a:ext uri="{FF2B5EF4-FFF2-40B4-BE49-F238E27FC236}">
                <a16:creationId xmlns:a16="http://schemas.microsoft.com/office/drawing/2014/main" id="{027B2039-6D80-6A41-8621-D5BC96CD7266}"/>
              </a:ext>
            </a:extLst>
          </p:cNvPr>
          <p:cNvSpPr/>
          <p:nvPr/>
        </p:nvSpPr>
        <p:spPr>
          <a:xfrm>
            <a:off x="2834692" y="7346079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9" name="Rectangle">
            <a:extLst>
              <a:ext uri="{FF2B5EF4-FFF2-40B4-BE49-F238E27FC236}">
                <a16:creationId xmlns:a16="http://schemas.microsoft.com/office/drawing/2014/main" id="{C940C4BD-14A8-374F-B54C-D4FAA05F20E2}"/>
              </a:ext>
            </a:extLst>
          </p:cNvPr>
          <p:cNvSpPr/>
          <p:nvPr/>
        </p:nvSpPr>
        <p:spPr>
          <a:xfrm>
            <a:off x="7533692" y="7600079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0" name="Rectangle">
            <a:extLst>
              <a:ext uri="{FF2B5EF4-FFF2-40B4-BE49-F238E27FC236}">
                <a16:creationId xmlns:a16="http://schemas.microsoft.com/office/drawing/2014/main" id="{9870EA29-7958-914F-95AF-832801D4799B}"/>
              </a:ext>
            </a:extLst>
          </p:cNvPr>
          <p:cNvSpPr/>
          <p:nvPr/>
        </p:nvSpPr>
        <p:spPr>
          <a:xfrm>
            <a:off x="8130592" y="7600079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1" name="Line">
            <a:extLst>
              <a:ext uri="{FF2B5EF4-FFF2-40B4-BE49-F238E27FC236}">
                <a16:creationId xmlns:a16="http://schemas.microsoft.com/office/drawing/2014/main" id="{9A362792-1B4D-394E-87E5-C961339C8727}"/>
              </a:ext>
            </a:extLst>
          </p:cNvPr>
          <p:cNvSpPr/>
          <p:nvPr/>
        </p:nvSpPr>
        <p:spPr>
          <a:xfrm>
            <a:off x="3164892" y="7594624"/>
            <a:ext cx="4363188" cy="21466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2" name="Connection Line">
            <a:extLst>
              <a:ext uri="{FF2B5EF4-FFF2-40B4-BE49-F238E27FC236}">
                <a16:creationId xmlns:a16="http://schemas.microsoft.com/office/drawing/2014/main" id="{D01F22B2-42D2-644E-9DF4-22CEA8FCC0D7}"/>
              </a:ext>
            </a:extLst>
          </p:cNvPr>
          <p:cNvSpPr/>
          <p:nvPr/>
        </p:nvSpPr>
        <p:spPr>
          <a:xfrm>
            <a:off x="7374754" y="4540903"/>
            <a:ext cx="512962" cy="3240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02" h="21600" extrusionOk="0">
                <a:moveTo>
                  <a:pt x="16602" y="21600"/>
                </a:moveTo>
                <a:cubicBezTo>
                  <a:pt x="-2088" y="11706"/>
                  <a:pt x="-4998" y="4506"/>
                  <a:pt x="7872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4" name="what DID NOT happen: team contains the alice and bob variables">
            <a:extLst>
              <a:ext uri="{FF2B5EF4-FFF2-40B4-BE49-F238E27FC236}">
                <a16:creationId xmlns:a16="http://schemas.microsoft.com/office/drawing/2014/main" id="{C5FA1F86-84EE-4945-AB94-24B7703011F0}"/>
              </a:ext>
            </a:extLst>
          </p:cNvPr>
          <p:cNvSpPr txBox="1"/>
          <p:nvPr/>
        </p:nvSpPr>
        <p:spPr>
          <a:xfrm>
            <a:off x="472236" y="8086242"/>
            <a:ext cx="9463387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what DID NOT happen:</a:t>
            </a:r>
            <a:r>
              <a:rPr dirty="0"/>
              <a:t> </a:t>
            </a:r>
            <a:r>
              <a:rPr b="0" dirty="0">
                <a:solidFill>
                  <a:schemeClr val="accent1">
                    <a:lumOff val="-13575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team</a:t>
            </a:r>
            <a:r>
              <a:rPr b="0" dirty="0"/>
              <a:t> contains the </a:t>
            </a:r>
            <a:r>
              <a:rPr b="0" dirty="0" err="1">
                <a:solidFill>
                  <a:schemeClr val="accent1">
                    <a:lumOff val="-13575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alice</a:t>
            </a:r>
            <a:r>
              <a:rPr b="0" dirty="0"/>
              <a:t> and </a:t>
            </a:r>
            <a:r>
              <a:rPr b="0" dirty="0">
                <a:solidFill>
                  <a:schemeClr val="accent1">
                    <a:lumOff val="-13575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bob</a:t>
            </a:r>
            <a:r>
              <a:rPr b="0" dirty="0"/>
              <a:t> variables</a:t>
            </a:r>
          </a:p>
        </p:txBody>
      </p:sp>
      <p:sp>
        <p:nvSpPr>
          <p:cNvPr id="75" name="what DID happen: team contains references to the objects referenced by bob and alice">
            <a:extLst>
              <a:ext uri="{FF2B5EF4-FFF2-40B4-BE49-F238E27FC236}">
                <a16:creationId xmlns:a16="http://schemas.microsoft.com/office/drawing/2014/main" id="{0F703AD9-842B-DF4C-887E-83038B391D32}"/>
              </a:ext>
            </a:extLst>
          </p:cNvPr>
          <p:cNvSpPr txBox="1"/>
          <p:nvPr/>
        </p:nvSpPr>
        <p:spPr>
          <a:xfrm>
            <a:off x="472236" y="8721242"/>
            <a:ext cx="1195164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rPr dirty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rPr>
              <a:t>what DID happen:</a:t>
            </a:r>
            <a:r>
              <a:rPr dirty="0"/>
              <a:t> </a:t>
            </a:r>
            <a:r>
              <a:rPr b="0" dirty="0">
                <a:solidFill>
                  <a:schemeClr val="accent1">
                    <a:lumOff val="-13575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team</a:t>
            </a:r>
            <a:r>
              <a:rPr b="0" dirty="0"/>
              <a:t> contains references to the objects referenced by </a:t>
            </a:r>
            <a:r>
              <a:rPr b="0" dirty="0">
                <a:solidFill>
                  <a:schemeClr val="accent1">
                    <a:lumOff val="-13575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bob</a:t>
            </a:r>
            <a:r>
              <a:rPr b="0" dirty="0"/>
              <a:t> and </a:t>
            </a:r>
            <a:r>
              <a:rPr b="0" dirty="0" err="1">
                <a:solidFill>
                  <a:schemeClr val="accent1">
                    <a:lumOff val="-13575"/>
                  </a:schemeClr>
                </a:solidFill>
                <a:latin typeface="Courier"/>
                <a:ea typeface="Courier"/>
                <a:cs typeface="Courier"/>
                <a:sym typeface="Courier"/>
              </a:rPr>
              <a:t>alice</a:t>
            </a:r>
            <a:endParaRPr b="0" dirty="0">
              <a:solidFill>
                <a:schemeClr val="accent1">
                  <a:lumOff val="-13575"/>
                </a:schemeClr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76" name="dict">
            <a:extLst>
              <a:ext uri="{FF2B5EF4-FFF2-40B4-BE49-F238E27FC236}">
                <a16:creationId xmlns:a16="http://schemas.microsoft.com/office/drawing/2014/main" id="{8417A703-3F3F-4B44-9036-F8F75DAA3407}"/>
              </a:ext>
            </a:extLst>
          </p:cNvPr>
          <p:cNvSpPr txBox="1"/>
          <p:nvPr/>
        </p:nvSpPr>
        <p:spPr>
          <a:xfrm>
            <a:off x="7642104" y="7076333"/>
            <a:ext cx="5715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  <p:cxnSp>
        <p:nvCxnSpPr>
          <p:cNvPr id="77" name="Curved Connector 76">
            <a:extLst>
              <a:ext uri="{FF2B5EF4-FFF2-40B4-BE49-F238E27FC236}">
                <a16:creationId xmlns:a16="http://schemas.microsoft.com/office/drawing/2014/main" id="{DC58813C-E1DD-EB4B-B1EB-A11342E9C7B6}"/>
              </a:ext>
            </a:extLst>
          </p:cNvPr>
          <p:cNvCxnSpPr/>
          <p:nvPr/>
        </p:nvCxnSpPr>
        <p:spPr>
          <a:xfrm rot="16200000" flipV="1">
            <a:off x="7660462" y="6949125"/>
            <a:ext cx="1430518" cy="289800"/>
          </a:xfrm>
          <a:prstGeom prst="curvedConnector2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8" name="dict">
            <a:extLst>
              <a:ext uri="{FF2B5EF4-FFF2-40B4-BE49-F238E27FC236}">
                <a16:creationId xmlns:a16="http://schemas.microsoft.com/office/drawing/2014/main" id="{449A4D70-664D-5B42-9816-DAB3CD217114}"/>
              </a:ext>
            </a:extLst>
          </p:cNvPr>
          <p:cNvSpPr txBox="1"/>
          <p:nvPr/>
        </p:nvSpPr>
        <p:spPr>
          <a:xfrm>
            <a:off x="8816533" y="7545436"/>
            <a:ext cx="5715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lang="en-US" dirty="0"/>
              <a:t>list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7725767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st yourself!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Test yourself!</a:t>
            </a:r>
          </a:p>
        </p:txBody>
      </p:sp>
      <p:sp>
        <p:nvSpPr>
          <p:cNvPr id="123" name="A"/>
          <p:cNvSpPr/>
          <p:nvPr/>
        </p:nvSpPr>
        <p:spPr>
          <a:xfrm>
            <a:off x="1130300" y="1593850"/>
            <a:ext cx="902345" cy="9023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44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124" name="C"/>
          <p:cNvSpPr/>
          <p:nvPr/>
        </p:nvSpPr>
        <p:spPr>
          <a:xfrm>
            <a:off x="1130300" y="7054850"/>
            <a:ext cx="902345" cy="9023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44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125" name="what do variables contain?"/>
          <p:cNvSpPr txBox="1"/>
          <p:nvPr/>
        </p:nvSpPr>
        <p:spPr>
          <a:xfrm>
            <a:off x="2184400" y="1816422"/>
            <a:ext cx="336515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/>
            </a:lvl1pPr>
          </a:lstStyle>
          <a:p>
            <a:r>
              <a:t>what do variables contain?</a:t>
            </a:r>
          </a:p>
        </p:txBody>
      </p:sp>
      <p:sp>
        <p:nvSpPr>
          <p:cNvPr id="126" name="1"/>
          <p:cNvSpPr/>
          <p:nvPr/>
        </p:nvSpPr>
        <p:spPr>
          <a:xfrm>
            <a:off x="2501900" y="2368550"/>
            <a:ext cx="652637" cy="652637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</a:t>
            </a:r>
          </a:p>
        </p:txBody>
      </p:sp>
      <p:sp>
        <p:nvSpPr>
          <p:cNvPr id="127" name="2"/>
          <p:cNvSpPr/>
          <p:nvPr/>
        </p:nvSpPr>
        <p:spPr>
          <a:xfrm>
            <a:off x="2501900" y="3130550"/>
            <a:ext cx="652637" cy="652637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2</a:t>
            </a:r>
          </a:p>
        </p:txBody>
      </p:sp>
      <p:sp>
        <p:nvSpPr>
          <p:cNvPr id="128" name="objects"/>
          <p:cNvSpPr txBox="1"/>
          <p:nvPr/>
        </p:nvSpPr>
        <p:spPr>
          <a:xfrm>
            <a:off x="3263391" y="2466268"/>
            <a:ext cx="99997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/>
            </a:lvl1pPr>
          </a:lstStyle>
          <a:p>
            <a:r>
              <a:t>objects</a:t>
            </a:r>
          </a:p>
        </p:txBody>
      </p:sp>
      <p:sp>
        <p:nvSpPr>
          <p:cNvPr id="129" name="references to objects"/>
          <p:cNvSpPr txBox="1"/>
          <p:nvPr/>
        </p:nvSpPr>
        <p:spPr>
          <a:xfrm>
            <a:off x="3263391" y="3228268"/>
            <a:ext cx="272861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/>
            </a:lvl1pPr>
          </a:lstStyle>
          <a:p>
            <a:r>
              <a:t>references to objects</a:t>
            </a:r>
          </a:p>
        </p:txBody>
      </p:sp>
      <p:sp>
        <p:nvSpPr>
          <p:cNvPr id="130" name="which of the following live inside frames?"/>
          <p:cNvSpPr txBox="1"/>
          <p:nvPr/>
        </p:nvSpPr>
        <p:spPr>
          <a:xfrm>
            <a:off x="2184400" y="7277422"/>
            <a:ext cx="513829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/>
            </a:lvl1pPr>
          </a:lstStyle>
          <a:p>
            <a:r>
              <a:t>which of the following live inside frames?</a:t>
            </a:r>
          </a:p>
        </p:txBody>
      </p:sp>
      <p:sp>
        <p:nvSpPr>
          <p:cNvPr id="131" name="1"/>
          <p:cNvSpPr/>
          <p:nvPr/>
        </p:nvSpPr>
        <p:spPr>
          <a:xfrm>
            <a:off x="2501900" y="7817977"/>
            <a:ext cx="652637" cy="652637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</a:t>
            </a:r>
          </a:p>
        </p:txBody>
      </p:sp>
      <p:sp>
        <p:nvSpPr>
          <p:cNvPr id="132" name="2"/>
          <p:cNvSpPr/>
          <p:nvPr/>
        </p:nvSpPr>
        <p:spPr>
          <a:xfrm>
            <a:off x="2501900" y="8579977"/>
            <a:ext cx="652637" cy="652637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2</a:t>
            </a:r>
          </a:p>
        </p:txBody>
      </p:sp>
      <p:sp>
        <p:nvSpPr>
          <p:cNvPr id="133" name="objects"/>
          <p:cNvSpPr txBox="1"/>
          <p:nvPr/>
        </p:nvSpPr>
        <p:spPr>
          <a:xfrm>
            <a:off x="3263391" y="7927268"/>
            <a:ext cx="99997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/>
            </a:lvl1pPr>
          </a:lstStyle>
          <a:p>
            <a:r>
              <a:t>objects</a:t>
            </a:r>
          </a:p>
        </p:txBody>
      </p:sp>
      <p:sp>
        <p:nvSpPr>
          <p:cNvPr id="134" name="variables"/>
          <p:cNvSpPr txBox="1"/>
          <p:nvPr/>
        </p:nvSpPr>
        <p:spPr>
          <a:xfrm>
            <a:off x="3263391" y="8689268"/>
            <a:ext cx="117797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/>
            </a:lvl1pPr>
          </a:lstStyle>
          <a:p>
            <a:r>
              <a:t>variables</a:t>
            </a:r>
          </a:p>
        </p:txBody>
      </p:sp>
      <p:sp>
        <p:nvSpPr>
          <p:cNvPr id="135" name="B"/>
          <p:cNvSpPr/>
          <p:nvPr/>
        </p:nvSpPr>
        <p:spPr>
          <a:xfrm>
            <a:off x="1130300" y="4133850"/>
            <a:ext cx="902345" cy="9023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44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136" name="how should we label the…"/>
          <p:cNvSpPr txBox="1"/>
          <p:nvPr/>
        </p:nvSpPr>
        <p:spPr>
          <a:xfrm>
            <a:off x="2184400" y="4305622"/>
            <a:ext cx="3208140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/>
            </a:pPr>
            <a:r>
              <a:t>how should we label the</a:t>
            </a:r>
          </a:p>
          <a:p>
            <a:pPr algn="l">
              <a:defRPr b="0"/>
            </a:pPr>
            <a:r>
              <a:t>blanks in the hierarchy?</a:t>
            </a:r>
          </a:p>
        </p:txBody>
      </p:sp>
      <p:sp>
        <p:nvSpPr>
          <p:cNvPr id="137" name="1"/>
          <p:cNvSpPr/>
          <p:nvPr/>
        </p:nvSpPr>
        <p:spPr>
          <a:xfrm>
            <a:off x="2501900" y="5277977"/>
            <a:ext cx="652637" cy="652637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</a:t>
            </a:r>
          </a:p>
        </p:txBody>
      </p:sp>
      <p:sp>
        <p:nvSpPr>
          <p:cNvPr id="138" name="2"/>
          <p:cNvSpPr/>
          <p:nvPr/>
        </p:nvSpPr>
        <p:spPr>
          <a:xfrm>
            <a:off x="2501900" y="6039977"/>
            <a:ext cx="652637" cy="652637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2</a:t>
            </a:r>
          </a:p>
        </p:txBody>
      </p:sp>
      <p:sp>
        <p:nvSpPr>
          <p:cNvPr id="139" name="namedtuple, tuple"/>
          <p:cNvSpPr txBox="1"/>
          <p:nvPr/>
        </p:nvSpPr>
        <p:spPr>
          <a:xfrm>
            <a:off x="3263391" y="5387268"/>
            <a:ext cx="229850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/>
            </a:lvl1pPr>
          </a:lstStyle>
          <a:p>
            <a:r>
              <a:t>namedtuple, tuple</a:t>
            </a:r>
          </a:p>
        </p:txBody>
      </p:sp>
      <p:sp>
        <p:nvSpPr>
          <p:cNvPr id="140" name="tuple, namedtuple"/>
          <p:cNvSpPr txBox="1"/>
          <p:nvPr/>
        </p:nvSpPr>
        <p:spPr>
          <a:xfrm>
            <a:off x="3263391" y="6149268"/>
            <a:ext cx="229850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/>
            </a:lvl1pPr>
          </a:lstStyle>
          <a:p>
            <a:r>
              <a:t>tuple, namedtuple</a:t>
            </a:r>
          </a:p>
        </p:txBody>
      </p:sp>
      <p:sp>
        <p:nvSpPr>
          <p:cNvPr id="141" name="????"/>
          <p:cNvSpPr/>
          <p:nvPr/>
        </p:nvSpPr>
        <p:spPr>
          <a:xfrm>
            <a:off x="7303416" y="3958020"/>
            <a:ext cx="2054903" cy="471523"/>
          </a:xfrm>
          <a:prstGeom prst="roundRect">
            <a:avLst>
              <a:gd name="adj" fmla="val 30015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????</a:t>
            </a:r>
          </a:p>
        </p:txBody>
      </p:sp>
      <p:sp>
        <p:nvSpPr>
          <p:cNvPr id="142" name="Person"/>
          <p:cNvSpPr/>
          <p:nvPr/>
        </p:nvSpPr>
        <p:spPr>
          <a:xfrm>
            <a:off x="6619082" y="4991443"/>
            <a:ext cx="1328735" cy="471522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Person</a:t>
            </a:r>
          </a:p>
        </p:txBody>
      </p:sp>
      <p:sp>
        <p:nvSpPr>
          <p:cNvPr id="143" name="Hurricane"/>
          <p:cNvSpPr/>
          <p:nvPr/>
        </p:nvSpPr>
        <p:spPr>
          <a:xfrm>
            <a:off x="8312743" y="4991443"/>
            <a:ext cx="1560248" cy="471522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Hurricane</a:t>
            </a:r>
          </a:p>
        </p:txBody>
      </p:sp>
      <p:sp>
        <p:nvSpPr>
          <p:cNvPr id="144" name="Line"/>
          <p:cNvSpPr/>
          <p:nvPr/>
        </p:nvSpPr>
        <p:spPr>
          <a:xfrm flipH="1">
            <a:off x="7387280" y="4475465"/>
            <a:ext cx="351533" cy="469207"/>
          </a:xfrm>
          <a:prstGeom prst="line">
            <a:avLst/>
          </a:prstGeom>
          <a:ln w="25400">
            <a:solidFill>
              <a:srgbClr val="000000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45" name="Line"/>
          <p:cNvSpPr/>
          <p:nvPr/>
        </p:nvSpPr>
        <p:spPr>
          <a:xfrm>
            <a:off x="8775699" y="4474418"/>
            <a:ext cx="351534" cy="469206"/>
          </a:xfrm>
          <a:prstGeom prst="line">
            <a:avLst/>
          </a:prstGeom>
          <a:ln w="25400">
            <a:solidFill>
              <a:srgbClr val="000000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46" name="????"/>
          <p:cNvSpPr/>
          <p:nvPr/>
        </p:nvSpPr>
        <p:spPr>
          <a:xfrm>
            <a:off x="10469835" y="3959068"/>
            <a:ext cx="2054903" cy="469428"/>
          </a:xfrm>
          <a:prstGeom prst="roundRect">
            <a:avLst>
              <a:gd name="adj" fmla="val 30149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????</a:t>
            </a:r>
          </a:p>
        </p:txBody>
      </p:sp>
      <p:sp>
        <p:nvSpPr>
          <p:cNvPr id="147" name="Line"/>
          <p:cNvSpPr/>
          <p:nvPr/>
        </p:nvSpPr>
        <p:spPr>
          <a:xfrm flipH="1">
            <a:off x="6907854" y="5514235"/>
            <a:ext cx="145158" cy="513954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48" name="Circle"/>
          <p:cNvSpPr/>
          <p:nvPr/>
        </p:nvSpPr>
        <p:spPr>
          <a:xfrm>
            <a:off x="6597649" y="6037908"/>
            <a:ext cx="469901" cy="469901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49" name="Line"/>
          <p:cNvSpPr/>
          <p:nvPr/>
        </p:nvSpPr>
        <p:spPr>
          <a:xfrm>
            <a:off x="7504754" y="5514235"/>
            <a:ext cx="145158" cy="513954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0" name="Circle"/>
          <p:cNvSpPr/>
          <p:nvPr/>
        </p:nvSpPr>
        <p:spPr>
          <a:xfrm>
            <a:off x="7486650" y="6037908"/>
            <a:ext cx="469900" cy="469901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1" name="Line"/>
          <p:cNvSpPr/>
          <p:nvPr/>
        </p:nvSpPr>
        <p:spPr>
          <a:xfrm flipH="1">
            <a:off x="8685854" y="5514235"/>
            <a:ext cx="145158" cy="513954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2" name="Circle"/>
          <p:cNvSpPr/>
          <p:nvPr/>
        </p:nvSpPr>
        <p:spPr>
          <a:xfrm>
            <a:off x="8375650" y="6037908"/>
            <a:ext cx="469900" cy="469901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3" name="Line"/>
          <p:cNvSpPr/>
          <p:nvPr/>
        </p:nvSpPr>
        <p:spPr>
          <a:xfrm>
            <a:off x="9282754" y="5514235"/>
            <a:ext cx="145158" cy="513954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4" name="Circle"/>
          <p:cNvSpPr/>
          <p:nvPr/>
        </p:nvSpPr>
        <p:spPr>
          <a:xfrm>
            <a:off x="9264650" y="6037908"/>
            <a:ext cx="469900" cy="469901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5" name="Line"/>
          <p:cNvSpPr/>
          <p:nvPr/>
        </p:nvSpPr>
        <p:spPr>
          <a:xfrm flipH="1">
            <a:off x="10844854" y="4456861"/>
            <a:ext cx="314723" cy="1571328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6" name="Circle"/>
          <p:cNvSpPr/>
          <p:nvPr/>
        </p:nvSpPr>
        <p:spPr>
          <a:xfrm>
            <a:off x="10534650" y="6037908"/>
            <a:ext cx="469900" cy="469901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7" name="Line"/>
          <p:cNvSpPr/>
          <p:nvPr/>
        </p:nvSpPr>
        <p:spPr>
          <a:xfrm>
            <a:off x="11536112" y="4441547"/>
            <a:ext cx="1" cy="158664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8" name="Circle"/>
          <p:cNvSpPr/>
          <p:nvPr/>
        </p:nvSpPr>
        <p:spPr>
          <a:xfrm>
            <a:off x="11296650" y="6037908"/>
            <a:ext cx="469900" cy="469901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9" name="Line"/>
          <p:cNvSpPr/>
          <p:nvPr/>
        </p:nvSpPr>
        <p:spPr>
          <a:xfrm>
            <a:off x="11863930" y="4434338"/>
            <a:ext cx="357982" cy="159385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60" name="Circle"/>
          <p:cNvSpPr/>
          <p:nvPr/>
        </p:nvSpPr>
        <p:spPr>
          <a:xfrm>
            <a:off x="12058650" y="6037908"/>
            <a:ext cx="469900" cy="469901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61" name="Rounded Rectangle"/>
          <p:cNvSpPr/>
          <p:nvPr/>
        </p:nvSpPr>
        <p:spPr>
          <a:xfrm>
            <a:off x="6360604" y="5803900"/>
            <a:ext cx="6369745" cy="876945"/>
          </a:xfrm>
          <a:prstGeom prst="roundRect">
            <a:avLst>
              <a:gd name="adj" fmla="val 21723"/>
            </a:avLst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62" name="objects"/>
          <p:cNvSpPr txBox="1"/>
          <p:nvPr/>
        </p:nvSpPr>
        <p:spPr>
          <a:xfrm>
            <a:off x="9162826" y="6724649"/>
            <a:ext cx="765300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" name="from recordclass import recordclass…"/>
          <p:cNvSpPr txBox="1"/>
          <p:nvPr/>
        </p:nvSpPr>
        <p:spPr>
          <a:xfrm>
            <a:off x="1447322" y="400407"/>
            <a:ext cx="8951168" cy="1641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 err="1"/>
              <a:t>alice</a:t>
            </a:r>
            <a:r>
              <a:rPr dirty="0"/>
              <a:t> </a:t>
            </a:r>
            <a:r>
              <a:rPr b="1" dirty="0"/>
              <a:t>= </a:t>
            </a:r>
            <a:r>
              <a:rPr lang="en-US" dirty="0"/>
              <a:t>{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 err="1">
                <a:solidFill>
                  <a:srgbClr val="661E99"/>
                </a:solidFill>
              </a:rPr>
              <a:t>name</a:t>
            </a:r>
            <a:r>
              <a:rPr lang="en-US" dirty="0" err="1">
                <a:solidFill>
                  <a:srgbClr val="661E99"/>
                </a:solidFill>
              </a:rPr>
              <a:t>":</a:t>
            </a:r>
            <a:r>
              <a:rPr b="1" dirty="0" err="1">
                <a:solidFill>
                  <a:srgbClr val="008080"/>
                </a:solidFill>
              </a:rPr>
              <a:t>"Alice</a:t>
            </a:r>
            <a:r>
              <a:rPr b="1" dirty="0">
                <a:solidFill>
                  <a:srgbClr val="008080"/>
                </a:solidFill>
              </a:rPr>
              <a:t>"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score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10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age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30</a:t>
            </a:r>
            <a:r>
              <a:rPr lang="en-US" dirty="0"/>
              <a:t>}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bob </a:t>
            </a:r>
            <a:r>
              <a:rPr b="1" dirty="0"/>
              <a:t>= </a:t>
            </a:r>
            <a:r>
              <a:rPr lang="en-US" dirty="0"/>
              <a:t>{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 err="1">
                <a:solidFill>
                  <a:srgbClr val="661E99"/>
                </a:solidFill>
              </a:rPr>
              <a:t>name</a:t>
            </a:r>
            <a:r>
              <a:rPr lang="en-US" dirty="0" err="1">
                <a:solidFill>
                  <a:srgbClr val="661E99"/>
                </a:solidFill>
              </a:rPr>
              <a:t>":</a:t>
            </a:r>
            <a:r>
              <a:rPr b="1" dirty="0" err="1">
                <a:solidFill>
                  <a:srgbClr val="008080"/>
                </a:solidFill>
              </a:rPr>
              <a:t>"Bob</a:t>
            </a:r>
            <a:r>
              <a:rPr b="1" dirty="0">
                <a:solidFill>
                  <a:srgbClr val="008080"/>
                </a:solidFill>
              </a:rPr>
              <a:t>"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score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8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age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25</a:t>
            </a:r>
            <a:r>
              <a:rPr lang="en-US" dirty="0"/>
              <a:t>}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/>
              <a:t>team = [</a:t>
            </a:r>
            <a:r>
              <a:rPr lang="en-US" dirty="0" err="1"/>
              <a:t>alice</a:t>
            </a:r>
            <a:r>
              <a:rPr lang="en-US" dirty="0"/>
              <a:t>, bob]</a:t>
            </a:r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/>
              <a:t>players = {"A": </a:t>
            </a:r>
            <a:r>
              <a:rPr lang="en-US" dirty="0" err="1"/>
              <a:t>alice</a:t>
            </a:r>
            <a:r>
              <a:rPr lang="en-US" dirty="0"/>
              <a:t>, "B": bob}</a:t>
            </a:r>
          </a:p>
        </p:txBody>
      </p:sp>
      <p:sp>
        <p:nvSpPr>
          <p:cNvPr id="932" name="Arrow"/>
          <p:cNvSpPr/>
          <p:nvPr/>
        </p:nvSpPr>
        <p:spPr>
          <a:xfrm>
            <a:off x="471753" y="961940"/>
            <a:ext cx="902345" cy="902345"/>
          </a:xfrm>
          <a:prstGeom prst="rightArrow">
            <a:avLst>
              <a:gd name="adj1" fmla="val 27019"/>
              <a:gd name="adj2" fmla="val 39095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33" name="Line"/>
          <p:cNvSpPr/>
          <p:nvPr/>
        </p:nvSpPr>
        <p:spPr>
          <a:xfrm>
            <a:off x="471753" y="2294218"/>
            <a:ext cx="12312307" cy="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1" name="State:">
            <a:extLst>
              <a:ext uri="{FF2B5EF4-FFF2-40B4-BE49-F238E27FC236}">
                <a16:creationId xmlns:a16="http://schemas.microsoft.com/office/drawing/2014/main" id="{872D686F-DC3B-5C4D-93E3-6FF84DD238E2}"/>
              </a:ext>
            </a:extLst>
          </p:cNvPr>
          <p:cNvSpPr txBox="1"/>
          <p:nvPr/>
        </p:nvSpPr>
        <p:spPr>
          <a:xfrm>
            <a:off x="1556983" y="2471815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32" name="alice">
            <a:extLst>
              <a:ext uri="{FF2B5EF4-FFF2-40B4-BE49-F238E27FC236}">
                <a16:creationId xmlns:a16="http://schemas.microsoft.com/office/drawing/2014/main" id="{84DD0C69-64AF-AE46-86EC-DE9A1882C9CE}"/>
              </a:ext>
            </a:extLst>
          </p:cNvPr>
          <p:cNvSpPr txBox="1"/>
          <p:nvPr/>
        </p:nvSpPr>
        <p:spPr>
          <a:xfrm>
            <a:off x="1639947" y="3627515"/>
            <a:ext cx="104105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l"/>
            <a:r>
              <a:t>alice</a:t>
            </a:r>
          </a:p>
        </p:txBody>
      </p:sp>
      <p:sp>
        <p:nvSpPr>
          <p:cNvPr id="33" name="Rectangle">
            <a:extLst>
              <a:ext uri="{FF2B5EF4-FFF2-40B4-BE49-F238E27FC236}">
                <a16:creationId xmlns:a16="http://schemas.microsoft.com/office/drawing/2014/main" id="{4AC1DE5C-C047-B24C-846B-C89193C6D5BB}"/>
              </a:ext>
            </a:extLst>
          </p:cNvPr>
          <p:cNvSpPr/>
          <p:nvPr/>
        </p:nvSpPr>
        <p:spPr>
          <a:xfrm>
            <a:off x="2794936" y="3640216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4" name="references">
            <a:extLst>
              <a:ext uri="{FF2B5EF4-FFF2-40B4-BE49-F238E27FC236}">
                <a16:creationId xmlns:a16="http://schemas.microsoft.com/office/drawing/2014/main" id="{D2F9D7E5-B269-F64E-B4DD-ADB2B661FBD3}"/>
              </a:ext>
            </a:extLst>
          </p:cNvPr>
          <p:cNvSpPr txBox="1"/>
          <p:nvPr/>
        </p:nvSpPr>
        <p:spPr>
          <a:xfrm>
            <a:off x="2358472" y="3013455"/>
            <a:ext cx="12793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35" name="objects">
            <a:extLst>
              <a:ext uri="{FF2B5EF4-FFF2-40B4-BE49-F238E27FC236}">
                <a16:creationId xmlns:a16="http://schemas.microsoft.com/office/drawing/2014/main" id="{CAF77AD3-5196-3B43-BA79-C126CD370FE7}"/>
              </a:ext>
            </a:extLst>
          </p:cNvPr>
          <p:cNvSpPr txBox="1"/>
          <p:nvPr/>
        </p:nvSpPr>
        <p:spPr>
          <a:xfrm>
            <a:off x="7173186" y="3013455"/>
            <a:ext cx="895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  <p:sp>
        <p:nvSpPr>
          <p:cNvPr id="36" name="bob">
            <a:extLst>
              <a:ext uri="{FF2B5EF4-FFF2-40B4-BE49-F238E27FC236}">
                <a16:creationId xmlns:a16="http://schemas.microsoft.com/office/drawing/2014/main" id="{EC1C3E88-EF13-BA4D-A531-B91F47DE94CB}"/>
              </a:ext>
            </a:extLst>
          </p:cNvPr>
          <p:cNvSpPr txBox="1"/>
          <p:nvPr/>
        </p:nvSpPr>
        <p:spPr>
          <a:xfrm>
            <a:off x="1639947" y="4389515"/>
            <a:ext cx="92645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l"/>
            <a:r>
              <a:t>bob</a:t>
            </a:r>
          </a:p>
        </p:txBody>
      </p:sp>
      <p:sp>
        <p:nvSpPr>
          <p:cNvPr id="37" name="Rectangle">
            <a:extLst>
              <a:ext uri="{FF2B5EF4-FFF2-40B4-BE49-F238E27FC236}">
                <a16:creationId xmlns:a16="http://schemas.microsoft.com/office/drawing/2014/main" id="{C1076BE9-0B2C-F443-836E-38D0EA432632}"/>
              </a:ext>
            </a:extLst>
          </p:cNvPr>
          <p:cNvSpPr/>
          <p:nvPr/>
        </p:nvSpPr>
        <p:spPr>
          <a:xfrm>
            <a:off x="2794936" y="4402216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2" name="Rectangle">
            <a:extLst>
              <a:ext uri="{FF2B5EF4-FFF2-40B4-BE49-F238E27FC236}">
                <a16:creationId xmlns:a16="http://schemas.microsoft.com/office/drawing/2014/main" id="{A84A9231-8D77-6E49-9104-0CB3180F3974}"/>
              </a:ext>
            </a:extLst>
          </p:cNvPr>
          <p:cNvSpPr/>
          <p:nvPr/>
        </p:nvSpPr>
        <p:spPr>
          <a:xfrm>
            <a:off x="7607676" y="3667187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3" name="Rectangle">
            <a:extLst>
              <a:ext uri="{FF2B5EF4-FFF2-40B4-BE49-F238E27FC236}">
                <a16:creationId xmlns:a16="http://schemas.microsoft.com/office/drawing/2014/main" id="{740E6E86-87CF-104A-A755-43307E8AA07D}"/>
              </a:ext>
            </a:extLst>
          </p:cNvPr>
          <p:cNvSpPr/>
          <p:nvPr/>
        </p:nvSpPr>
        <p:spPr>
          <a:xfrm>
            <a:off x="7607677" y="4162487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4" name="a">
            <a:extLst>
              <a:ext uri="{FF2B5EF4-FFF2-40B4-BE49-F238E27FC236}">
                <a16:creationId xmlns:a16="http://schemas.microsoft.com/office/drawing/2014/main" id="{EC0DF8E2-99EC-AB42-B3E7-186611483DD6}"/>
              </a:ext>
            </a:extLst>
          </p:cNvPr>
          <p:cNvSpPr txBox="1"/>
          <p:nvPr/>
        </p:nvSpPr>
        <p:spPr>
          <a:xfrm>
            <a:off x="6714050" y="3742375"/>
            <a:ext cx="7726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n</a:t>
            </a:r>
            <a:r>
              <a:rPr dirty="0"/>
              <a:t>a</a:t>
            </a:r>
            <a:r>
              <a:rPr lang="en-US" dirty="0"/>
              <a:t>me</a:t>
            </a:r>
            <a:endParaRPr dirty="0"/>
          </a:p>
        </p:txBody>
      </p:sp>
      <p:sp>
        <p:nvSpPr>
          <p:cNvPr id="45" name="b">
            <a:extLst>
              <a:ext uri="{FF2B5EF4-FFF2-40B4-BE49-F238E27FC236}">
                <a16:creationId xmlns:a16="http://schemas.microsoft.com/office/drawing/2014/main" id="{CEAAF7F4-E63E-1D47-A812-47A33DAAE202}"/>
              </a:ext>
            </a:extLst>
          </p:cNvPr>
          <p:cNvSpPr txBox="1"/>
          <p:nvPr/>
        </p:nvSpPr>
        <p:spPr>
          <a:xfrm>
            <a:off x="6661151" y="4191234"/>
            <a:ext cx="79508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score</a:t>
            </a:r>
            <a:endParaRPr dirty="0"/>
          </a:p>
        </p:txBody>
      </p:sp>
      <p:sp>
        <p:nvSpPr>
          <p:cNvPr id="46" name="z">
            <a:extLst>
              <a:ext uri="{FF2B5EF4-FFF2-40B4-BE49-F238E27FC236}">
                <a16:creationId xmlns:a16="http://schemas.microsoft.com/office/drawing/2014/main" id="{2955DF51-0290-3448-AFC3-090479A673A8}"/>
              </a:ext>
            </a:extLst>
          </p:cNvPr>
          <p:cNvSpPr txBox="1"/>
          <p:nvPr/>
        </p:nvSpPr>
        <p:spPr>
          <a:xfrm>
            <a:off x="6909616" y="4703294"/>
            <a:ext cx="51296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age</a:t>
            </a:r>
            <a:endParaRPr dirty="0"/>
          </a:p>
        </p:txBody>
      </p:sp>
      <p:sp>
        <p:nvSpPr>
          <p:cNvPr id="47" name="Rectangle">
            <a:extLst>
              <a:ext uri="{FF2B5EF4-FFF2-40B4-BE49-F238E27FC236}">
                <a16:creationId xmlns:a16="http://schemas.microsoft.com/office/drawing/2014/main" id="{5AC90FA2-2947-E44D-80D2-E1599F0C7F7A}"/>
              </a:ext>
            </a:extLst>
          </p:cNvPr>
          <p:cNvSpPr/>
          <p:nvPr/>
        </p:nvSpPr>
        <p:spPr>
          <a:xfrm>
            <a:off x="7607676" y="4670487"/>
            <a:ext cx="60592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8" name="dict">
            <a:extLst>
              <a:ext uri="{FF2B5EF4-FFF2-40B4-BE49-F238E27FC236}">
                <a16:creationId xmlns:a16="http://schemas.microsoft.com/office/drawing/2014/main" id="{A52C8DED-E27D-4646-8D20-F88196322FDD}"/>
              </a:ext>
            </a:extLst>
          </p:cNvPr>
          <p:cNvSpPr txBox="1"/>
          <p:nvPr/>
        </p:nvSpPr>
        <p:spPr>
          <a:xfrm>
            <a:off x="7624889" y="5212697"/>
            <a:ext cx="5715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49" name="Connection Line">
            <a:extLst>
              <a:ext uri="{FF2B5EF4-FFF2-40B4-BE49-F238E27FC236}">
                <a16:creationId xmlns:a16="http://schemas.microsoft.com/office/drawing/2014/main" id="{CD31A6C7-CEB2-514A-8419-3651F8551BF1}"/>
              </a:ext>
            </a:extLst>
          </p:cNvPr>
          <p:cNvSpPr/>
          <p:nvPr/>
        </p:nvSpPr>
        <p:spPr>
          <a:xfrm>
            <a:off x="7790888" y="3782217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0" name="&quot;zebra&quot;">
            <a:extLst>
              <a:ext uri="{FF2B5EF4-FFF2-40B4-BE49-F238E27FC236}">
                <a16:creationId xmlns:a16="http://schemas.microsoft.com/office/drawing/2014/main" id="{6D73C8A2-2BF4-EA4B-8274-F2FE1B51D8E5}"/>
              </a:ext>
            </a:extLst>
          </p:cNvPr>
          <p:cNvSpPr txBox="1"/>
          <p:nvPr/>
        </p:nvSpPr>
        <p:spPr>
          <a:xfrm>
            <a:off x="9003665" y="3761440"/>
            <a:ext cx="872034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Alice</a:t>
            </a:r>
            <a:r>
              <a:rPr dirty="0"/>
              <a:t>"</a:t>
            </a:r>
          </a:p>
        </p:txBody>
      </p:sp>
      <p:sp>
        <p:nvSpPr>
          <p:cNvPr id="51" name="Connection Line">
            <a:extLst>
              <a:ext uri="{FF2B5EF4-FFF2-40B4-BE49-F238E27FC236}">
                <a16:creationId xmlns:a16="http://schemas.microsoft.com/office/drawing/2014/main" id="{4F562774-3EAD-D74A-AF78-0896DEAAA102}"/>
              </a:ext>
            </a:extLst>
          </p:cNvPr>
          <p:cNvSpPr/>
          <p:nvPr/>
        </p:nvSpPr>
        <p:spPr>
          <a:xfrm>
            <a:off x="7839677" y="4329122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2" name="&quot;zebra&quot;">
            <a:extLst>
              <a:ext uri="{FF2B5EF4-FFF2-40B4-BE49-F238E27FC236}">
                <a16:creationId xmlns:a16="http://schemas.microsoft.com/office/drawing/2014/main" id="{703FFD1C-59CA-FB4A-AFC3-4DA823175186}"/>
              </a:ext>
            </a:extLst>
          </p:cNvPr>
          <p:cNvSpPr txBox="1"/>
          <p:nvPr/>
        </p:nvSpPr>
        <p:spPr>
          <a:xfrm>
            <a:off x="9055307" y="4273213"/>
            <a:ext cx="384722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10</a:t>
            </a:r>
            <a:endParaRPr dirty="0"/>
          </a:p>
        </p:txBody>
      </p:sp>
      <p:sp>
        <p:nvSpPr>
          <p:cNvPr id="53" name="Connection Line">
            <a:extLst>
              <a:ext uri="{FF2B5EF4-FFF2-40B4-BE49-F238E27FC236}">
                <a16:creationId xmlns:a16="http://schemas.microsoft.com/office/drawing/2014/main" id="{6EB58BFE-8702-064B-8A9E-AAF27426C162}"/>
              </a:ext>
            </a:extLst>
          </p:cNvPr>
          <p:cNvSpPr/>
          <p:nvPr/>
        </p:nvSpPr>
        <p:spPr>
          <a:xfrm>
            <a:off x="7839677" y="4778042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4" name="&quot;zebra&quot;">
            <a:extLst>
              <a:ext uri="{FF2B5EF4-FFF2-40B4-BE49-F238E27FC236}">
                <a16:creationId xmlns:a16="http://schemas.microsoft.com/office/drawing/2014/main" id="{F5B52F71-470D-9F44-9F56-AAFE125FD4D1}"/>
              </a:ext>
            </a:extLst>
          </p:cNvPr>
          <p:cNvSpPr txBox="1"/>
          <p:nvPr/>
        </p:nvSpPr>
        <p:spPr>
          <a:xfrm>
            <a:off x="9057848" y="4737699"/>
            <a:ext cx="384721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30</a:t>
            </a:r>
            <a:endParaRPr dirty="0"/>
          </a:p>
        </p:txBody>
      </p:sp>
      <p:sp>
        <p:nvSpPr>
          <p:cNvPr id="55" name="Line">
            <a:extLst>
              <a:ext uri="{FF2B5EF4-FFF2-40B4-BE49-F238E27FC236}">
                <a16:creationId xmlns:a16="http://schemas.microsoft.com/office/drawing/2014/main" id="{CD9EC9CA-80AD-3C48-828A-F39E48724082}"/>
              </a:ext>
            </a:extLst>
          </p:cNvPr>
          <p:cNvSpPr/>
          <p:nvPr/>
        </p:nvSpPr>
        <p:spPr>
          <a:xfrm>
            <a:off x="3400865" y="3751323"/>
            <a:ext cx="4206810" cy="3088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9" name="Rectangle">
            <a:extLst>
              <a:ext uri="{FF2B5EF4-FFF2-40B4-BE49-F238E27FC236}">
                <a16:creationId xmlns:a16="http://schemas.microsoft.com/office/drawing/2014/main" id="{B20887AE-E236-ED4E-AC97-E82F5E825614}"/>
              </a:ext>
            </a:extLst>
          </p:cNvPr>
          <p:cNvSpPr/>
          <p:nvPr/>
        </p:nvSpPr>
        <p:spPr>
          <a:xfrm>
            <a:off x="7624890" y="5629465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30" name="Rectangle">
            <a:extLst>
              <a:ext uri="{FF2B5EF4-FFF2-40B4-BE49-F238E27FC236}">
                <a16:creationId xmlns:a16="http://schemas.microsoft.com/office/drawing/2014/main" id="{137DFAFA-A5BB-054C-A930-FF828BF8C178}"/>
              </a:ext>
            </a:extLst>
          </p:cNvPr>
          <p:cNvSpPr/>
          <p:nvPr/>
        </p:nvSpPr>
        <p:spPr>
          <a:xfrm>
            <a:off x="7624891" y="6124765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0" name="a">
            <a:extLst>
              <a:ext uri="{FF2B5EF4-FFF2-40B4-BE49-F238E27FC236}">
                <a16:creationId xmlns:a16="http://schemas.microsoft.com/office/drawing/2014/main" id="{9A6C8008-0390-E04B-A268-19CB57FA0254}"/>
              </a:ext>
            </a:extLst>
          </p:cNvPr>
          <p:cNvSpPr txBox="1"/>
          <p:nvPr/>
        </p:nvSpPr>
        <p:spPr>
          <a:xfrm>
            <a:off x="6731264" y="5704653"/>
            <a:ext cx="7726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n</a:t>
            </a:r>
            <a:r>
              <a:rPr dirty="0"/>
              <a:t>a</a:t>
            </a:r>
            <a:r>
              <a:rPr lang="en-US" dirty="0"/>
              <a:t>me</a:t>
            </a:r>
            <a:endParaRPr dirty="0"/>
          </a:p>
        </p:txBody>
      </p:sp>
      <p:sp>
        <p:nvSpPr>
          <p:cNvPr id="41" name="b">
            <a:extLst>
              <a:ext uri="{FF2B5EF4-FFF2-40B4-BE49-F238E27FC236}">
                <a16:creationId xmlns:a16="http://schemas.microsoft.com/office/drawing/2014/main" id="{1BA0E73C-19BD-D84F-B604-9AE7AF0F3FCE}"/>
              </a:ext>
            </a:extLst>
          </p:cNvPr>
          <p:cNvSpPr txBox="1"/>
          <p:nvPr/>
        </p:nvSpPr>
        <p:spPr>
          <a:xfrm>
            <a:off x="6678365" y="6153512"/>
            <a:ext cx="79508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score</a:t>
            </a:r>
            <a:endParaRPr dirty="0"/>
          </a:p>
        </p:txBody>
      </p:sp>
      <p:sp>
        <p:nvSpPr>
          <p:cNvPr id="56" name="z">
            <a:extLst>
              <a:ext uri="{FF2B5EF4-FFF2-40B4-BE49-F238E27FC236}">
                <a16:creationId xmlns:a16="http://schemas.microsoft.com/office/drawing/2014/main" id="{AFF1629B-3614-FE44-8C9E-E0B8170F1A8A}"/>
              </a:ext>
            </a:extLst>
          </p:cNvPr>
          <p:cNvSpPr txBox="1"/>
          <p:nvPr/>
        </p:nvSpPr>
        <p:spPr>
          <a:xfrm>
            <a:off x="6926830" y="6665572"/>
            <a:ext cx="51296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age</a:t>
            </a:r>
            <a:endParaRPr dirty="0"/>
          </a:p>
        </p:txBody>
      </p:sp>
      <p:sp>
        <p:nvSpPr>
          <p:cNvPr id="57" name="Rectangle">
            <a:extLst>
              <a:ext uri="{FF2B5EF4-FFF2-40B4-BE49-F238E27FC236}">
                <a16:creationId xmlns:a16="http://schemas.microsoft.com/office/drawing/2014/main" id="{8B1D1D05-3F91-B64D-B67B-84B5D4327F27}"/>
              </a:ext>
            </a:extLst>
          </p:cNvPr>
          <p:cNvSpPr/>
          <p:nvPr/>
        </p:nvSpPr>
        <p:spPr>
          <a:xfrm>
            <a:off x="7624890" y="6632765"/>
            <a:ext cx="60592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58" name="dict">
            <a:extLst>
              <a:ext uri="{FF2B5EF4-FFF2-40B4-BE49-F238E27FC236}">
                <a16:creationId xmlns:a16="http://schemas.microsoft.com/office/drawing/2014/main" id="{2743FA40-DF81-3B41-B197-4990E23170F3}"/>
              </a:ext>
            </a:extLst>
          </p:cNvPr>
          <p:cNvSpPr txBox="1"/>
          <p:nvPr/>
        </p:nvSpPr>
        <p:spPr>
          <a:xfrm>
            <a:off x="7642104" y="7076333"/>
            <a:ext cx="5715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59" name="Connection Line">
            <a:extLst>
              <a:ext uri="{FF2B5EF4-FFF2-40B4-BE49-F238E27FC236}">
                <a16:creationId xmlns:a16="http://schemas.microsoft.com/office/drawing/2014/main" id="{31D31A03-FDCC-AA47-AF9B-D587CF5C93D9}"/>
              </a:ext>
            </a:extLst>
          </p:cNvPr>
          <p:cNvSpPr/>
          <p:nvPr/>
        </p:nvSpPr>
        <p:spPr>
          <a:xfrm>
            <a:off x="7808102" y="5744495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0" name="&quot;zebra&quot;">
            <a:extLst>
              <a:ext uri="{FF2B5EF4-FFF2-40B4-BE49-F238E27FC236}">
                <a16:creationId xmlns:a16="http://schemas.microsoft.com/office/drawing/2014/main" id="{7653D933-F478-C54F-8662-05BE41C355AE}"/>
              </a:ext>
            </a:extLst>
          </p:cNvPr>
          <p:cNvSpPr txBox="1"/>
          <p:nvPr/>
        </p:nvSpPr>
        <p:spPr>
          <a:xfrm>
            <a:off x="9020879" y="5723718"/>
            <a:ext cx="872034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Bob</a:t>
            </a:r>
            <a:r>
              <a:rPr dirty="0"/>
              <a:t>"</a:t>
            </a:r>
          </a:p>
        </p:txBody>
      </p:sp>
      <p:sp>
        <p:nvSpPr>
          <p:cNvPr id="61" name="Connection Line">
            <a:extLst>
              <a:ext uri="{FF2B5EF4-FFF2-40B4-BE49-F238E27FC236}">
                <a16:creationId xmlns:a16="http://schemas.microsoft.com/office/drawing/2014/main" id="{4C131937-F462-2D44-A008-AE02032667F9}"/>
              </a:ext>
            </a:extLst>
          </p:cNvPr>
          <p:cNvSpPr/>
          <p:nvPr/>
        </p:nvSpPr>
        <p:spPr>
          <a:xfrm>
            <a:off x="7856891" y="6291400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2" name="&quot;zebra&quot;">
            <a:extLst>
              <a:ext uri="{FF2B5EF4-FFF2-40B4-BE49-F238E27FC236}">
                <a16:creationId xmlns:a16="http://schemas.microsoft.com/office/drawing/2014/main" id="{E5CE4E1F-65DA-BE44-B4EA-67CD41B6775E}"/>
              </a:ext>
            </a:extLst>
          </p:cNvPr>
          <p:cNvSpPr txBox="1"/>
          <p:nvPr/>
        </p:nvSpPr>
        <p:spPr>
          <a:xfrm>
            <a:off x="9072521" y="6235491"/>
            <a:ext cx="384722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8</a:t>
            </a:r>
            <a:endParaRPr dirty="0"/>
          </a:p>
        </p:txBody>
      </p:sp>
      <p:sp>
        <p:nvSpPr>
          <p:cNvPr id="63" name="Connection Line">
            <a:extLst>
              <a:ext uri="{FF2B5EF4-FFF2-40B4-BE49-F238E27FC236}">
                <a16:creationId xmlns:a16="http://schemas.microsoft.com/office/drawing/2014/main" id="{D8DDB51D-731E-6848-A95F-3F2EAA83D231}"/>
              </a:ext>
            </a:extLst>
          </p:cNvPr>
          <p:cNvSpPr/>
          <p:nvPr/>
        </p:nvSpPr>
        <p:spPr>
          <a:xfrm>
            <a:off x="7856891" y="6740320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4" name="&quot;zebra&quot;">
            <a:extLst>
              <a:ext uri="{FF2B5EF4-FFF2-40B4-BE49-F238E27FC236}">
                <a16:creationId xmlns:a16="http://schemas.microsoft.com/office/drawing/2014/main" id="{40A70EDE-C6E1-A24F-9D39-E0B82F843000}"/>
              </a:ext>
            </a:extLst>
          </p:cNvPr>
          <p:cNvSpPr txBox="1"/>
          <p:nvPr/>
        </p:nvSpPr>
        <p:spPr>
          <a:xfrm>
            <a:off x="9075062" y="6699977"/>
            <a:ext cx="384721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25</a:t>
            </a:r>
            <a:endParaRPr dirty="0"/>
          </a:p>
        </p:txBody>
      </p:sp>
      <p:sp>
        <p:nvSpPr>
          <p:cNvPr id="65" name="Line">
            <a:extLst>
              <a:ext uri="{FF2B5EF4-FFF2-40B4-BE49-F238E27FC236}">
                <a16:creationId xmlns:a16="http://schemas.microsoft.com/office/drawing/2014/main" id="{99E42379-819A-BD44-9FCA-81E767D51460}"/>
              </a:ext>
            </a:extLst>
          </p:cNvPr>
          <p:cNvSpPr/>
          <p:nvPr/>
        </p:nvSpPr>
        <p:spPr>
          <a:xfrm>
            <a:off x="3418079" y="4663159"/>
            <a:ext cx="4206810" cy="108133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7" name="team">
            <a:extLst>
              <a:ext uri="{FF2B5EF4-FFF2-40B4-BE49-F238E27FC236}">
                <a16:creationId xmlns:a16="http://schemas.microsoft.com/office/drawing/2014/main" id="{29EA3D42-E2BE-1048-994B-4915244ACEA5}"/>
              </a:ext>
            </a:extLst>
          </p:cNvPr>
          <p:cNvSpPr txBox="1"/>
          <p:nvPr/>
        </p:nvSpPr>
        <p:spPr>
          <a:xfrm>
            <a:off x="1556983" y="7333378"/>
            <a:ext cx="114776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r"/>
            <a:r>
              <a:t>team</a:t>
            </a:r>
          </a:p>
        </p:txBody>
      </p:sp>
      <p:sp>
        <p:nvSpPr>
          <p:cNvPr id="68" name="Rectangle">
            <a:extLst>
              <a:ext uri="{FF2B5EF4-FFF2-40B4-BE49-F238E27FC236}">
                <a16:creationId xmlns:a16="http://schemas.microsoft.com/office/drawing/2014/main" id="{027B2039-6D80-6A41-8621-D5BC96CD7266}"/>
              </a:ext>
            </a:extLst>
          </p:cNvPr>
          <p:cNvSpPr/>
          <p:nvPr/>
        </p:nvSpPr>
        <p:spPr>
          <a:xfrm>
            <a:off x="2834692" y="7346079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9" name="Rectangle">
            <a:extLst>
              <a:ext uri="{FF2B5EF4-FFF2-40B4-BE49-F238E27FC236}">
                <a16:creationId xmlns:a16="http://schemas.microsoft.com/office/drawing/2014/main" id="{C940C4BD-14A8-374F-B54C-D4FAA05F20E2}"/>
              </a:ext>
            </a:extLst>
          </p:cNvPr>
          <p:cNvSpPr/>
          <p:nvPr/>
        </p:nvSpPr>
        <p:spPr>
          <a:xfrm>
            <a:off x="7533692" y="7600079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0" name="Rectangle">
            <a:extLst>
              <a:ext uri="{FF2B5EF4-FFF2-40B4-BE49-F238E27FC236}">
                <a16:creationId xmlns:a16="http://schemas.microsoft.com/office/drawing/2014/main" id="{9870EA29-7958-914F-95AF-832801D4799B}"/>
              </a:ext>
            </a:extLst>
          </p:cNvPr>
          <p:cNvSpPr/>
          <p:nvPr/>
        </p:nvSpPr>
        <p:spPr>
          <a:xfrm>
            <a:off x="8130592" y="7600079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1" name="Line">
            <a:extLst>
              <a:ext uri="{FF2B5EF4-FFF2-40B4-BE49-F238E27FC236}">
                <a16:creationId xmlns:a16="http://schemas.microsoft.com/office/drawing/2014/main" id="{9A362792-1B4D-394E-87E5-C961339C8727}"/>
              </a:ext>
            </a:extLst>
          </p:cNvPr>
          <p:cNvSpPr/>
          <p:nvPr/>
        </p:nvSpPr>
        <p:spPr>
          <a:xfrm>
            <a:off x="3164892" y="7594624"/>
            <a:ext cx="4363188" cy="21466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2" name="Connection Line">
            <a:extLst>
              <a:ext uri="{FF2B5EF4-FFF2-40B4-BE49-F238E27FC236}">
                <a16:creationId xmlns:a16="http://schemas.microsoft.com/office/drawing/2014/main" id="{D01F22B2-42D2-644E-9DF4-22CEA8FCC0D7}"/>
              </a:ext>
            </a:extLst>
          </p:cNvPr>
          <p:cNvSpPr/>
          <p:nvPr/>
        </p:nvSpPr>
        <p:spPr>
          <a:xfrm>
            <a:off x="7374754" y="4540903"/>
            <a:ext cx="512962" cy="3240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602" h="21600" extrusionOk="0">
                <a:moveTo>
                  <a:pt x="16602" y="21600"/>
                </a:moveTo>
                <a:cubicBezTo>
                  <a:pt x="-2088" y="11706"/>
                  <a:pt x="-4998" y="4506"/>
                  <a:pt x="7872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6" name="A">
            <a:extLst>
              <a:ext uri="{FF2B5EF4-FFF2-40B4-BE49-F238E27FC236}">
                <a16:creationId xmlns:a16="http://schemas.microsoft.com/office/drawing/2014/main" id="{EA553908-DCF1-1D4A-A8A2-CFF91392AE96}"/>
              </a:ext>
            </a:extLst>
          </p:cNvPr>
          <p:cNvSpPr/>
          <p:nvPr/>
        </p:nvSpPr>
        <p:spPr>
          <a:xfrm>
            <a:off x="7533692" y="8544284"/>
            <a:ext cx="399505" cy="435659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77" name="Rectangle">
            <a:extLst>
              <a:ext uri="{FF2B5EF4-FFF2-40B4-BE49-F238E27FC236}">
                <a16:creationId xmlns:a16="http://schemas.microsoft.com/office/drawing/2014/main" id="{D758CD0B-86F1-AC41-AC82-7BF13E9E5EA6}"/>
              </a:ext>
            </a:extLst>
          </p:cNvPr>
          <p:cNvSpPr/>
          <p:nvPr/>
        </p:nvSpPr>
        <p:spPr>
          <a:xfrm>
            <a:off x="7914692" y="8544284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8" name="B">
            <a:extLst>
              <a:ext uri="{FF2B5EF4-FFF2-40B4-BE49-F238E27FC236}">
                <a16:creationId xmlns:a16="http://schemas.microsoft.com/office/drawing/2014/main" id="{15515870-6FF4-4B43-BD64-5FCF7804BF27}"/>
              </a:ext>
            </a:extLst>
          </p:cNvPr>
          <p:cNvSpPr/>
          <p:nvPr/>
        </p:nvSpPr>
        <p:spPr>
          <a:xfrm>
            <a:off x="7533692" y="8976084"/>
            <a:ext cx="399505" cy="435659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79" name="Rectangle">
            <a:extLst>
              <a:ext uri="{FF2B5EF4-FFF2-40B4-BE49-F238E27FC236}">
                <a16:creationId xmlns:a16="http://schemas.microsoft.com/office/drawing/2014/main" id="{FD27BB63-F897-1746-9C44-43B0CE2E0A77}"/>
              </a:ext>
            </a:extLst>
          </p:cNvPr>
          <p:cNvSpPr/>
          <p:nvPr/>
        </p:nvSpPr>
        <p:spPr>
          <a:xfrm>
            <a:off x="7914692" y="8976084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0" name="players">
            <a:extLst>
              <a:ext uri="{FF2B5EF4-FFF2-40B4-BE49-F238E27FC236}">
                <a16:creationId xmlns:a16="http://schemas.microsoft.com/office/drawing/2014/main" id="{AA536FED-3170-BF4C-910B-45AC8176B119}"/>
              </a:ext>
            </a:extLst>
          </p:cNvPr>
          <p:cNvSpPr txBox="1"/>
          <p:nvPr/>
        </p:nvSpPr>
        <p:spPr>
          <a:xfrm>
            <a:off x="1256201" y="8023583"/>
            <a:ext cx="144854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r"/>
            <a:r>
              <a:t>players</a:t>
            </a:r>
          </a:p>
        </p:txBody>
      </p:sp>
      <p:sp>
        <p:nvSpPr>
          <p:cNvPr id="81" name="Rectangle">
            <a:extLst>
              <a:ext uri="{FF2B5EF4-FFF2-40B4-BE49-F238E27FC236}">
                <a16:creationId xmlns:a16="http://schemas.microsoft.com/office/drawing/2014/main" id="{C44FAE13-FBCE-6F41-B111-AD6D93D9D4D3}"/>
              </a:ext>
            </a:extLst>
          </p:cNvPr>
          <p:cNvSpPr/>
          <p:nvPr/>
        </p:nvSpPr>
        <p:spPr>
          <a:xfrm>
            <a:off x="2834692" y="8036284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2" name="Line">
            <a:extLst>
              <a:ext uri="{FF2B5EF4-FFF2-40B4-BE49-F238E27FC236}">
                <a16:creationId xmlns:a16="http://schemas.microsoft.com/office/drawing/2014/main" id="{2E38049B-9D58-C34E-890F-957E2C1B0E9F}"/>
              </a:ext>
            </a:extLst>
          </p:cNvPr>
          <p:cNvSpPr/>
          <p:nvPr/>
        </p:nvSpPr>
        <p:spPr>
          <a:xfrm>
            <a:off x="3164891" y="8284829"/>
            <a:ext cx="4363189" cy="28634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3" name="Connection Line">
            <a:extLst>
              <a:ext uri="{FF2B5EF4-FFF2-40B4-BE49-F238E27FC236}">
                <a16:creationId xmlns:a16="http://schemas.microsoft.com/office/drawing/2014/main" id="{47F7923B-6416-4641-B2E8-0A69D6846F12}"/>
              </a:ext>
            </a:extLst>
          </p:cNvPr>
          <p:cNvSpPr/>
          <p:nvPr/>
        </p:nvSpPr>
        <p:spPr>
          <a:xfrm>
            <a:off x="6294440" y="4375229"/>
            <a:ext cx="1739817" cy="43865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842" h="21600" extrusionOk="0">
                <a:moveTo>
                  <a:pt x="16842" y="21600"/>
                </a:moveTo>
                <a:cubicBezTo>
                  <a:pt x="-1229" y="14534"/>
                  <a:pt x="-4758" y="7334"/>
                  <a:pt x="6255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4" name="Connection Line">
            <a:extLst>
              <a:ext uri="{FF2B5EF4-FFF2-40B4-BE49-F238E27FC236}">
                <a16:creationId xmlns:a16="http://schemas.microsoft.com/office/drawing/2014/main" id="{C243B688-C31F-514E-B574-729B2B12F04F}"/>
              </a:ext>
            </a:extLst>
          </p:cNvPr>
          <p:cNvSpPr/>
          <p:nvPr/>
        </p:nvSpPr>
        <p:spPr>
          <a:xfrm>
            <a:off x="8168964" y="7137497"/>
            <a:ext cx="45719" cy="20258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034" h="21600" extrusionOk="0">
                <a:moveTo>
                  <a:pt x="0" y="21600"/>
                </a:moveTo>
                <a:cubicBezTo>
                  <a:pt x="16377" y="11650"/>
                  <a:pt x="21600" y="4450"/>
                  <a:pt x="15669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5" name="reference">
            <a:extLst>
              <a:ext uri="{FF2B5EF4-FFF2-40B4-BE49-F238E27FC236}">
                <a16:creationId xmlns:a16="http://schemas.microsoft.com/office/drawing/2014/main" id="{3BE720E6-5456-264F-BF3F-2E958AA6125A}"/>
              </a:ext>
            </a:extLst>
          </p:cNvPr>
          <p:cNvSpPr txBox="1"/>
          <p:nvPr/>
        </p:nvSpPr>
        <p:spPr>
          <a:xfrm>
            <a:off x="5489214" y="8023583"/>
            <a:ext cx="11714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</a:t>
            </a:r>
          </a:p>
        </p:txBody>
      </p:sp>
      <p:sp>
        <p:nvSpPr>
          <p:cNvPr id="86" name="reference">
            <a:extLst>
              <a:ext uri="{FF2B5EF4-FFF2-40B4-BE49-F238E27FC236}">
                <a16:creationId xmlns:a16="http://schemas.microsoft.com/office/drawing/2014/main" id="{F17313FE-FE61-E647-859B-E32336CFD3F2}"/>
              </a:ext>
            </a:extLst>
          </p:cNvPr>
          <p:cNvSpPr txBox="1"/>
          <p:nvPr/>
        </p:nvSpPr>
        <p:spPr>
          <a:xfrm>
            <a:off x="8230819" y="8125448"/>
            <a:ext cx="11714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reference</a:t>
            </a:r>
          </a:p>
        </p:txBody>
      </p:sp>
      <p:sp>
        <p:nvSpPr>
          <p:cNvPr id="87" name="Two kinds of reference:…">
            <a:extLst>
              <a:ext uri="{FF2B5EF4-FFF2-40B4-BE49-F238E27FC236}">
                <a16:creationId xmlns:a16="http://schemas.microsoft.com/office/drawing/2014/main" id="{EDB7729F-843D-5846-8850-881CFDBA2805}"/>
              </a:ext>
            </a:extLst>
          </p:cNvPr>
          <p:cNvSpPr txBox="1"/>
          <p:nvPr/>
        </p:nvSpPr>
        <p:spPr>
          <a:xfrm>
            <a:off x="3251528" y="8585199"/>
            <a:ext cx="3848845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Two kinds of reference:</a:t>
            </a:r>
          </a:p>
          <a:p>
            <a:pPr marL="571500" indent="-381000" algn="l">
              <a:buSzPct val="145000"/>
              <a:buChar char="•"/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variable</a:t>
            </a:r>
          </a:p>
          <a:p>
            <a:pPr marL="571500" indent="-381000" algn="l">
              <a:buSzPct val="145000"/>
              <a:buChar char="•"/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item in list, dict, </a:t>
            </a:r>
            <a:r>
              <a:rPr dirty="0" err="1"/>
              <a:t>etc</a:t>
            </a:r>
            <a:endParaRPr dirty="0"/>
          </a:p>
        </p:txBody>
      </p:sp>
      <p:cxnSp>
        <p:nvCxnSpPr>
          <p:cNvPr id="3" name="Curved Connector 2">
            <a:extLst>
              <a:ext uri="{FF2B5EF4-FFF2-40B4-BE49-F238E27FC236}">
                <a16:creationId xmlns:a16="http://schemas.microsoft.com/office/drawing/2014/main" id="{F3EA8840-26A1-1B48-984E-D9463C80E27E}"/>
              </a:ext>
            </a:extLst>
          </p:cNvPr>
          <p:cNvCxnSpPr>
            <a:endCxn id="30" idx="3"/>
          </p:cNvCxnSpPr>
          <p:nvPr/>
        </p:nvCxnSpPr>
        <p:spPr>
          <a:xfrm rot="16200000" flipV="1">
            <a:off x="7660462" y="6949125"/>
            <a:ext cx="1430518" cy="289800"/>
          </a:xfrm>
          <a:prstGeom prst="curvedConnector2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8" name="dict">
            <a:extLst>
              <a:ext uri="{FF2B5EF4-FFF2-40B4-BE49-F238E27FC236}">
                <a16:creationId xmlns:a16="http://schemas.microsoft.com/office/drawing/2014/main" id="{A8DAF529-2E1D-F143-8212-DA3E03C5F16F}"/>
              </a:ext>
            </a:extLst>
          </p:cNvPr>
          <p:cNvSpPr txBox="1"/>
          <p:nvPr/>
        </p:nvSpPr>
        <p:spPr>
          <a:xfrm>
            <a:off x="7774633" y="9345195"/>
            <a:ext cx="5715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89" name="dict">
            <a:extLst>
              <a:ext uri="{FF2B5EF4-FFF2-40B4-BE49-F238E27FC236}">
                <a16:creationId xmlns:a16="http://schemas.microsoft.com/office/drawing/2014/main" id="{EA630CE2-ED01-F24B-8ADB-0E4E16A2C2E8}"/>
              </a:ext>
            </a:extLst>
          </p:cNvPr>
          <p:cNvSpPr txBox="1"/>
          <p:nvPr/>
        </p:nvSpPr>
        <p:spPr>
          <a:xfrm>
            <a:off x="8816533" y="7545436"/>
            <a:ext cx="5715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lang="en-US" dirty="0"/>
              <a:t>list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32199982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429" name="Review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t>Review</a:t>
            </a:r>
          </a:p>
          <a:p>
            <a:pPr marL="0" lvl="5" indent="0">
              <a:buSzTx/>
              <a:buNone/>
            </a:pPr>
            <a:r>
              <a:t>More references</a:t>
            </a:r>
          </a:p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Copying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reference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shallow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deep</a:t>
            </a:r>
          </a:p>
          <a:p>
            <a:pPr marL="0" lvl="5" indent="0">
              <a:buSzTx/>
              <a:buNone/>
            </a:pPr>
            <a:r>
              <a:t>Worksheet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Three Levels of Cop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Three Levels of Copy</a:t>
            </a:r>
          </a:p>
        </p:txBody>
      </p:sp>
      <p:sp>
        <p:nvSpPr>
          <p:cNvPr id="432" name="import copy…"/>
          <p:cNvSpPr txBox="1">
            <a:spLocks noGrp="1"/>
          </p:cNvSpPr>
          <p:nvPr>
            <p:ph type="body" idx="1"/>
          </p:nvPr>
        </p:nvSpPr>
        <p:spPr>
          <a:xfrm>
            <a:off x="1104900" y="3683396"/>
            <a:ext cx="11099800" cy="5330281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import copy</a:t>
            </a:r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x = [</a:t>
            </a:r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    {"</a:t>
            </a:r>
            <a:r>
              <a:rPr lang="en-US" dirty="0" err="1"/>
              <a:t>name":"A</a:t>
            </a:r>
            <a:r>
              <a:rPr lang="en-US" dirty="0"/>
              <a:t>", "score":88},</a:t>
            </a:r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    {"</a:t>
            </a:r>
            <a:r>
              <a:rPr lang="en-US" dirty="0" err="1"/>
              <a:t>name":"B</a:t>
            </a:r>
            <a:r>
              <a:rPr lang="en-US" dirty="0"/>
              <a:t>", "score":111},</a:t>
            </a:r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    {"</a:t>
            </a:r>
            <a:r>
              <a:rPr lang="en-US" dirty="0" err="1"/>
              <a:t>name":"C</a:t>
            </a:r>
            <a:r>
              <a:rPr lang="en-US" dirty="0"/>
              <a:t>", "score":100}]</a:t>
            </a:r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# uncomment one of these</a:t>
            </a:r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#y = x</a:t>
            </a:r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#y = </a:t>
            </a:r>
            <a:r>
              <a:rPr lang="en-US" dirty="0" err="1"/>
              <a:t>copy.copy</a:t>
            </a:r>
            <a:r>
              <a:rPr lang="en-US" dirty="0"/>
              <a:t>(x)</a:t>
            </a:r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#y = </a:t>
            </a:r>
            <a:r>
              <a:rPr lang="en-US" dirty="0" err="1"/>
              <a:t>copy.deepcopy</a:t>
            </a:r>
            <a:r>
              <a:rPr lang="en-US" dirty="0"/>
              <a:t>(x)</a:t>
            </a:r>
          </a:p>
        </p:txBody>
      </p:sp>
      <p:sp>
        <p:nvSpPr>
          <p:cNvPr id="433" name="Line"/>
          <p:cNvSpPr/>
          <p:nvPr/>
        </p:nvSpPr>
        <p:spPr>
          <a:xfrm flipH="1">
            <a:off x="2713640" y="6912807"/>
            <a:ext cx="4560055" cy="0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34" name="reference copy [fastest, most dangerous]"/>
          <p:cNvSpPr txBox="1"/>
          <p:nvPr/>
        </p:nvSpPr>
        <p:spPr>
          <a:xfrm>
            <a:off x="7282384" y="6658806"/>
            <a:ext cx="51182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 copy [fastest, most dangerous]</a:t>
            </a:r>
          </a:p>
        </p:txBody>
      </p:sp>
      <p:sp>
        <p:nvSpPr>
          <p:cNvPr id="435" name="Line"/>
          <p:cNvSpPr/>
          <p:nvPr/>
        </p:nvSpPr>
        <p:spPr>
          <a:xfrm flipH="1">
            <a:off x="4999640" y="7331907"/>
            <a:ext cx="2260488" cy="0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36" name="shallow copy"/>
          <p:cNvSpPr txBox="1"/>
          <p:nvPr/>
        </p:nvSpPr>
        <p:spPr>
          <a:xfrm>
            <a:off x="7289699" y="7077906"/>
            <a:ext cx="169366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shallow copy</a:t>
            </a:r>
          </a:p>
        </p:txBody>
      </p:sp>
      <p:sp>
        <p:nvSpPr>
          <p:cNvPr id="437" name="Line"/>
          <p:cNvSpPr/>
          <p:nvPr/>
        </p:nvSpPr>
        <p:spPr>
          <a:xfrm flipH="1">
            <a:off x="5761640" y="7763707"/>
            <a:ext cx="1507093" cy="0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38" name="deep copy [slowest, safest]"/>
          <p:cNvSpPr txBox="1"/>
          <p:nvPr/>
        </p:nvSpPr>
        <p:spPr>
          <a:xfrm>
            <a:off x="7293611" y="7509706"/>
            <a:ext cx="339685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deep copy [slowest, safest]</a:t>
            </a:r>
          </a:p>
        </p:txBody>
      </p:sp>
      <p:sp>
        <p:nvSpPr>
          <p:cNvPr id="439" name="When should we…"/>
          <p:cNvSpPr txBox="1"/>
          <p:nvPr/>
        </p:nvSpPr>
        <p:spPr>
          <a:xfrm>
            <a:off x="7680225" y="2861755"/>
            <a:ext cx="4502350" cy="149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8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When should we</a:t>
            </a:r>
          </a:p>
          <a:p>
            <a:pPr>
              <a:defRPr sz="48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use which one?</a:t>
            </a:r>
          </a:p>
        </p:txBody>
      </p:sp>
      <p:pic>
        <p:nvPicPr>
          <p:cNvPr id="44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6200" y="413792"/>
            <a:ext cx="2164384" cy="100225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Three Levels of Cop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lang="en-US" dirty="0"/>
              <a:t>Shallow copy of depth level 2</a:t>
            </a:r>
            <a:endParaRPr dirty="0"/>
          </a:p>
        </p:txBody>
      </p:sp>
      <p:sp>
        <p:nvSpPr>
          <p:cNvPr id="432" name="import copy…"/>
          <p:cNvSpPr txBox="1">
            <a:spLocks noGrp="1"/>
          </p:cNvSpPr>
          <p:nvPr>
            <p:ph type="body" idx="1"/>
          </p:nvPr>
        </p:nvSpPr>
        <p:spPr>
          <a:xfrm>
            <a:off x="1104900" y="3683396"/>
            <a:ext cx="11099800" cy="5330281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import copy</a:t>
            </a:r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x = [</a:t>
            </a:r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    {"</a:t>
            </a:r>
            <a:r>
              <a:rPr lang="en-US" dirty="0" err="1"/>
              <a:t>name":"A</a:t>
            </a:r>
            <a:r>
              <a:rPr lang="en-US" dirty="0"/>
              <a:t>", "score":88},</a:t>
            </a:r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    {"</a:t>
            </a:r>
            <a:r>
              <a:rPr lang="en-US" dirty="0" err="1"/>
              <a:t>name":"B</a:t>
            </a:r>
            <a:r>
              <a:rPr lang="en-US" dirty="0"/>
              <a:t>", "score":111},</a:t>
            </a:r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    {"</a:t>
            </a:r>
            <a:r>
              <a:rPr lang="en-US" dirty="0" err="1"/>
              <a:t>name":"C</a:t>
            </a:r>
            <a:r>
              <a:rPr lang="en-US" dirty="0"/>
              <a:t>", "score":100}]</a:t>
            </a:r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y = </a:t>
            </a:r>
            <a:r>
              <a:rPr lang="en-US" dirty="0" err="1"/>
              <a:t>copy.copy</a:t>
            </a:r>
            <a:r>
              <a:rPr lang="en-US" dirty="0"/>
              <a:t>(x)</a:t>
            </a:r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endParaRPr lang="en-US" dirty="0"/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for </a:t>
            </a:r>
            <a:r>
              <a:rPr lang="en-US" dirty="0" err="1"/>
              <a:t>idx</a:t>
            </a:r>
            <a:r>
              <a:rPr lang="en-US" dirty="0"/>
              <a:t> in range(</a:t>
            </a:r>
            <a:r>
              <a:rPr lang="en-US" dirty="0" err="1"/>
              <a:t>len</a:t>
            </a:r>
            <a:r>
              <a:rPr lang="en-US" dirty="0"/>
              <a:t>(x)):</a:t>
            </a:r>
          </a:p>
          <a:p>
            <a:pPr marL="0" lvl="5" indent="0">
              <a:spcBef>
                <a:spcPts val="0"/>
              </a:spcBef>
              <a:buSzTx/>
              <a:buNone/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dirty="0"/>
              <a:t>    y[</a:t>
            </a:r>
            <a:r>
              <a:rPr lang="en-US" dirty="0" err="1"/>
              <a:t>idx</a:t>
            </a:r>
            <a:r>
              <a:rPr lang="en-US" dirty="0"/>
              <a:t>] = </a:t>
            </a:r>
            <a:r>
              <a:rPr lang="en-US" dirty="0" err="1"/>
              <a:t>copy.copy</a:t>
            </a:r>
            <a:r>
              <a:rPr lang="en-US" dirty="0"/>
              <a:t>(x[</a:t>
            </a:r>
            <a:r>
              <a:rPr lang="en-US" dirty="0" err="1"/>
              <a:t>idx</a:t>
            </a:r>
            <a:r>
              <a:rPr lang="en-US" dirty="0"/>
              <a:t>])</a:t>
            </a:r>
          </a:p>
        </p:txBody>
      </p:sp>
      <p:sp>
        <p:nvSpPr>
          <p:cNvPr id="435" name="Line"/>
          <p:cNvSpPr/>
          <p:nvPr/>
        </p:nvSpPr>
        <p:spPr>
          <a:xfrm flipH="1">
            <a:off x="4675706" y="6546137"/>
            <a:ext cx="4087182" cy="0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36" name="shallow copy"/>
          <p:cNvSpPr txBox="1"/>
          <p:nvPr/>
        </p:nvSpPr>
        <p:spPr>
          <a:xfrm>
            <a:off x="8813335" y="6317537"/>
            <a:ext cx="169366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shallow copy</a:t>
            </a:r>
          </a:p>
        </p:txBody>
      </p:sp>
      <p:sp>
        <p:nvSpPr>
          <p:cNvPr id="439" name="When should we…"/>
          <p:cNvSpPr txBox="1"/>
          <p:nvPr/>
        </p:nvSpPr>
        <p:spPr>
          <a:xfrm>
            <a:off x="6936194" y="2821095"/>
            <a:ext cx="5990422" cy="15799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8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/>
              <a:t>Using shallow copy to </a:t>
            </a:r>
          </a:p>
          <a:p>
            <a:pPr>
              <a:defRPr sz="48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/>
              <a:t>copy other depth levels</a:t>
            </a:r>
            <a:endParaRPr dirty="0"/>
          </a:p>
        </p:txBody>
      </p:sp>
      <p:pic>
        <p:nvPicPr>
          <p:cNvPr id="44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6200" y="413792"/>
            <a:ext cx="2164384" cy="1002258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Line">
            <a:extLst>
              <a:ext uri="{FF2B5EF4-FFF2-40B4-BE49-F238E27FC236}">
                <a16:creationId xmlns:a16="http://schemas.microsoft.com/office/drawing/2014/main" id="{74C3708F-587E-F741-82CB-C70376C8535E}"/>
              </a:ext>
            </a:extLst>
          </p:cNvPr>
          <p:cNvSpPr/>
          <p:nvPr/>
        </p:nvSpPr>
        <p:spPr>
          <a:xfrm flipH="1">
            <a:off x="6502400" y="7364099"/>
            <a:ext cx="2260488" cy="0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3" name="shallow copy">
            <a:extLst>
              <a:ext uri="{FF2B5EF4-FFF2-40B4-BE49-F238E27FC236}">
                <a16:creationId xmlns:a16="http://schemas.microsoft.com/office/drawing/2014/main" id="{F6CE9476-648C-0248-9F93-63777A47C2A0}"/>
              </a:ext>
            </a:extLst>
          </p:cNvPr>
          <p:cNvSpPr txBox="1"/>
          <p:nvPr/>
        </p:nvSpPr>
        <p:spPr>
          <a:xfrm>
            <a:off x="8813335" y="7128137"/>
            <a:ext cx="3730188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shallow copy</a:t>
            </a:r>
            <a:r>
              <a:rPr lang="en-US" dirty="0"/>
              <a:t> of depth level 2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57659482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Example: Player Scor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Example: Player Scores</a:t>
            </a:r>
          </a:p>
        </p:txBody>
      </p:sp>
      <p:sp>
        <p:nvSpPr>
          <p:cNvPr id="443" name="players = [   {&quot;name&quot;:&quot;A&quot;, &quot;score&quot;:88},   {&quot;name&quot;:&quot;B&quot;, &quot;score&quot;:111},   {&quot;name&quot;:&quot;C&quot;, &quot;score&quot;:100} ]"/>
          <p:cNvSpPr txBox="1">
            <a:spLocks noGrp="1"/>
          </p:cNvSpPr>
          <p:nvPr>
            <p:ph type="body" sz="quarter" idx="1"/>
          </p:nvPr>
        </p:nvSpPr>
        <p:spPr>
          <a:xfrm>
            <a:off x="1333500" y="1587896"/>
            <a:ext cx="11099800" cy="224279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players = [</a:t>
            </a:r>
            <a:br/>
            <a:r>
              <a:t>  {"name":"A", "score":88},</a:t>
            </a:r>
            <a:br/>
            <a:r>
              <a:t>  {"name":"B", "score":111},</a:t>
            </a:r>
            <a:br/>
            <a:r>
              <a:t>  {"name":"C", "score":100}</a:t>
            </a:r>
            <a:br/>
            <a:r>
              <a:t>]</a:t>
            </a:r>
          </a:p>
        </p:txBody>
      </p:sp>
      <p:sp>
        <p:nvSpPr>
          <p:cNvPr id="444" name="players"/>
          <p:cNvSpPr txBox="1"/>
          <p:nvPr/>
        </p:nvSpPr>
        <p:spPr>
          <a:xfrm>
            <a:off x="1041027" y="5194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445" name="Rectangle"/>
          <p:cNvSpPr/>
          <p:nvPr/>
        </p:nvSpPr>
        <p:spPr>
          <a:xfrm>
            <a:off x="22860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46" name="Rectangle"/>
          <p:cNvSpPr/>
          <p:nvPr/>
        </p:nvSpPr>
        <p:spPr>
          <a:xfrm>
            <a:off x="50800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47" name="Rectangle"/>
          <p:cNvSpPr/>
          <p:nvPr/>
        </p:nvSpPr>
        <p:spPr>
          <a:xfrm>
            <a:off x="55372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48" name="Rectangle"/>
          <p:cNvSpPr/>
          <p:nvPr/>
        </p:nvSpPr>
        <p:spPr>
          <a:xfrm>
            <a:off x="59944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66" name="Connection Line"/>
          <p:cNvSpPr/>
          <p:nvPr/>
        </p:nvSpPr>
        <p:spPr>
          <a:xfrm>
            <a:off x="2519891" y="4730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50" name="name"/>
          <p:cNvSpPr/>
          <p:nvPr/>
        </p:nvSpPr>
        <p:spPr>
          <a:xfrm>
            <a:off x="3797300" y="7480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451" name="A"/>
          <p:cNvSpPr/>
          <p:nvPr/>
        </p:nvSpPr>
        <p:spPr>
          <a:xfrm>
            <a:off x="4711700" y="7480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452" name="score"/>
          <p:cNvSpPr/>
          <p:nvPr/>
        </p:nvSpPr>
        <p:spPr>
          <a:xfrm>
            <a:off x="3797300" y="7937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453" name="88"/>
          <p:cNvSpPr/>
          <p:nvPr/>
        </p:nvSpPr>
        <p:spPr>
          <a:xfrm>
            <a:off x="4711700" y="7937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454" name="name"/>
          <p:cNvSpPr/>
          <p:nvPr/>
        </p:nvSpPr>
        <p:spPr>
          <a:xfrm>
            <a:off x="6210300" y="7480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455" name="B"/>
          <p:cNvSpPr/>
          <p:nvPr/>
        </p:nvSpPr>
        <p:spPr>
          <a:xfrm>
            <a:off x="7124700" y="7480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456" name="score"/>
          <p:cNvSpPr/>
          <p:nvPr/>
        </p:nvSpPr>
        <p:spPr>
          <a:xfrm>
            <a:off x="6210300" y="7937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457" name="111"/>
          <p:cNvSpPr/>
          <p:nvPr/>
        </p:nvSpPr>
        <p:spPr>
          <a:xfrm>
            <a:off x="7124700" y="7937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458" name="name"/>
          <p:cNvSpPr/>
          <p:nvPr/>
        </p:nvSpPr>
        <p:spPr>
          <a:xfrm>
            <a:off x="8877300" y="7480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459" name="C"/>
          <p:cNvSpPr/>
          <p:nvPr/>
        </p:nvSpPr>
        <p:spPr>
          <a:xfrm>
            <a:off x="9791700" y="7480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460" name="score"/>
          <p:cNvSpPr/>
          <p:nvPr/>
        </p:nvSpPr>
        <p:spPr>
          <a:xfrm>
            <a:off x="8877300" y="7937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461" name="100"/>
          <p:cNvSpPr/>
          <p:nvPr/>
        </p:nvSpPr>
        <p:spPr>
          <a:xfrm>
            <a:off x="9791700" y="7937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467" name="Connection Line"/>
          <p:cNvSpPr/>
          <p:nvPr/>
        </p:nvSpPr>
        <p:spPr>
          <a:xfrm>
            <a:off x="6215591" y="5402791"/>
            <a:ext cx="2652664" cy="2029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755" y="1129"/>
                  <a:pt x="17955" y="8329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68" name="Connection Line"/>
          <p:cNvSpPr/>
          <p:nvPr/>
        </p:nvSpPr>
        <p:spPr>
          <a:xfrm>
            <a:off x="5704903" y="5402791"/>
            <a:ext cx="539562" cy="2070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908" h="21600" extrusionOk="0">
                <a:moveTo>
                  <a:pt x="2618" y="0"/>
                </a:moveTo>
                <a:cubicBezTo>
                  <a:pt x="-3692" y="5512"/>
                  <a:pt x="1405" y="12712"/>
                  <a:pt x="17908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69" name="Connection Line"/>
          <p:cNvSpPr/>
          <p:nvPr/>
        </p:nvSpPr>
        <p:spPr>
          <a:xfrm>
            <a:off x="3783664" y="5402791"/>
            <a:ext cx="1517529" cy="20691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02" h="21600" extrusionOk="0">
                <a:moveTo>
                  <a:pt x="20802" y="0"/>
                </a:moveTo>
                <a:cubicBezTo>
                  <a:pt x="6112" y="5172"/>
                  <a:pt x="-798" y="12372"/>
                  <a:pt x="73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65" name="Depending on the use case,…"/>
          <p:cNvSpPr txBox="1"/>
          <p:nvPr/>
        </p:nvSpPr>
        <p:spPr>
          <a:xfrm>
            <a:off x="7658571" y="3167980"/>
            <a:ext cx="4317058" cy="1169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Depending on the use case,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there are </a:t>
            </a:r>
            <a:r>
              <a:rPr b="1"/>
              <a:t>three ways</a:t>
            </a:r>
            <a:r>
              <a:t> we might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"copy" the player’s data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Example: Player Scor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Example: Player Scores</a:t>
            </a:r>
          </a:p>
        </p:txBody>
      </p:sp>
      <p:sp>
        <p:nvSpPr>
          <p:cNvPr id="472" name="players = [   {&quot;name&quot;:&quot;A&quot;, &quot;score&quot;:88},   {&quot;name&quot;:&quot;B&quot;, &quot;score&quot;:111},   {&quot;name&quot;:&quot;C&quot;, &quot;score&quot;:100} ]"/>
          <p:cNvSpPr txBox="1">
            <a:spLocks noGrp="1"/>
          </p:cNvSpPr>
          <p:nvPr>
            <p:ph type="body" sz="quarter" idx="1"/>
          </p:nvPr>
        </p:nvSpPr>
        <p:spPr>
          <a:xfrm>
            <a:off x="1333500" y="1587896"/>
            <a:ext cx="11099800" cy="224279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players = [</a:t>
            </a:r>
            <a:br/>
            <a:r>
              <a:t>  {"name":"A", "score":88},</a:t>
            </a:r>
            <a:br/>
            <a:r>
              <a:t>  {"name":"B", "score":111},</a:t>
            </a:r>
            <a:br/>
            <a:r>
              <a:t>  {"name":"C", "score":100}</a:t>
            </a:r>
            <a:br/>
            <a:r>
              <a:t>]</a:t>
            </a:r>
          </a:p>
        </p:txBody>
      </p:sp>
      <p:sp>
        <p:nvSpPr>
          <p:cNvPr id="473" name="players"/>
          <p:cNvSpPr txBox="1"/>
          <p:nvPr/>
        </p:nvSpPr>
        <p:spPr>
          <a:xfrm>
            <a:off x="1041027" y="5194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474" name="Rectangle"/>
          <p:cNvSpPr/>
          <p:nvPr/>
        </p:nvSpPr>
        <p:spPr>
          <a:xfrm>
            <a:off x="22860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75" name="Rectangle"/>
          <p:cNvSpPr/>
          <p:nvPr/>
        </p:nvSpPr>
        <p:spPr>
          <a:xfrm>
            <a:off x="50800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76" name="Rectangle"/>
          <p:cNvSpPr/>
          <p:nvPr/>
        </p:nvSpPr>
        <p:spPr>
          <a:xfrm>
            <a:off x="55372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77" name="Rectangle"/>
          <p:cNvSpPr/>
          <p:nvPr/>
        </p:nvSpPr>
        <p:spPr>
          <a:xfrm>
            <a:off x="59944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98" name="Connection Line"/>
          <p:cNvSpPr/>
          <p:nvPr/>
        </p:nvSpPr>
        <p:spPr>
          <a:xfrm>
            <a:off x="2519891" y="4730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79" name="name"/>
          <p:cNvSpPr/>
          <p:nvPr/>
        </p:nvSpPr>
        <p:spPr>
          <a:xfrm>
            <a:off x="3797300" y="7480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480" name="A"/>
          <p:cNvSpPr/>
          <p:nvPr/>
        </p:nvSpPr>
        <p:spPr>
          <a:xfrm>
            <a:off x="4711700" y="7480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481" name="score"/>
          <p:cNvSpPr/>
          <p:nvPr/>
        </p:nvSpPr>
        <p:spPr>
          <a:xfrm>
            <a:off x="3797300" y="7937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482" name="88"/>
          <p:cNvSpPr/>
          <p:nvPr/>
        </p:nvSpPr>
        <p:spPr>
          <a:xfrm>
            <a:off x="4711700" y="7937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483" name="name"/>
          <p:cNvSpPr/>
          <p:nvPr/>
        </p:nvSpPr>
        <p:spPr>
          <a:xfrm>
            <a:off x="6210300" y="7480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484" name="B"/>
          <p:cNvSpPr/>
          <p:nvPr/>
        </p:nvSpPr>
        <p:spPr>
          <a:xfrm>
            <a:off x="7124700" y="7480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485" name="score"/>
          <p:cNvSpPr/>
          <p:nvPr/>
        </p:nvSpPr>
        <p:spPr>
          <a:xfrm>
            <a:off x="6210300" y="7937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486" name="111"/>
          <p:cNvSpPr/>
          <p:nvPr/>
        </p:nvSpPr>
        <p:spPr>
          <a:xfrm>
            <a:off x="7124700" y="7937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487" name="name"/>
          <p:cNvSpPr/>
          <p:nvPr/>
        </p:nvSpPr>
        <p:spPr>
          <a:xfrm>
            <a:off x="8877300" y="7480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488" name="C"/>
          <p:cNvSpPr/>
          <p:nvPr/>
        </p:nvSpPr>
        <p:spPr>
          <a:xfrm>
            <a:off x="9791700" y="7480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489" name="score"/>
          <p:cNvSpPr/>
          <p:nvPr/>
        </p:nvSpPr>
        <p:spPr>
          <a:xfrm>
            <a:off x="8877300" y="7937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490" name="100"/>
          <p:cNvSpPr/>
          <p:nvPr/>
        </p:nvSpPr>
        <p:spPr>
          <a:xfrm>
            <a:off x="9791700" y="7937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499" name="Connection Line"/>
          <p:cNvSpPr/>
          <p:nvPr/>
        </p:nvSpPr>
        <p:spPr>
          <a:xfrm>
            <a:off x="6215591" y="5402791"/>
            <a:ext cx="2652664" cy="2029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755" y="1129"/>
                  <a:pt x="17955" y="8329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00" name="Connection Line"/>
          <p:cNvSpPr/>
          <p:nvPr/>
        </p:nvSpPr>
        <p:spPr>
          <a:xfrm>
            <a:off x="5704903" y="5402791"/>
            <a:ext cx="539562" cy="2070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908" h="21600" extrusionOk="0">
                <a:moveTo>
                  <a:pt x="2618" y="0"/>
                </a:moveTo>
                <a:cubicBezTo>
                  <a:pt x="-3692" y="5512"/>
                  <a:pt x="1405" y="12712"/>
                  <a:pt x="17908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01" name="Connection Line"/>
          <p:cNvSpPr/>
          <p:nvPr/>
        </p:nvSpPr>
        <p:spPr>
          <a:xfrm>
            <a:off x="3783664" y="5402791"/>
            <a:ext cx="1517529" cy="20691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02" h="21600" extrusionOk="0">
                <a:moveTo>
                  <a:pt x="20802" y="0"/>
                </a:moveTo>
                <a:cubicBezTo>
                  <a:pt x="6112" y="5172"/>
                  <a:pt x="-798" y="12372"/>
                  <a:pt x="73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94" name="Rectangle"/>
          <p:cNvSpPr/>
          <p:nvPr/>
        </p:nvSpPr>
        <p:spPr>
          <a:xfrm>
            <a:off x="571500" y="1371600"/>
            <a:ext cx="11960970" cy="7519790"/>
          </a:xfrm>
          <a:prstGeom prst="rect">
            <a:avLst/>
          </a:prstGeom>
          <a:solidFill>
            <a:srgbClr val="FFFFFF">
              <a:alpha val="8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95" name="Use Case 1…"/>
          <p:cNvSpPr/>
          <p:nvPr/>
        </p:nvSpPr>
        <p:spPr>
          <a:xfrm>
            <a:off x="737368" y="5003800"/>
            <a:ext cx="3452864" cy="3116015"/>
          </a:xfrm>
          <a:prstGeom prst="rect">
            <a:avLst/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Use Case 1</a:t>
            </a:r>
          </a:p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Get max score</a:t>
            </a:r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(reference copy)</a:t>
            </a:r>
          </a:p>
        </p:txBody>
      </p:sp>
      <p:sp>
        <p:nvSpPr>
          <p:cNvPr id="496" name="Use Case 2…"/>
          <p:cNvSpPr/>
          <p:nvPr/>
        </p:nvSpPr>
        <p:spPr>
          <a:xfrm>
            <a:off x="4775968" y="5003800"/>
            <a:ext cx="3452864" cy="3116015"/>
          </a:xfrm>
          <a:prstGeom prst="rect">
            <a:avLst/>
          </a:prstGeom>
          <a:solidFill>
            <a:schemeClr val="accent1">
              <a:lumOff val="-13575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Use Case 2</a:t>
            </a:r>
          </a:p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Get median score</a:t>
            </a:r>
            <a:br/>
            <a:r>
              <a:t>(shallow copy)</a:t>
            </a:r>
          </a:p>
        </p:txBody>
      </p:sp>
      <p:sp>
        <p:nvSpPr>
          <p:cNvPr id="497" name="Use Case 3…"/>
          <p:cNvSpPr/>
          <p:nvPr/>
        </p:nvSpPr>
        <p:spPr>
          <a:xfrm>
            <a:off x="8814568" y="5003800"/>
            <a:ext cx="3452864" cy="3116015"/>
          </a:xfrm>
          <a:prstGeom prst="rect">
            <a:avLst/>
          </a:prstGeom>
          <a:solidFill>
            <a:schemeClr val="accent6">
              <a:satOff val="-15808"/>
              <a:lumOff val="-17557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Use Case 3</a:t>
            </a:r>
          </a:p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Record historical scores (deep copy)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Example: Player Scor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Example: Player Scores</a:t>
            </a:r>
          </a:p>
        </p:txBody>
      </p:sp>
      <p:sp>
        <p:nvSpPr>
          <p:cNvPr id="504" name="players = [   {&quot;name&quot;:&quot;A&quot;, &quot;score&quot;:88},   {&quot;name&quot;:&quot;B&quot;, &quot;score&quot;:111},   {&quot;name&quot;:&quot;C&quot;, &quot;score&quot;:100} ]"/>
          <p:cNvSpPr txBox="1">
            <a:spLocks noGrp="1"/>
          </p:cNvSpPr>
          <p:nvPr>
            <p:ph type="body" sz="quarter" idx="1"/>
          </p:nvPr>
        </p:nvSpPr>
        <p:spPr>
          <a:xfrm>
            <a:off x="1333500" y="1587896"/>
            <a:ext cx="11099800" cy="224279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players = [</a:t>
            </a:r>
            <a:br/>
            <a:r>
              <a:t>  {"name":"A", "score":88},</a:t>
            </a:r>
            <a:br/>
            <a:r>
              <a:t>  {"name":"B", "score":111},</a:t>
            </a:r>
            <a:br/>
            <a:r>
              <a:t>  {"name":"C", "score":100}</a:t>
            </a:r>
            <a:br/>
            <a:r>
              <a:t>]</a:t>
            </a:r>
          </a:p>
        </p:txBody>
      </p:sp>
      <p:sp>
        <p:nvSpPr>
          <p:cNvPr id="505" name="players"/>
          <p:cNvSpPr txBox="1"/>
          <p:nvPr/>
        </p:nvSpPr>
        <p:spPr>
          <a:xfrm>
            <a:off x="1041027" y="5194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506" name="Rectangle"/>
          <p:cNvSpPr/>
          <p:nvPr/>
        </p:nvSpPr>
        <p:spPr>
          <a:xfrm>
            <a:off x="22860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07" name="Rectangle"/>
          <p:cNvSpPr/>
          <p:nvPr/>
        </p:nvSpPr>
        <p:spPr>
          <a:xfrm>
            <a:off x="50800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08" name="Rectangle"/>
          <p:cNvSpPr/>
          <p:nvPr/>
        </p:nvSpPr>
        <p:spPr>
          <a:xfrm>
            <a:off x="55372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09" name="Rectangle"/>
          <p:cNvSpPr/>
          <p:nvPr/>
        </p:nvSpPr>
        <p:spPr>
          <a:xfrm>
            <a:off x="59944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30" name="Connection Line"/>
          <p:cNvSpPr/>
          <p:nvPr/>
        </p:nvSpPr>
        <p:spPr>
          <a:xfrm>
            <a:off x="2519891" y="4730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11" name="name"/>
          <p:cNvSpPr/>
          <p:nvPr/>
        </p:nvSpPr>
        <p:spPr>
          <a:xfrm>
            <a:off x="3797300" y="7480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512" name="A"/>
          <p:cNvSpPr/>
          <p:nvPr/>
        </p:nvSpPr>
        <p:spPr>
          <a:xfrm>
            <a:off x="4711700" y="7480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513" name="score"/>
          <p:cNvSpPr/>
          <p:nvPr/>
        </p:nvSpPr>
        <p:spPr>
          <a:xfrm>
            <a:off x="3797300" y="7937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514" name="88"/>
          <p:cNvSpPr/>
          <p:nvPr/>
        </p:nvSpPr>
        <p:spPr>
          <a:xfrm>
            <a:off x="4711700" y="7937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515" name="name"/>
          <p:cNvSpPr/>
          <p:nvPr/>
        </p:nvSpPr>
        <p:spPr>
          <a:xfrm>
            <a:off x="6210300" y="7480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516" name="B"/>
          <p:cNvSpPr/>
          <p:nvPr/>
        </p:nvSpPr>
        <p:spPr>
          <a:xfrm>
            <a:off x="7124700" y="7480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517" name="score"/>
          <p:cNvSpPr/>
          <p:nvPr/>
        </p:nvSpPr>
        <p:spPr>
          <a:xfrm>
            <a:off x="6210300" y="7937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518" name="111"/>
          <p:cNvSpPr/>
          <p:nvPr/>
        </p:nvSpPr>
        <p:spPr>
          <a:xfrm>
            <a:off x="7124700" y="7937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519" name="name"/>
          <p:cNvSpPr/>
          <p:nvPr/>
        </p:nvSpPr>
        <p:spPr>
          <a:xfrm>
            <a:off x="8877300" y="7480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520" name="C"/>
          <p:cNvSpPr/>
          <p:nvPr/>
        </p:nvSpPr>
        <p:spPr>
          <a:xfrm>
            <a:off x="9791700" y="7480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521" name="score"/>
          <p:cNvSpPr/>
          <p:nvPr/>
        </p:nvSpPr>
        <p:spPr>
          <a:xfrm>
            <a:off x="8877300" y="7937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522" name="100"/>
          <p:cNvSpPr/>
          <p:nvPr/>
        </p:nvSpPr>
        <p:spPr>
          <a:xfrm>
            <a:off x="9791700" y="7937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531" name="Connection Line"/>
          <p:cNvSpPr/>
          <p:nvPr/>
        </p:nvSpPr>
        <p:spPr>
          <a:xfrm>
            <a:off x="6215591" y="5402791"/>
            <a:ext cx="2652664" cy="2029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755" y="1129"/>
                  <a:pt x="17955" y="8329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32" name="Connection Line"/>
          <p:cNvSpPr/>
          <p:nvPr/>
        </p:nvSpPr>
        <p:spPr>
          <a:xfrm>
            <a:off x="5704903" y="5402791"/>
            <a:ext cx="539562" cy="2070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908" h="21600" extrusionOk="0">
                <a:moveTo>
                  <a:pt x="2618" y="0"/>
                </a:moveTo>
                <a:cubicBezTo>
                  <a:pt x="-3692" y="5512"/>
                  <a:pt x="1405" y="12712"/>
                  <a:pt x="17908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33" name="Connection Line"/>
          <p:cNvSpPr/>
          <p:nvPr/>
        </p:nvSpPr>
        <p:spPr>
          <a:xfrm>
            <a:off x="3783664" y="5402791"/>
            <a:ext cx="1517529" cy="20691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02" h="21600" extrusionOk="0">
                <a:moveTo>
                  <a:pt x="20802" y="0"/>
                </a:moveTo>
                <a:cubicBezTo>
                  <a:pt x="6112" y="5172"/>
                  <a:pt x="-798" y="12372"/>
                  <a:pt x="73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26" name="Rectangle"/>
          <p:cNvSpPr/>
          <p:nvPr/>
        </p:nvSpPr>
        <p:spPr>
          <a:xfrm>
            <a:off x="571500" y="1371600"/>
            <a:ext cx="11960970" cy="7519790"/>
          </a:xfrm>
          <a:prstGeom prst="rect">
            <a:avLst/>
          </a:prstGeom>
          <a:solidFill>
            <a:srgbClr val="FFFFFF">
              <a:alpha val="8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27" name="Use Case 1…"/>
          <p:cNvSpPr/>
          <p:nvPr/>
        </p:nvSpPr>
        <p:spPr>
          <a:xfrm>
            <a:off x="737368" y="5003800"/>
            <a:ext cx="3452864" cy="3116015"/>
          </a:xfrm>
          <a:prstGeom prst="rect">
            <a:avLst/>
          </a:prstGeom>
          <a:solidFill>
            <a:schemeClr val="accent4">
              <a:hueOff val="-461056"/>
              <a:satOff val="4338"/>
              <a:lumOff val="-10225"/>
            </a:schemeClr>
          </a:solidFill>
          <a:ln w="762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Use Case 1</a:t>
            </a:r>
          </a:p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Get max score</a:t>
            </a:r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(reference copy)</a:t>
            </a:r>
          </a:p>
        </p:txBody>
      </p:sp>
      <p:sp>
        <p:nvSpPr>
          <p:cNvPr id="528" name="Use Case 3…"/>
          <p:cNvSpPr/>
          <p:nvPr/>
        </p:nvSpPr>
        <p:spPr>
          <a:xfrm>
            <a:off x="8814568" y="5003800"/>
            <a:ext cx="3452864" cy="3116015"/>
          </a:xfrm>
          <a:prstGeom prst="rect">
            <a:avLst/>
          </a:prstGeom>
          <a:solidFill>
            <a:schemeClr val="accent6">
              <a:satOff val="-15808"/>
              <a:lumOff val="-17557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Use Case 3</a:t>
            </a:r>
          </a:p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Record historical scores (deep copy)</a:t>
            </a:r>
          </a:p>
        </p:txBody>
      </p:sp>
      <p:sp>
        <p:nvSpPr>
          <p:cNvPr id="529" name="Use Case 2…"/>
          <p:cNvSpPr/>
          <p:nvPr/>
        </p:nvSpPr>
        <p:spPr>
          <a:xfrm>
            <a:off x="4775968" y="5003800"/>
            <a:ext cx="3452864" cy="3116015"/>
          </a:xfrm>
          <a:prstGeom prst="rect">
            <a:avLst/>
          </a:prstGeom>
          <a:solidFill>
            <a:schemeClr val="accent1">
              <a:lumOff val="-13575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Use Case 2</a:t>
            </a:r>
          </a:p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Get median score</a:t>
            </a:r>
            <a:br/>
            <a:r>
              <a:t>(shallow copy)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def max_score(people):   highest = None   for p in people:     if highest == None or p[&quot;score&quot;] &gt; highest:       highest = p[&quot;score&quot;]   return highest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def max_score(</a:t>
            </a:r>
            <a:r>
              <a:rPr b="1"/>
              <a:t>people</a:t>
            </a:r>
            <a:r>
              <a:t>):</a:t>
            </a:r>
            <a:br/>
            <a:r>
              <a:t>  highest = None</a:t>
            </a:r>
            <a:br/>
            <a:r>
              <a:t>  for p in people:</a:t>
            </a:r>
            <a:br/>
            <a:r>
              <a:t>    if highest == None or p["score"] &gt; highest:</a:t>
            </a:r>
            <a:br/>
            <a:r>
              <a:t>      highest = p["score"]</a:t>
            </a:r>
            <a:br/>
            <a:r>
              <a:t>  return highest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m = max_score(</a:t>
            </a:r>
            <a:r>
              <a:rPr b="1"/>
              <a:t>players</a:t>
            </a:r>
            <a:r>
              <a:t>)</a:t>
            </a:r>
          </a:p>
        </p:txBody>
      </p:sp>
      <p:sp>
        <p:nvSpPr>
          <p:cNvPr id="536" name="Line"/>
          <p:cNvSpPr/>
          <p:nvPr/>
        </p:nvSpPr>
        <p:spPr>
          <a:xfrm>
            <a:off x="203200" y="4889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37" name="Arrow"/>
          <p:cNvSpPr/>
          <p:nvPr/>
        </p:nvSpPr>
        <p:spPr>
          <a:xfrm>
            <a:off x="520700" y="32809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def max_score(people):   highest = None   for p in people:     if highest == None or p[&quot;score&quot;] &gt; highest:       highest = p[&quot;score&quot;]   return highest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def max_score(</a:t>
            </a:r>
            <a:r>
              <a:rPr b="1"/>
              <a:t>people</a:t>
            </a:r>
            <a:r>
              <a:t>):</a:t>
            </a:r>
            <a:br/>
            <a:r>
              <a:t>  highest = None</a:t>
            </a:r>
            <a:br/>
            <a:r>
              <a:t>  for p in people:</a:t>
            </a:r>
            <a:br/>
            <a:r>
              <a:t>    if highest == None or p["score"] &gt; highest:</a:t>
            </a:r>
            <a:br/>
            <a:r>
              <a:t>      highest = p["score"]</a:t>
            </a:r>
            <a:br/>
            <a:r>
              <a:t>  return highest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m = max_score(</a:t>
            </a:r>
            <a:r>
              <a:rPr b="1"/>
              <a:t>players</a:t>
            </a:r>
            <a:r>
              <a:t>)</a:t>
            </a:r>
          </a:p>
        </p:txBody>
      </p:sp>
      <p:sp>
        <p:nvSpPr>
          <p:cNvPr id="540" name="players"/>
          <p:cNvSpPr txBox="1"/>
          <p:nvPr/>
        </p:nvSpPr>
        <p:spPr>
          <a:xfrm>
            <a:off x="1041027" y="5702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541" name="Rectangle"/>
          <p:cNvSpPr/>
          <p:nvPr/>
        </p:nvSpPr>
        <p:spPr>
          <a:xfrm>
            <a:off x="22860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42" name="Rectangle"/>
          <p:cNvSpPr/>
          <p:nvPr/>
        </p:nvSpPr>
        <p:spPr>
          <a:xfrm>
            <a:off x="50800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43" name="Rectangle"/>
          <p:cNvSpPr/>
          <p:nvPr/>
        </p:nvSpPr>
        <p:spPr>
          <a:xfrm>
            <a:off x="55372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44" name="Rectangle"/>
          <p:cNvSpPr/>
          <p:nvPr/>
        </p:nvSpPr>
        <p:spPr>
          <a:xfrm>
            <a:off x="59944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63" name="Connection Line"/>
          <p:cNvSpPr/>
          <p:nvPr/>
        </p:nvSpPr>
        <p:spPr>
          <a:xfrm>
            <a:off x="2519891" y="5238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46" name="name"/>
          <p:cNvSpPr/>
          <p:nvPr/>
        </p:nvSpPr>
        <p:spPr>
          <a:xfrm>
            <a:off x="3797300" y="798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547" name="A"/>
          <p:cNvSpPr/>
          <p:nvPr/>
        </p:nvSpPr>
        <p:spPr>
          <a:xfrm>
            <a:off x="4711700" y="798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548" name="score"/>
          <p:cNvSpPr/>
          <p:nvPr/>
        </p:nvSpPr>
        <p:spPr>
          <a:xfrm>
            <a:off x="3797300" y="844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549" name="88"/>
          <p:cNvSpPr/>
          <p:nvPr/>
        </p:nvSpPr>
        <p:spPr>
          <a:xfrm>
            <a:off x="4711700" y="844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550" name="name"/>
          <p:cNvSpPr/>
          <p:nvPr/>
        </p:nvSpPr>
        <p:spPr>
          <a:xfrm>
            <a:off x="6210300" y="798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551" name="B"/>
          <p:cNvSpPr/>
          <p:nvPr/>
        </p:nvSpPr>
        <p:spPr>
          <a:xfrm>
            <a:off x="7124700" y="798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552" name="score"/>
          <p:cNvSpPr/>
          <p:nvPr/>
        </p:nvSpPr>
        <p:spPr>
          <a:xfrm>
            <a:off x="6210300" y="844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553" name="111"/>
          <p:cNvSpPr/>
          <p:nvPr/>
        </p:nvSpPr>
        <p:spPr>
          <a:xfrm>
            <a:off x="7124700" y="844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554" name="name"/>
          <p:cNvSpPr/>
          <p:nvPr/>
        </p:nvSpPr>
        <p:spPr>
          <a:xfrm>
            <a:off x="8877300" y="798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555" name="C"/>
          <p:cNvSpPr/>
          <p:nvPr/>
        </p:nvSpPr>
        <p:spPr>
          <a:xfrm>
            <a:off x="9791700" y="798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556" name="score"/>
          <p:cNvSpPr/>
          <p:nvPr/>
        </p:nvSpPr>
        <p:spPr>
          <a:xfrm>
            <a:off x="8877300" y="844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557" name="100"/>
          <p:cNvSpPr/>
          <p:nvPr/>
        </p:nvSpPr>
        <p:spPr>
          <a:xfrm>
            <a:off x="9791700" y="844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564" name="Connection Line"/>
          <p:cNvSpPr/>
          <p:nvPr/>
        </p:nvSpPr>
        <p:spPr>
          <a:xfrm>
            <a:off x="6215591" y="5910791"/>
            <a:ext cx="2652664" cy="2029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755" y="1129"/>
                  <a:pt x="17955" y="8329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65" name="Connection Line"/>
          <p:cNvSpPr/>
          <p:nvPr/>
        </p:nvSpPr>
        <p:spPr>
          <a:xfrm>
            <a:off x="5704903" y="5910791"/>
            <a:ext cx="539562" cy="2070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908" h="21600" extrusionOk="0">
                <a:moveTo>
                  <a:pt x="2618" y="0"/>
                </a:moveTo>
                <a:cubicBezTo>
                  <a:pt x="-3692" y="5512"/>
                  <a:pt x="1405" y="12712"/>
                  <a:pt x="17908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66" name="Connection Line"/>
          <p:cNvSpPr/>
          <p:nvPr/>
        </p:nvSpPr>
        <p:spPr>
          <a:xfrm>
            <a:off x="3783664" y="5910791"/>
            <a:ext cx="1517529" cy="20691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02" h="21600" extrusionOk="0">
                <a:moveTo>
                  <a:pt x="20802" y="0"/>
                </a:moveTo>
                <a:cubicBezTo>
                  <a:pt x="6112" y="5172"/>
                  <a:pt x="-798" y="12372"/>
                  <a:pt x="73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61" name="Line"/>
          <p:cNvSpPr/>
          <p:nvPr/>
        </p:nvSpPr>
        <p:spPr>
          <a:xfrm>
            <a:off x="203200" y="4889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62" name="Arrow"/>
          <p:cNvSpPr/>
          <p:nvPr/>
        </p:nvSpPr>
        <p:spPr>
          <a:xfrm>
            <a:off x="520700" y="36619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def max_score(people):   highest = None   for p in people:     if highest == None or p[&quot;score&quot;] &gt; highest:       highest = p[&quot;score&quot;]   return highest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def max_score(</a:t>
            </a:r>
            <a:r>
              <a:rPr b="1"/>
              <a:t>people</a:t>
            </a:r>
            <a:r>
              <a:t>):</a:t>
            </a:r>
            <a:br/>
            <a:r>
              <a:t>  highest = None</a:t>
            </a:r>
            <a:br/>
            <a:r>
              <a:t>  for p in people:</a:t>
            </a:r>
            <a:br/>
            <a:r>
              <a:t>    if highest == None or p["score"] &gt; highest:</a:t>
            </a:r>
            <a:br/>
            <a:r>
              <a:t>      highest = p["score"]</a:t>
            </a:r>
            <a:br/>
            <a:r>
              <a:t>  return highest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m = max_score(</a:t>
            </a:r>
            <a:r>
              <a:rPr b="1"/>
              <a:t>players</a:t>
            </a:r>
            <a:r>
              <a:t>)</a:t>
            </a:r>
          </a:p>
        </p:txBody>
      </p:sp>
      <p:sp>
        <p:nvSpPr>
          <p:cNvPr id="569" name="players"/>
          <p:cNvSpPr txBox="1"/>
          <p:nvPr/>
        </p:nvSpPr>
        <p:spPr>
          <a:xfrm>
            <a:off x="1041027" y="5702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570" name="Rectangle"/>
          <p:cNvSpPr/>
          <p:nvPr/>
        </p:nvSpPr>
        <p:spPr>
          <a:xfrm>
            <a:off x="22860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71" name="Rectangle"/>
          <p:cNvSpPr/>
          <p:nvPr/>
        </p:nvSpPr>
        <p:spPr>
          <a:xfrm>
            <a:off x="50800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72" name="Rectangle"/>
          <p:cNvSpPr/>
          <p:nvPr/>
        </p:nvSpPr>
        <p:spPr>
          <a:xfrm>
            <a:off x="55372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73" name="Rectangle"/>
          <p:cNvSpPr/>
          <p:nvPr/>
        </p:nvSpPr>
        <p:spPr>
          <a:xfrm>
            <a:off x="59944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96" name="Connection Line"/>
          <p:cNvSpPr/>
          <p:nvPr/>
        </p:nvSpPr>
        <p:spPr>
          <a:xfrm>
            <a:off x="2519891" y="5238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75" name="name"/>
          <p:cNvSpPr/>
          <p:nvPr/>
        </p:nvSpPr>
        <p:spPr>
          <a:xfrm>
            <a:off x="3797300" y="798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576" name="A"/>
          <p:cNvSpPr/>
          <p:nvPr/>
        </p:nvSpPr>
        <p:spPr>
          <a:xfrm>
            <a:off x="4711700" y="798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577" name="score"/>
          <p:cNvSpPr/>
          <p:nvPr/>
        </p:nvSpPr>
        <p:spPr>
          <a:xfrm>
            <a:off x="3797300" y="844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578" name="88"/>
          <p:cNvSpPr/>
          <p:nvPr/>
        </p:nvSpPr>
        <p:spPr>
          <a:xfrm>
            <a:off x="4711700" y="844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579" name="name"/>
          <p:cNvSpPr/>
          <p:nvPr/>
        </p:nvSpPr>
        <p:spPr>
          <a:xfrm>
            <a:off x="6210300" y="798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580" name="B"/>
          <p:cNvSpPr/>
          <p:nvPr/>
        </p:nvSpPr>
        <p:spPr>
          <a:xfrm>
            <a:off x="7124700" y="798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581" name="score"/>
          <p:cNvSpPr/>
          <p:nvPr/>
        </p:nvSpPr>
        <p:spPr>
          <a:xfrm>
            <a:off x="6210300" y="844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582" name="111"/>
          <p:cNvSpPr/>
          <p:nvPr/>
        </p:nvSpPr>
        <p:spPr>
          <a:xfrm>
            <a:off x="7124700" y="844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583" name="name"/>
          <p:cNvSpPr/>
          <p:nvPr/>
        </p:nvSpPr>
        <p:spPr>
          <a:xfrm>
            <a:off x="8877300" y="798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584" name="C"/>
          <p:cNvSpPr/>
          <p:nvPr/>
        </p:nvSpPr>
        <p:spPr>
          <a:xfrm>
            <a:off x="9791700" y="798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585" name="score"/>
          <p:cNvSpPr/>
          <p:nvPr/>
        </p:nvSpPr>
        <p:spPr>
          <a:xfrm>
            <a:off x="8877300" y="844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586" name="100"/>
          <p:cNvSpPr/>
          <p:nvPr/>
        </p:nvSpPr>
        <p:spPr>
          <a:xfrm>
            <a:off x="9791700" y="844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597" name="Connection Line"/>
          <p:cNvSpPr/>
          <p:nvPr/>
        </p:nvSpPr>
        <p:spPr>
          <a:xfrm>
            <a:off x="6215591" y="5910791"/>
            <a:ext cx="2652664" cy="2029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755" y="1129"/>
                  <a:pt x="17955" y="8329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98" name="Connection Line"/>
          <p:cNvSpPr/>
          <p:nvPr/>
        </p:nvSpPr>
        <p:spPr>
          <a:xfrm>
            <a:off x="5704903" y="5910791"/>
            <a:ext cx="539562" cy="2070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908" h="21600" extrusionOk="0">
                <a:moveTo>
                  <a:pt x="2618" y="0"/>
                </a:moveTo>
                <a:cubicBezTo>
                  <a:pt x="-3692" y="5512"/>
                  <a:pt x="1405" y="12712"/>
                  <a:pt x="17908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99" name="Connection Line"/>
          <p:cNvSpPr/>
          <p:nvPr/>
        </p:nvSpPr>
        <p:spPr>
          <a:xfrm>
            <a:off x="3783664" y="5910791"/>
            <a:ext cx="1517529" cy="20691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02" h="21600" extrusionOk="0">
                <a:moveTo>
                  <a:pt x="20802" y="0"/>
                </a:moveTo>
                <a:cubicBezTo>
                  <a:pt x="6112" y="5172"/>
                  <a:pt x="-798" y="12372"/>
                  <a:pt x="73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90" name="Line"/>
          <p:cNvSpPr/>
          <p:nvPr/>
        </p:nvSpPr>
        <p:spPr>
          <a:xfrm>
            <a:off x="203200" y="4889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91" name="Arrow"/>
          <p:cNvSpPr/>
          <p:nvPr/>
        </p:nvSpPr>
        <p:spPr>
          <a:xfrm>
            <a:off x="520700" y="3218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92" name="people"/>
          <p:cNvSpPr txBox="1"/>
          <p:nvPr/>
        </p:nvSpPr>
        <p:spPr>
          <a:xfrm>
            <a:off x="1073695" y="6718299"/>
            <a:ext cx="115461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people</a:t>
            </a:r>
          </a:p>
        </p:txBody>
      </p:sp>
      <p:sp>
        <p:nvSpPr>
          <p:cNvPr id="593" name="Rectangle"/>
          <p:cNvSpPr/>
          <p:nvPr/>
        </p:nvSpPr>
        <p:spPr>
          <a:xfrm>
            <a:off x="2286000" y="670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00" name="Connection Line"/>
          <p:cNvSpPr/>
          <p:nvPr/>
        </p:nvSpPr>
        <p:spPr>
          <a:xfrm>
            <a:off x="2519891" y="5734892"/>
            <a:ext cx="2538414" cy="1179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683" extrusionOk="0">
                <a:moveTo>
                  <a:pt x="0" y="20683"/>
                </a:moveTo>
                <a:cubicBezTo>
                  <a:pt x="5567" y="5945"/>
                  <a:pt x="12767" y="-917"/>
                  <a:pt x="21600" y="98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95" name="There is no risk of max_score…"/>
          <p:cNvSpPr txBox="1"/>
          <p:nvPr/>
        </p:nvSpPr>
        <p:spPr>
          <a:xfrm>
            <a:off x="8603311" y="5156199"/>
            <a:ext cx="3930552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There is no risk of max_score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accidentally corrupting players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since it only reads people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5783" y="2257795"/>
            <a:ext cx="6851317" cy="2997452"/>
          </a:xfrm>
          <a:prstGeom prst="rect">
            <a:avLst/>
          </a:prstGeom>
          <a:ln w="12700">
            <a:miter lim="400000"/>
          </a:ln>
        </p:spPr>
      </p:pic>
      <p:sp>
        <p:nvSpPr>
          <p:cNvPr id="165" name="Learning Objectives Toda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Learning Objectives Today</a:t>
            </a:r>
          </a:p>
        </p:txBody>
      </p:sp>
      <p:sp>
        <p:nvSpPr>
          <p:cNvPr id="166" name="Practice objects/references!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/>
              <a:t>Practice objects/references!</a:t>
            </a:r>
          </a:p>
          <a:p>
            <a:pPr marL="0" indent="0">
              <a:buSzTx/>
              <a:buNone/>
            </a:pPr>
            <a:r>
              <a:rPr dirty="0"/>
              <a:t>Levels of copying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Making a new reference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Shallow copy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Deep copy</a:t>
            </a:r>
          </a:p>
        </p:txBody>
      </p:sp>
      <p:sp>
        <p:nvSpPr>
          <p:cNvPr id="167" name="Read:…"/>
          <p:cNvSpPr/>
          <p:nvPr/>
        </p:nvSpPr>
        <p:spPr>
          <a:xfrm>
            <a:off x="1330697" y="6788497"/>
            <a:ext cx="10343406" cy="171792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algn="l">
              <a:defRPr sz="2800" b="0">
                <a:solidFill>
                  <a:srgbClr val="FFFFFF"/>
                </a:solidFill>
              </a:defRPr>
            </a:pPr>
            <a:r>
              <a:rPr dirty="0"/>
              <a:t>Read:</a:t>
            </a:r>
          </a:p>
          <a:p>
            <a:pPr marL="812799" indent="-507999" algn="l">
              <a:buSzPct val="87000"/>
              <a:buChar char="✦"/>
              <a:defRPr sz="2800" b="0">
                <a:solidFill>
                  <a:srgbClr val="FFFFFF"/>
                </a:solidFill>
              </a:defRPr>
            </a:pPr>
            <a:r>
              <a:rPr dirty="0" err="1"/>
              <a:t>Sweigart</a:t>
            </a:r>
            <a:r>
              <a:rPr dirty="0"/>
              <a:t> Ch 4 ("References" to the end)</a:t>
            </a:r>
            <a:br>
              <a:rPr dirty="0"/>
            </a:br>
            <a:r>
              <a:rPr dirty="0"/>
              <a:t>https://</a:t>
            </a:r>
            <a:r>
              <a:rPr dirty="0" err="1"/>
              <a:t>automatetheboringstuff.com</a:t>
            </a:r>
            <a:r>
              <a:rPr dirty="0"/>
              <a:t>/chapter4/</a:t>
            </a:r>
          </a:p>
        </p:txBody>
      </p:sp>
      <p:sp>
        <p:nvSpPr>
          <p:cNvPr id="168" name="https://www.copymachinesdirect.com/copier-leasing.php"/>
          <p:cNvSpPr txBox="1"/>
          <p:nvPr/>
        </p:nvSpPr>
        <p:spPr>
          <a:xfrm>
            <a:off x="7153875" y="5311254"/>
            <a:ext cx="3555133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/>
            </a:lvl1pPr>
          </a:lstStyle>
          <a:p>
            <a:r>
              <a:t>https://www.copymachinesdirect.com/copier-leasing.php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def max_score(people):   highest = None   for p in people:     if highest == None or p[&quot;score&quot;] &gt; highest:       highest = p[&quot;score&quot;]   return highest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def max_score(</a:t>
            </a:r>
            <a:r>
              <a:rPr b="1"/>
              <a:t>people</a:t>
            </a:r>
            <a:r>
              <a:t>):</a:t>
            </a:r>
            <a:br/>
            <a:r>
              <a:t>  highest = None</a:t>
            </a:r>
            <a:br/>
            <a:r>
              <a:t>  for p in people:</a:t>
            </a:r>
            <a:br/>
            <a:r>
              <a:t>    if highest == None or p["score"] &gt; highest:</a:t>
            </a:r>
            <a:br/>
            <a:r>
              <a:t>      highest = p["score"]</a:t>
            </a:r>
            <a:br/>
            <a:r>
              <a:t>  return highest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m = max_score(</a:t>
            </a:r>
            <a:r>
              <a:rPr b="1"/>
              <a:t>players</a:t>
            </a:r>
            <a:r>
              <a:t>)</a:t>
            </a:r>
          </a:p>
        </p:txBody>
      </p:sp>
      <p:sp>
        <p:nvSpPr>
          <p:cNvPr id="603" name="players"/>
          <p:cNvSpPr txBox="1"/>
          <p:nvPr/>
        </p:nvSpPr>
        <p:spPr>
          <a:xfrm>
            <a:off x="1041027" y="5702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604" name="Rectangle"/>
          <p:cNvSpPr/>
          <p:nvPr/>
        </p:nvSpPr>
        <p:spPr>
          <a:xfrm>
            <a:off x="22860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05" name="Rectangle"/>
          <p:cNvSpPr/>
          <p:nvPr/>
        </p:nvSpPr>
        <p:spPr>
          <a:xfrm>
            <a:off x="50800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06" name="Rectangle"/>
          <p:cNvSpPr/>
          <p:nvPr/>
        </p:nvSpPr>
        <p:spPr>
          <a:xfrm>
            <a:off x="55372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07" name="Rectangle"/>
          <p:cNvSpPr/>
          <p:nvPr/>
        </p:nvSpPr>
        <p:spPr>
          <a:xfrm>
            <a:off x="59944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31" name="Connection Line"/>
          <p:cNvSpPr/>
          <p:nvPr/>
        </p:nvSpPr>
        <p:spPr>
          <a:xfrm>
            <a:off x="2519891" y="5238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09" name="name"/>
          <p:cNvSpPr/>
          <p:nvPr/>
        </p:nvSpPr>
        <p:spPr>
          <a:xfrm>
            <a:off x="3797300" y="798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610" name="A"/>
          <p:cNvSpPr/>
          <p:nvPr/>
        </p:nvSpPr>
        <p:spPr>
          <a:xfrm>
            <a:off x="4711700" y="798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611" name="score"/>
          <p:cNvSpPr/>
          <p:nvPr/>
        </p:nvSpPr>
        <p:spPr>
          <a:xfrm>
            <a:off x="3797300" y="844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612" name="88"/>
          <p:cNvSpPr/>
          <p:nvPr/>
        </p:nvSpPr>
        <p:spPr>
          <a:xfrm>
            <a:off x="4711700" y="844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613" name="name"/>
          <p:cNvSpPr/>
          <p:nvPr/>
        </p:nvSpPr>
        <p:spPr>
          <a:xfrm>
            <a:off x="6210300" y="798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614" name="B"/>
          <p:cNvSpPr/>
          <p:nvPr/>
        </p:nvSpPr>
        <p:spPr>
          <a:xfrm>
            <a:off x="7124700" y="798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615" name="score"/>
          <p:cNvSpPr/>
          <p:nvPr/>
        </p:nvSpPr>
        <p:spPr>
          <a:xfrm>
            <a:off x="6210300" y="844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616" name="111"/>
          <p:cNvSpPr/>
          <p:nvPr/>
        </p:nvSpPr>
        <p:spPr>
          <a:xfrm>
            <a:off x="7124700" y="844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617" name="name"/>
          <p:cNvSpPr/>
          <p:nvPr/>
        </p:nvSpPr>
        <p:spPr>
          <a:xfrm>
            <a:off x="8877300" y="798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618" name="C"/>
          <p:cNvSpPr/>
          <p:nvPr/>
        </p:nvSpPr>
        <p:spPr>
          <a:xfrm>
            <a:off x="9791700" y="798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619" name="score"/>
          <p:cNvSpPr/>
          <p:nvPr/>
        </p:nvSpPr>
        <p:spPr>
          <a:xfrm>
            <a:off x="8877300" y="844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620" name="100"/>
          <p:cNvSpPr/>
          <p:nvPr/>
        </p:nvSpPr>
        <p:spPr>
          <a:xfrm>
            <a:off x="9791700" y="844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632" name="Connection Line"/>
          <p:cNvSpPr/>
          <p:nvPr/>
        </p:nvSpPr>
        <p:spPr>
          <a:xfrm>
            <a:off x="6215591" y="5910791"/>
            <a:ext cx="2652664" cy="2029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755" y="1129"/>
                  <a:pt x="17955" y="8329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33" name="Connection Line"/>
          <p:cNvSpPr/>
          <p:nvPr/>
        </p:nvSpPr>
        <p:spPr>
          <a:xfrm>
            <a:off x="5704903" y="5910791"/>
            <a:ext cx="539562" cy="2070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908" h="21600" extrusionOk="0">
                <a:moveTo>
                  <a:pt x="2618" y="0"/>
                </a:moveTo>
                <a:cubicBezTo>
                  <a:pt x="-3692" y="5512"/>
                  <a:pt x="1405" y="12712"/>
                  <a:pt x="17908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34" name="Connection Line"/>
          <p:cNvSpPr/>
          <p:nvPr/>
        </p:nvSpPr>
        <p:spPr>
          <a:xfrm>
            <a:off x="3783664" y="5910791"/>
            <a:ext cx="1517529" cy="20691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02" h="21600" extrusionOk="0">
                <a:moveTo>
                  <a:pt x="20802" y="0"/>
                </a:moveTo>
                <a:cubicBezTo>
                  <a:pt x="6112" y="5172"/>
                  <a:pt x="-798" y="12372"/>
                  <a:pt x="73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24" name="Line"/>
          <p:cNvSpPr/>
          <p:nvPr/>
        </p:nvSpPr>
        <p:spPr>
          <a:xfrm>
            <a:off x="203200" y="4889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25" name="Arrow"/>
          <p:cNvSpPr/>
          <p:nvPr/>
        </p:nvSpPr>
        <p:spPr>
          <a:xfrm>
            <a:off x="520700" y="3218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26" name="people"/>
          <p:cNvSpPr txBox="1"/>
          <p:nvPr/>
        </p:nvSpPr>
        <p:spPr>
          <a:xfrm>
            <a:off x="1073695" y="6718299"/>
            <a:ext cx="115461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people</a:t>
            </a:r>
          </a:p>
        </p:txBody>
      </p:sp>
      <p:sp>
        <p:nvSpPr>
          <p:cNvPr id="627" name="Rectangle"/>
          <p:cNvSpPr/>
          <p:nvPr/>
        </p:nvSpPr>
        <p:spPr>
          <a:xfrm>
            <a:off x="2286000" y="670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35" name="Connection Line"/>
          <p:cNvSpPr/>
          <p:nvPr/>
        </p:nvSpPr>
        <p:spPr>
          <a:xfrm>
            <a:off x="2519891" y="5734892"/>
            <a:ext cx="2538414" cy="1179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683" extrusionOk="0">
                <a:moveTo>
                  <a:pt x="0" y="20683"/>
                </a:moveTo>
                <a:cubicBezTo>
                  <a:pt x="5567" y="5945"/>
                  <a:pt x="12767" y="-917"/>
                  <a:pt x="21600" y="98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29" name="There is no risk of max_score…"/>
          <p:cNvSpPr txBox="1"/>
          <p:nvPr/>
        </p:nvSpPr>
        <p:spPr>
          <a:xfrm>
            <a:off x="8603311" y="5156199"/>
            <a:ext cx="3930552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There is no risk of max_score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accidentally corrupting players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since it only reads people</a:t>
            </a:r>
          </a:p>
        </p:txBody>
      </p:sp>
      <p:sp>
        <p:nvSpPr>
          <p:cNvPr id="630" name=".…"/>
          <p:cNvSpPr txBox="1"/>
          <p:nvPr/>
        </p:nvSpPr>
        <p:spPr>
          <a:xfrm>
            <a:off x="716221" y="1289049"/>
            <a:ext cx="290364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.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.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.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def max_score(people):   highest = None   for p in people:     if highest == None or p[&quot;score&quot;] &gt; highest:       highest = p[&quot;score&quot;]   return highest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def max_score(</a:t>
            </a:r>
            <a:r>
              <a:rPr b="1"/>
              <a:t>people</a:t>
            </a:r>
            <a:r>
              <a:t>):</a:t>
            </a:r>
            <a:br/>
            <a:r>
              <a:t>  highest = None</a:t>
            </a:r>
            <a:br/>
            <a:r>
              <a:t>  for p in people:</a:t>
            </a:r>
            <a:br/>
            <a:r>
              <a:t>    if highest == None or p["score"] &gt; highest:</a:t>
            </a:r>
            <a:br/>
            <a:r>
              <a:t>      highest = p["score"]</a:t>
            </a:r>
            <a:br/>
            <a:r>
              <a:t>  return highest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m = max_score(</a:t>
            </a:r>
            <a:r>
              <a:rPr b="1"/>
              <a:t>players</a:t>
            </a:r>
            <a:r>
              <a:t>)</a:t>
            </a:r>
          </a:p>
        </p:txBody>
      </p:sp>
      <p:sp>
        <p:nvSpPr>
          <p:cNvPr id="638" name="players"/>
          <p:cNvSpPr txBox="1"/>
          <p:nvPr/>
        </p:nvSpPr>
        <p:spPr>
          <a:xfrm>
            <a:off x="1041027" y="5702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639" name="Rectangle"/>
          <p:cNvSpPr/>
          <p:nvPr/>
        </p:nvSpPr>
        <p:spPr>
          <a:xfrm>
            <a:off x="22860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40" name="Rectangle"/>
          <p:cNvSpPr/>
          <p:nvPr/>
        </p:nvSpPr>
        <p:spPr>
          <a:xfrm>
            <a:off x="50800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41" name="Rectangle"/>
          <p:cNvSpPr/>
          <p:nvPr/>
        </p:nvSpPr>
        <p:spPr>
          <a:xfrm>
            <a:off x="55372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42" name="Rectangle"/>
          <p:cNvSpPr/>
          <p:nvPr/>
        </p:nvSpPr>
        <p:spPr>
          <a:xfrm>
            <a:off x="59944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66" name="Connection Line"/>
          <p:cNvSpPr/>
          <p:nvPr/>
        </p:nvSpPr>
        <p:spPr>
          <a:xfrm>
            <a:off x="2519891" y="5238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44" name="name"/>
          <p:cNvSpPr/>
          <p:nvPr/>
        </p:nvSpPr>
        <p:spPr>
          <a:xfrm>
            <a:off x="3797300" y="798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645" name="A"/>
          <p:cNvSpPr/>
          <p:nvPr/>
        </p:nvSpPr>
        <p:spPr>
          <a:xfrm>
            <a:off x="4711700" y="798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646" name="score"/>
          <p:cNvSpPr/>
          <p:nvPr/>
        </p:nvSpPr>
        <p:spPr>
          <a:xfrm>
            <a:off x="3797300" y="844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647" name="88"/>
          <p:cNvSpPr/>
          <p:nvPr/>
        </p:nvSpPr>
        <p:spPr>
          <a:xfrm>
            <a:off x="4711700" y="844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648" name="name"/>
          <p:cNvSpPr/>
          <p:nvPr/>
        </p:nvSpPr>
        <p:spPr>
          <a:xfrm>
            <a:off x="6210300" y="798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649" name="B"/>
          <p:cNvSpPr/>
          <p:nvPr/>
        </p:nvSpPr>
        <p:spPr>
          <a:xfrm>
            <a:off x="7124700" y="798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650" name="score"/>
          <p:cNvSpPr/>
          <p:nvPr/>
        </p:nvSpPr>
        <p:spPr>
          <a:xfrm>
            <a:off x="6210300" y="844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651" name="111"/>
          <p:cNvSpPr/>
          <p:nvPr/>
        </p:nvSpPr>
        <p:spPr>
          <a:xfrm>
            <a:off x="7124700" y="844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652" name="name"/>
          <p:cNvSpPr/>
          <p:nvPr/>
        </p:nvSpPr>
        <p:spPr>
          <a:xfrm>
            <a:off x="8877300" y="798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653" name="C"/>
          <p:cNvSpPr/>
          <p:nvPr/>
        </p:nvSpPr>
        <p:spPr>
          <a:xfrm>
            <a:off x="9791700" y="798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654" name="score"/>
          <p:cNvSpPr/>
          <p:nvPr/>
        </p:nvSpPr>
        <p:spPr>
          <a:xfrm>
            <a:off x="8877300" y="844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655" name="100"/>
          <p:cNvSpPr/>
          <p:nvPr/>
        </p:nvSpPr>
        <p:spPr>
          <a:xfrm>
            <a:off x="9791700" y="844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667" name="Connection Line"/>
          <p:cNvSpPr/>
          <p:nvPr/>
        </p:nvSpPr>
        <p:spPr>
          <a:xfrm>
            <a:off x="6215591" y="5910791"/>
            <a:ext cx="2652664" cy="2029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755" y="1129"/>
                  <a:pt x="17955" y="8329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68" name="Connection Line"/>
          <p:cNvSpPr/>
          <p:nvPr/>
        </p:nvSpPr>
        <p:spPr>
          <a:xfrm>
            <a:off x="5704903" y="5910791"/>
            <a:ext cx="539562" cy="2070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908" h="21600" extrusionOk="0">
                <a:moveTo>
                  <a:pt x="2618" y="0"/>
                </a:moveTo>
                <a:cubicBezTo>
                  <a:pt x="-3692" y="5512"/>
                  <a:pt x="1405" y="12712"/>
                  <a:pt x="17908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69" name="Connection Line"/>
          <p:cNvSpPr/>
          <p:nvPr/>
        </p:nvSpPr>
        <p:spPr>
          <a:xfrm>
            <a:off x="3783664" y="5910791"/>
            <a:ext cx="1517529" cy="20691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02" h="21600" extrusionOk="0">
                <a:moveTo>
                  <a:pt x="20802" y="0"/>
                </a:moveTo>
                <a:cubicBezTo>
                  <a:pt x="6112" y="5172"/>
                  <a:pt x="-798" y="12372"/>
                  <a:pt x="73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59" name="Line"/>
          <p:cNvSpPr/>
          <p:nvPr/>
        </p:nvSpPr>
        <p:spPr>
          <a:xfrm>
            <a:off x="203200" y="4889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60" name="Arrow"/>
          <p:cNvSpPr/>
          <p:nvPr/>
        </p:nvSpPr>
        <p:spPr>
          <a:xfrm>
            <a:off x="520700" y="23157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61" name="people"/>
          <p:cNvSpPr txBox="1"/>
          <p:nvPr/>
        </p:nvSpPr>
        <p:spPr>
          <a:xfrm>
            <a:off x="1073695" y="6718299"/>
            <a:ext cx="115461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people</a:t>
            </a:r>
          </a:p>
        </p:txBody>
      </p:sp>
      <p:sp>
        <p:nvSpPr>
          <p:cNvPr id="662" name="Rectangle"/>
          <p:cNvSpPr/>
          <p:nvPr/>
        </p:nvSpPr>
        <p:spPr>
          <a:xfrm>
            <a:off x="2286000" y="670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70" name="Connection Line"/>
          <p:cNvSpPr/>
          <p:nvPr/>
        </p:nvSpPr>
        <p:spPr>
          <a:xfrm>
            <a:off x="2519891" y="5734892"/>
            <a:ext cx="2538414" cy="1179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683" extrusionOk="0">
                <a:moveTo>
                  <a:pt x="0" y="20683"/>
                </a:moveTo>
                <a:cubicBezTo>
                  <a:pt x="5567" y="5945"/>
                  <a:pt x="12767" y="-917"/>
                  <a:pt x="21600" y="98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64" name="highest"/>
          <p:cNvSpPr txBox="1"/>
          <p:nvPr/>
        </p:nvSpPr>
        <p:spPr>
          <a:xfrm>
            <a:off x="1031354" y="7861299"/>
            <a:ext cx="123929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highest</a:t>
            </a:r>
          </a:p>
        </p:txBody>
      </p:sp>
      <p:sp>
        <p:nvSpPr>
          <p:cNvPr id="665" name="111"/>
          <p:cNvSpPr/>
          <p:nvPr/>
        </p:nvSpPr>
        <p:spPr>
          <a:xfrm>
            <a:off x="2286000" y="7848600"/>
            <a:ext cx="65600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1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def max_score(people):   highest = None   for p in people:     if highest == None or p[&quot;score&quot;] &gt; highest:       highest = p[&quot;score&quot;]   return highest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def max_score(</a:t>
            </a:r>
            <a:r>
              <a:rPr b="1"/>
              <a:t>people</a:t>
            </a:r>
            <a:r>
              <a:t>):</a:t>
            </a:r>
            <a:br/>
            <a:r>
              <a:t>  highest = None</a:t>
            </a:r>
            <a:br/>
            <a:r>
              <a:t>  for p in people:</a:t>
            </a:r>
            <a:br/>
            <a:r>
              <a:t>    if highest == None or p["score"] &gt; highest:</a:t>
            </a:r>
            <a:br/>
            <a:r>
              <a:t>      highest = p["score"]</a:t>
            </a:r>
            <a:br/>
            <a:r>
              <a:t>  return highest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m = max_score(</a:t>
            </a:r>
            <a:r>
              <a:rPr b="1"/>
              <a:t>players</a:t>
            </a:r>
            <a:r>
              <a:t>)</a:t>
            </a:r>
          </a:p>
        </p:txBody>
      </p:sp>
      <p:sp>
        <p:nvSpPr>
          <p:cNvPr id="673" name="players"/>
          <p:cNvSpPr txBox="1"/>
          <p:nvPr/>
        </p:nvSpPr>
        <p:spPr>
          <a:xfrm>
            <a:off x="1041027" y="5702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674" name="Rectangle"/>
          <p:cNvSpPr/>
          <p:nvPr/>
        </p:nvSpPr>
        <p:spPr>
          <a:xfrm>
            <a:off x="22860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75" name="Rectangle"/>
          <p:cNvSpPr/>
          <p:nvPr/>
        </p:nvSpPr>
        <p:spPr>
          <a:xfrm>
            <a:off x="50800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76" name="Rectangle"/>
          <p:cNvSpPr/>
          <p:nvPr/>
        </p:nvSpPr>
        <p:spPr>
          <a:xfrm>
            <a:off x="55372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77" name="Rectangle"/>
          <p:cNvSpPr/>
          <p:nvPr/>
        </p:nvSpPr>
        <p:spPr>
          <a:xfrm>
            <a:off x="5994400" y="568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04" name="Connection Line"/>
          <p:cNvSpPr/>
          <p:nvPr/>
        </p:nvSpPr>
        <p:spPr>
          <a:xfrm>
            <a:off x="2519891" y="5238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79" name="name"/>
          <p:cNvSpPr/>
          <p:nvPr/>
        </p:nvSpPr>
        <p:spPr>
          <a:xfrm>
            <a:off x="3797300" y="798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680" name="A"/>
          <p:cNvSpPr/>
          <p:nvPr/>
        </p:nvSpPr>
        <p:spPr>
          <a:xfrm>
            <a:off x="4711700" y="798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681" name="score"/>
          <p:cNvSpPr/>
          <p:nvPr/>
        </p:nvSpPr>
        <p:spPr>
          <a:xfrm>
            <a:off x="3797300" y="844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682" name="88"/>
          <p:cNvSpPr/>
          <p:nvPr/>
        </p:nvSpPr>
        <p:spPr>
          <a:xfrm>
            <a:off x="4711700" y="844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683" name="name"/>
          <p:cNvSpPr/>
          <p:nvPr/>
        </p:nvSpPr>
        <p:spPr>
          <a:xfrm>
            <a:off x="6210300" y="798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684" name="B"/>
          <p:cNvSpPr/>
          <p:nvPr/>
        </p:nvSpPr>
        <p:spPr>
          <a:xfrm>
            <a:off x="7124700" y="798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685" name="score"/>
          <p:cNvSpPr/>
          <p:nvPr/>
        </p:nvSpPr>
        <p:spPr>
          <a:xfrm>
            <a:off x="6210300" y="844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686" name="111"/>
          <p:cNvSpPr/>
          <p:nvPr/>
        </p:nvSpPr>
        <p:spPr>
          <a:xfrm>
            <a:off x="7124700" y="844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687" name="name"/>
          <p:cNvSpPr/>
          <p:nvPr/>
        </p:nvSpPr>
        <p:spPr>
          <a:xfrm>
            <a:off x="8877300" y="798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688" name="C"/>
          <p:cNvSpPr/>
          <p:nvPr/>
        </p:nvSpPr>
        <p:spPr>
          <a:xfrm>
            <a:off x="9791700" y="798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689" name="score"/>
          <p:cNvSpPr/>
          <p:nvPr/>
        </p:nvSpPr>
        <p:spPr>
          <a:xfrm>
            <a:off x="8877300" y="844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690" name="100"/>
          <p:cNvSpPr/>
          <p:nvPr/>
        </p:nvSpPr>
        <p:spPr>
          <a:xfrm>
            <a:off x="9791700" y="844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705" name="Connection Line"/>
          <p:cNvSpPr/>
          <p:nvPr/>
        </p:nvSpPr>
        <p:spPr>
          <a:xfrm>
            <a:off x="6215591" y="5910791"/>
            <a:ext cx="2652664" cy="2029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755" y="1129"/>
                  <a:pt x="17955" y="8329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06" name="Connection Line"/>
          <p:cNvSpPr/>
          <p:nvPr/>
        </p:nvSpPr>
        <p:spPr>
          <a:xfrm>
            <a:off x="5704903" y="5910791"/>
            <a:ext cx="539562" cy="2070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908" h="21600" extrusionOk="0">
                <a:moveTo>
                  <a:pt x="2618" y="0"/>
                </a:moveTo>
                <a:cubicBezTo>
                  <a:pt x="-3692" y="5512"/>
                  <a:pt x="1405" y="12712"/>
                  <a:pt x="17908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07" name="Connection Line"/>
          <p:cNvSpPr/>
          <p:nvPr/>
        </p:nvSpPr>
        <p:spPr>
          <a:xfrm>
            <a:off x="3783664" y="5910791"/>
            <a:ext cx="1517529" cy="20691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02" h="21600" extrusionOk="0">
                <a:moveTo>
                  <a:pt x="20802" y="0"/>
                </a:moveTo>
                <a:cubicBezTo>
                  <a:pt x="6112" y="5172"/>
                  <a:pt x="-798" y="12372"/>
                  <a:pt x="73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94" name="Line"/>
          <p:cNvSpPr/>
          <p:nvPr/>
        </p:nvSpPr>
        <p:spPr>
          <a:xfrm>
            <a:off x="203200" y="4889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95" name="Arrow"/>
          <p:cNvSpPr/>
          <p:nvPr/>
        </p:nvSpPr>
        <p:spPr>
          <a:xfrm>
            <a:off x="520700" y="39159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96" name="people"/>
          <p:cNvSpPr txBox="1"/>
          <p:nvPr/>
        </p:nvSpPr>
        <p:spPr>
          <a:xfrm>
            <a:off x="1073695" y="6718299"/>
            <a:ext cx="115461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6D5D5"/>
                </a:solidFill>
              </a:defRPr>
            </a:lvl1pPr>
          </a:lstStyle>
          <a:p>
            <a:r>
              <a:t>people</a:t>
            </a:r>
          </a:p>
        </p:txBody>
      </p:sp>
      <p:sp>
        <p:nvSpPr>
          <p:cNvPr id="697" name="Rectangle"/>
          <p:cNvSpPr/>
          <p:nvPr/>
        </p:nvSpPr>
        <p:spPr>
          <a:xfrm>
            <a:off x="2286000" y="6705600"/>
            <a:ext cx="459234" cy="482600"/>
          </a:xfrm>
          <a:prstGeom prst="rect">
            <a:avLst/>
          </a:prstGeom>
          <a:ln w="25400">
            <a:solidFill>
              <a:srgbClr val="D6D5D5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D6D5D5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98" name="highest"/>
          <p:cNvSpPr txBox="1"/>
          <p:nvPr/>
        </p:nvSpPr>
        <p:spPr>
          <a:xfrm>
            <a:off x="1031354" y="7861299"/>
            <a:ext cx="123929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6D5D5"/>
                </a:solidFill>
              </a:defRPr>
            </a:lvl1pPr>
          </a:lstStyle>
          <a:p>
            <a:r>
              <a:t>highest</a:t>
            </a:r>
          </a:p>
        </p:txBody>
      </p:sp>
      <p:sp>
        <p:nvSpPr>
          <p:cNvPr id="699" name="111"/>
          <p:cNvSpPr/>
          <p:nvPr/>
        </p:nvSpPr>
        <p:spPr>
          <a:xfrm>
            <a:off x="2286000" y="7848600"/>
            <a:ext cx="656007" cy="482600"/>
          </a:xfrm>
          <a:prstGeom prst="rect">
            <a:avLst/>
          </a:prstGeom>
          <a:ln w="25400">
            <a:solidFill>
              <a:srgbClr val="D6D5D5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100" b="0">
                <a:solidFill>
                  <a:srgbClr val="D6D5D5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700" name="m"/>
          <p:cNvSpPr txBox="1"/>
          <p:nvPr/>
        </p:nvSpPr>
        <p:spPr>
          <a:xfrm>
            <a:off x="1696938" y="8877299"/>
            <a:ext cx="4161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m</a:t>
            </a:r>
          </a:p>
        </p:txBody>
      </p:sp>
      <p:sp>
        <p:nvSpPr>
          <p:cNvPr id="701" name="111"/>
          <p:cNvSpPr/>
          <p:nvPr/>
        </p:nvSpPr>
        <p:spPr>
          <a:xfrm>
            <a:off x="2286000" y="8864600"/>
            <a:ext cx="65600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1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702" name="Line"/>
          <p:cNvSpPr/>
          <p:nvPr/>
        </p:nvSpPr>
        <p:spPr>
          <a:xfrm flipV="1">
            <a:off x="1026465" y="6584950"/>
            <a:ext cx="1866901" cy="186690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03" name="Line"/>
          <p:cNvSpPr/>
          <p:nvPr/>
        </p:nvSpPr>
        <p:spPr>
          <a:xfrm flipH="1" flipV="1">
            <a:off x="1026465" y="6584950"/>
            <a:ext cx="1866901" cy="186690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Example: Player Scor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Example: Player Scores</a:t>
            </a:r>
          </a:p>
        </p:txBody>
      </p:sp>
      <p:sp>
        <p:nvSpPr>
          <p:cNvPr id="710" name="players = [   {&quot;name&quot;:&quot;A&quot;, &quot;score&quot;:88},   {&quot;name&quot;:&quot;B&quot;, &quot;score&quot;:111},   {&quot;name&quot;:&quot;C&quot;, &quot;score&quot;:100} ]"/>
          <p:cNvSpPr txBox="1">
            <a:spLocks noGrp="1"/>
          </p:cNvSpPr>
          <p:nvPr>
            <p:ph type="body" sz="quarter" idx="1"/>
          </p:nvPr>
        </p:nvSpPr>
        <p:spPr>
          <a:xfrm>
            <a:off x="1333500" y="1587896"/>
            <a:ext cx="11099800" cy="224279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players = [</a:t>
            </a:r>
            <a:br/>
            <a:r>
              <a:t>  {"name":"A", "score":88},</a:t>
            </a:r>
            <a:br/>
            <a:r>
              <a:t>  {"name":"B", "score":111},</a:t>
            </a:r>
            <a:br/>
            <a:r>
              <a:t>  {"name":"C", "score":100}</a:t>
            </a:r>
            <a:br/>
            <a:r>
              <a:t>]</a:t>
            </a:r>
          </a:p>
        </p:txBody>
      </p:sp>
      <p:sp>
        <p:nvSpPr>
          <p:cNvPr id="711" name="players"/>
          <p:cNvSpPr txBox="1"/>
          <p:nvPr/>
        </p:nvSpPr>
        <p:spPr>
          <a:xfrm>
            <a:off x="1041027" y="5194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712" name="Rectangle"/>
          <p:cNvSpPr/>
          <p:nvPr/>
        </p:nvSpPr>
        <p:spPr>
          <a:xfrm>
            <a:off x="22860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13" name="Rectangle"/>
          <p:cNvSpPr/>
          <p:nvPr/>
        </p:nvSpPr>
        <p:spPr>
          <a:xfrm>
            <a:off x="50800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14" name="Rectangle"/>
          <p:cNvSpPr/>
          <p:nvPr/>
        </p:nvSpPr>
        <p:spPr>
          <a:xfrm>
            <a:off x="55372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15" name="Rectangle"/>
          <p:cNvSpPr/>
          <p:nvPr/>
        </p:nvSpPr>
        <p:spPr>
          <a:xfrm>
            <a:off x="59944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36" name="Connection Line"/>
          <p:cNvSpPr/>
          <p:nvPr/>
        </p:nvSpPr>
        <p:spPr>
          <a:xfrm>
            <a:off x="2519891" y="4730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17" name="name"/>
          <p:cNvSpPr/>
          <p:nvPr/>
        </p:nvSpPr>
        <p:spPr>
          <a:xfrm>
            <a:off x="3797300" y="7480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718" name="A"/>
          <p:cNvSpPr/>
          <p:nvPr/>
        </p:nvSpPr>
        <p:spPr>
          <a:xfrm>
            <a:off x="4711700" y="7480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719" name="score"/>
          <p:cNvSpPr/>
          <p:nvPr/>
        </p:nvSpPr>
        <p:spPr>
          <a:xfrm>
            <a:off x="3797300" y="7937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720" name="88"/>
          <p:cNvSpPr/>
          <p:nvPr/>
        </p:nvSpPr>
        <p:spPr>
          <a:xfrm>
            <a:off x="4711700" y="7937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721" name="name"/>
          <p:cNvSpPr/>
          <p:nvPr/>
        </p:nvSpPr>
        <p:spPr>
          <a:xfrm>
            <a:off x="6210300" y="7480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722" name="B"/>
          <p:cNvSpPr/>
          <p:nvPr/>
        </p:nvSpPr>
        <p:spPr>
          <a:xfrm>
            <a:off x="7124700" y="7480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723" name="score"/>
          <p:cNvSpPr/>
          <p:nvPr/>
        </p:nvSpPr>
        <p:spPr>
          <a:xfrm>
            <a:off x="6210300" y="7937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724" name="111"/>
          <p:cNvSpPr/>
          <p:nvPr/>
        </p:nvSpPr>
        <p:spPr>
          <a:xfrm>
            <a:off x="7124700" y="7937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725" name="name"/>
          <p:cNvSpPr/>
          <p:nvPr/>
        </p:nvSpPr>
        <p:spPr>
          <a:xfrm>
            <a:off x="8877300" y="7480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726" name="C"/>
          <p:cNvSpPr/>
          <p:nvPr/>
        </p:nvSpPr>
        <p:spPr>
          <a:xfrm>
            <a:off x="9791700" y="7480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727" name="score"/>
          <p:cNvSpPr/>
          <p:nvPr/>
        </p:nvSpPr>
        <p:spPr>
          <a:xfrm>
            <a:off x="8877300" y="7937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728" name="100"/>
          <p:cNvSpPr/>
          <p:nvPr/>
        </p:nvSpPr>
        <p:spPr>
          <a:xfrm>
            <a:off x="9791700" y="7937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737" name="Connection Line"/>
          <p:cNvSpPr/>
          <p:nvPr/>
        </p:nvSpPr>
        <p:spPr>
          <a:xfrm>
            <a:off x="6215591" y="5402791"/>
            <a:ext cx="2652664" cy="2029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755" y="1129"/>
                  <a:pt x="17955" y="8329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38" name="Connection Line"/>
          <p:cNvSpPr/>
          <p:nvPr/>
        </p:nvSpPr>
        <p:spPr>
          <a:xfrm>
            <a:off x="5704903" y="5402791"/>
            <a:ext cx="539562" cy="2070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908" h="21600" extrusionOk="0">
                <a:moveTo>
                  <a:pt x="2618" y="0"/>
                </a:moveTo>
                <a:cubicBezTo>
                  <a:pt x="-3692" y="5512"/>
                  <a:pt x="1405" y="12712"/>
                  <a:pt x="17908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39" name="Connection Line"/>
          <p:cNvSpPr/>
          <p:nvPr/>
        </p:nvSpPr>
        <p:spPr>
          <a:xfrm>
            <a:off x="3783664" y="5402791"/>
            <a:ext cx="1517529" cy="20691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02" h="21600" extrusionOk="0">
                <a:moveTo>
                  <a:pt x="20802" y="0"/>
                </a:moveTo>
                <a:cubicBezTo>
                  <a:pt x="6112" y="5172"/>
                  <a:pt x="-798" y="12372"/>
                  <a:pt x="73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32" name="Rectangle"/>
          <p:cNvSpPr/>
          <p:nvPr/>
        </p:nvSpPr>
        <p:spPr>
          <a:xfrm>
            <a:off x="571500" y="1371600"/>
            <a:ext cx="11960970" cy="7519790"/>
          </a:xfrm>
          <a:prstGeom prst="rect">
            <a:avLst/>
          </a:prstGeom>
          <a:solidFill>
            <a:srgbClr val="FFFFFF">
              <a:alpha val="8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33" name="Use Case 1…"/>
          <p:cNvSpPr/>
          <p:nvPr/>
        </p:nvSpPr>
        <p:spPr>
          <a:xfrm>
            <a:off x="737368" y="5003800"/>
            <a:ext cx="3452864" cy="3116015"/>
          </a:xfrm>
          <a:prstGeom prst="rect">
            <a:avLst/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Use Case 1</a:t>
            </a:r>
          </a:p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Get max score</a:t>
            </a:r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(reference copy)</a:t>
            </a:r>
          </a:p>
        </p:txBody>
      </p:sp>
      <p:sp>
        <p:nvSpPr>
          <p:cNvPr id="734" name="Use Case 3…"/>
          <p:cNvSpPr/>
          <p:nvPr/>
        </p:nvSpPr>
        <p:spPr>
          <a:xfrm>
            <a:off x="8814568" y="5003800"/>
            <a:ext cx="3452864" cy="3116015"/>
          </a:xfrm>
          <a:prstGeom prst="rect">
            <a:avLst/>
          </a:prstGeom>
          <a:solidFill>
            <a:schemeClr val="accent6">
              <a:satOff val="-15808"/>
              <a:lumOff val="-17557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Use Case 3</a:t>
            </a:r>
          </a:p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Record historical scores (deep copy)</a:t>
            </a:r>
          </a:p>
        </p:txBody>
      </p:sp>
      <p:sp>
        <p:nvSpPr>
          <p:cNvPr id="735" name="Use Case 2…"/>
          <p:cNvSpPr/>
          <p:nvPr/>
        </p:nvSpPr>
        <p:spPr>
          <a:xfrm>
            <a:off x="4775968" y="5003800"/>
            <a:ext cx="3452864" cy="3116015"/>
          </a:xfrm>
          <a:prstGeom prst="rect">
            <a:avLst/>
          </a:prstGeom>
          <a:solidFill>
            <a:schemeClr val="accent1">
              <a:lumOff val="-13575"/>
            </a:schemeClr>
          </a:solidFill>
          <a:ln w="762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Use Case 2</a:t>
            </a:r>
          </a:p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Get median score</a:t>
            </a:r>
            <a:br/>
            <a:r>
              <a:t>(shallow copy)</a:t>
            </a:r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def median_score(people):   people = copy.copy(people)   people.sort(...)   # TODO: return score for middle of people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def median_score(</a:t>
            </a:r>
            <a:r>
              <a:rPr b="1"/>
              <a:t>people</a:t>
            </a:r>
            <a:r>
              <a:t>):</a:t>
            </a:r>
            <a:br/>
            <a:r>
              <a:t>  people = copy.copy(people)</a:t>
            </a:r>
            <a:br/>
            <a:r>
              <a:t>  people.sort(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...</a:t>
            </a:r>
            <a:r>
              <a:t>)</a:t>
            </a:r>
            <a:br/>
            <a:r>
              <a:t> 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# TODO: return score for middle of people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m = median_score(</a:t>
            </a:r>
            <a:r>
              <a:rPr b="1"/>
              <a:t>players</a:t>
            </a:r>
            <a:r>
              <a:t>)</a:t>
            </a:r>
          </a:p>
        </p:txBody>
      </p:sp>
      <p:sp>
        <p:nvSpPr>
          <p:cNvPr id="742" name="Line"/>
          <p:cNvSpPr/>
          <p:nvPr/>
        </p:nvSpPr>
        <p:spPr>
          <a:xfrm>
            <a:off x="203200" y="3619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43" name="Arrow"/>
          <p:cNvSpPr/>
          <p:nvPr/>
        </p:nvSpPr>
        <p:spPr>
          <a:xfrm>
            <a:off x="520700" y="24681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def median_score(people):   people = copy.copy(people)   people.sort(...)   # TODO: return score for middle of people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def median_score(</a:t>
            </a:r>
            <a:r>
              <a:rPr b="1"/>
              <a:t>people</a:t>
            </a:r>
            <a:r>
              <a:t>):</a:t>
            </a:r>
            <a:br/>
            <a:r>
              <a:t>  people = copy.copy(people)</a:t>
            </a:r>
            <a:br/>
            <a:r>
              <a:t>  people.sort(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...</a:t>
            </a:r>
            <a:r>
              <a:t>)</a:t>
            </a:r>
            <a:br/>
            <a:r>
              <a:t> 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# TODO: return score for middle of people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m = median_score(</a:t>
            </a:r>
            <a:r>
              <a:rPr b="1"/>
              <a:t>players</a:t>
            </a:r>
            <a:r>
              <a:t>)</a:t>
            </a:r>
          </a:p>
        </p:txBody>
      </p:sp>
      <p:sp>
        <p:nvSpPr>
          <p:cNvPr id="746" name="players"/>
          <p:cNvSpPr txBox="1"/>
          <p:nvPr/>
        </p:nvSpPr>
        <p:spPr>
          <a:xfrm>
            <a:off x="1041027" y="4432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747" name="Rectangle"/>
          <p:cNvSpPr/>
          <p:nvPr/>
        </p:nvSpPr>
        <p:spPr>
          <a:xfrm>
            <a:off x="22860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48" name="Rectangle"/>
          <p:cNvSpPr/>
          <p:nvPr/>
        </p:nvSpPr>
        <p:spPr>
          <a:xfrm>
            <a:off x="50800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49" name="Rectangle"/>
          <p:cNvSpPr/>
          <p:nvPr/>
        </p:nvSpPr>
        <p:spPr>
          <a:xfrm>
            <a:off x="55372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50" name="Rectangle"/>
          <p:cNvSpPr/>
          <p:nvPr/>
        </p:nvSpPr>
        <p:spPr>
          <a:xfrm>
            <a:off x="59944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69" name="Connection Line"/>
          <p:cNvSpPr/>
          <p:nvPr/>
        </p:nvSpPr>
        <p:spPr>
          <a:xfrm>
            <a:off x="2519891" y="3968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52" name="name"/>
          <p:cNvSpPr/>
          <p:nvPr/>
        </p:nvSpPr>
        <p:spPr>
          <a:xfrm>
            <a:off x="5702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753" name="A"/>
          <p:cNvSpPr/>
          <p:nvPr/>
        </p:nvSpPr>
        <p:spPr>
          <a:xfrm>
            <a:off x="6616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754" name="score"/>
          <p:cNvSpPr/>
          <p:nvPr/>
        </p:nvSpPr>
        <p:spPr>
          <a:xfrm>
            <a:off x="5702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755" name="88"/>
          <p:cNvSpPr/>
          <p:nvPr/>
        </p:nvSpPr>
        <p:spPr>
          <a:xfrm>
            <a:off x="6616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756" name="name"/>
          <p:cNvSpPr/>
          <p:nvPr/>
        </p:nvSpPr>
        <p:spPr>
          <a:xfrm>
            <a:off x="8115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757" name="B"/>
          <p:cNvSpPr/>
          <p:nvPr/>
        </p:nvSpPr>
        <p:spPr>
          <a:xfrm>
            <a:off x="9029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758" name="score"/>
          <p:cNvSpPr/>
          <p:nvPr/>
        </p:nvSpPr>
        <p:spPr>
          <a:xfrm>
            <a:off x="8115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759" name="111"/>
          <p:cNvSpPr/>
          <p:nvPr/>
        </p:nvSpPr>
        <p:spPr>
          <a:xfrm>
            <a:off x="9029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760" name="name"/>
          <p:cNvSpPr/>
          <p:nvPr/>
        </p:nvSpPr>
        <p:spPr>
          <a:xfrm>
            <a:off x="10782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761" name="C"/>
          <p:cNvSpPr/>
          <p:nvPr/>
        </p:nvSpPr>
        <p:spPr>
          <a:xfrm>
            <a:off x="11696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762" name="score"/>
          <p:cNvSpPr/>
          <p:nvPr/>
        </p:nvSpPr>
        <p:spPr>
          <a:xfrm>
            <a:off x="10782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763" name="100"/>
          <p:cNvSpPr/>
          <p:nvPr/>
        </p:nvSpPr>
        <p:spPr>
          <a:xfrm>
            <a:off x="11696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770" name="Connection Line"/>
          <p:cNvSpPr/>
          <p:nvPr/>
        </p:nvSpPr>
        <p:spPr>
          <a:xfrm>
            <a:off x="6215591" y="4640791"/>
            <a:ext cx="4560492" cy="3168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9141" y="3178"/>
                  <a:pt x="16341" y="10378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71" name="Connection Line"/>
          <p:cNvSpPr/>
          <p:nvPr/>
        </p:nvSpPr>
        <p:spPr>
          <a:xfrm>
            <a:off x="5783791" y="4640791"/>
            <a:ext cx="2284761" cy="31590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531" y="6036"/>
                  <a:pt x="9731" y="13236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72" name="Connection Line"/>
          <p:cNvSpPr/>
          <p:nvPr/>
        </p:nvSpPr>
        <p:spPr>
          <a:xfrm>
            <a:off x="5053952" y="4640791"/>
            <a:ext cx="608893" cy="3170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751" h="21600" extrusionOk="0">
                <a:moveTo>
                  <a:pt x="6802" y="0"/>
                </a:moveTo>
                <a:cubicBezTo>
                  <a:pt x="-4849" y="9143"/>
                  <a:pt x="-1533" y="16343"/>
                  <a:pt x="16751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67" name="Line"/>
          <p:cNvSpPr/>
          <p:nvPr/>
        </p:nvSpPr>
        <p:spPr>
          <a:xfrm>
            <a:off x="203200" y="3619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68" name="Arrow"/>
          <p:cNvSpPr/>
          <p:nvPr/>
        </p:nvSpPr>
        <p:spPr>
          <a:xfrm>
            <a:off x="520700" y="28618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def median_score(people):   people = copy.copy(people)   people.sort(...)   # TODO: return score for middle of people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def median_score(</a:t>
            </a:r>
            <a:r>
              <a:rPr b="1"/>
              <a:t>people</a:t>
            </a:r>
            <a:r>
              <a:t>):</a:t>
            </a:r>
            <a:br/>
            <a:r>
              <a:t>  people = copy.copy(people)</a:t>
            </a:r>
            <a:br/>
            <a:r>
              <a:t>  people.sort(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...</a:t>
            </a:r>
            <a:r>
              <a:t>)</a:t>
            </a:r>
            <a:br/>
            <a:r>
              <a:t> 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# TODO: return score for middle of people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m = median_score(</a:t>
            </a:r>
            <a:r>
              <a:rPr b="1"/>
              <a:t>players</a:t>
            </a:r>
            <a:r>
              <a:t>)</a:t>
            </a:r>
          </a:p>
        </p:txBody>
      </p:sp>
      <p:sp>
        <p:nvSpPr>
          <p:cNvPr id="775" name="players"/>
          <p:cNvSpPr txBox="1"/>
          <p:nvPr/>
        </p:nvSpPr>
        <p:spPr>
          <a:xfrm>
            <a:off x="1041027" y="4432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776" name="Rectangle"/>
          <p:cNvSpPr/>
          <p:nvPr/>
        </p:nvSpPr>
        <p:spPr>
          <a:xfrm>
            <a:off x="22860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77" name="Rectangle"/>
          <p:cNvSpPr/>
          <p:nvPr/>
        </p:nvSpPr>
        <p:spPr>
          <a:xfrm>
            <a:off x="50800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78" name="Rectangle"/>
          <p:cNvSpPr/>
          <p:nvPr/>
        </p:nvSpPr>
        <p:spPr>
          <a:xfrm>
            <a:off x="55372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79" name="Rectangle"/>
          <p:cNvSpPr/>
          <p:nvPr/>
        </p:nvSpPr>
        <p:spPr>
          <a:xfrm>
            <a:off x="59944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02" name="Connection Line"/>
          <p:cNvSpPr/>
          <p:nvPr/>
        </p:nvSpPr>
        <p:spPr>
          <a:xfrm>
            <a:off x="2519891" y="3968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81" name="name"/>
          <p:cNvSpPr/>
          <p:nvPr/>
        </p:nvSpPr>
        <p:spPr>
          <a:xfrm>
            <a:off x="5702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782" name="A"/>
          <p:cNvSpPr/>
          <p:nvPr/>
        </p:nvSpPr>
        <p:spPr>
          <a:xfrm>
            <a:off x="6616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783" name="score"/>
          <p:cNvSpPr/>
          <p:nvPr/>
        </p:nvSpPr>
        <p:spPr>
          <a:xfrm>
            <a:off x="5702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784" name="88"/>
          <p:cNvSpPr/>
          <p:nvPr/>
        </p:nvSpPr>
        <p:spPr>
          <a:xfrm>
            <a:off x="6616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785" name="name"/>
          <p:cNvSpPr/>
          <p:nvPr/>
        </p:nvSpPr>
        <p:spPr>
          <a:xfrm>
            <a:off x="8115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786" name="B"/>
          <p:cNvSpPr/>
          <p:nvPr/>
        </p:nvSpPr>
        <p:spPr>
          <a:xfrm>
            <a:off x="9029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787" name="score"/>
          <p:cNvSpPr/>
          <p:nvPr/>
        </p:nvSpPr>
        <p:spPr>
          <a:xfrm>
            <a:off x="8115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788" name="111"/>
          <p:cNvSpPr/>
          <p:nvPr/>
        </p:nvSpPr>
        <p:spPr>
          <a:xfrm>
            <a:off x="9029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789" name="name"/>
          <p:cNvSpPr/>
          <p:nvPr/>
        </p:nvSpPr>
        <p:spPr>
          <a:xfrm>
            <a:off x="10782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790" name="C"/>
          <p:cNvSpPr/>
          <p:nvPr/>
        </p:nvSpPr>
        <p:spPr>
          <a:xfrm>
            <a:off x="11696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791" name="score"/>
          <p:cNvSpPr/>
          <p:nvPr/>
        </p:nvSpPr>
        <p:spPr>
          <a:xfrm>
            <a:off x="10782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792" name="100"/>
          <p:cNvSpPr/>
          <p:nvPr/>
        </p:nvSpPr>
        <p:spPr>
          <a:xfrm>
            <a:off x="11696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803" name="Connection Line"/>
          <p:cNvSpPr/>
          <p:nvPr/>
        </p:nvSpPr>
        <p:spPr>
          <a:xfrm>
            <a:off x="6215591" y="4640791"/>
            <a:ext cx="4560492" cy="3168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9141" y="3178"/>
                  <a:pt x="16341" y="10378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04" name="Connection Line"/>
          <p:cNvSpPr/>
          <p:nvPr/>
        </p:nvSpPr>
        <p:spPr>
          <a:xfrm>
            <a:off x="5783791" y="4640791"/>
            <a:ext cx="2284761" cy="31590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531" y="6036"/>
                  <a:pt x="9731" y="13236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05" name="Connection Line"/>
          <p:cNvSpPr/>
          <p:nvPr/>
        </p:nvSpPr>
        <p:spPr>
          <a:xfrm>
            <a:off x="5053952" y="4640791"/>
            <a:ext cx="608893" cy="3170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751" h="21600" extrusionOk="0">
                <a:moveTo>
                  <a:pt x="6802" y="0"/>
                </a:moveTo>
                <a:cubicBezTo>
                  <a:pt x="-4849" y="9143"/>
                  <a:pt x="-1533" y="16343"/>
                  <a:pt x="16751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96" name="Line"/>
          <p:cNvSpPr/>
          <p:nvPr/>
        </p:nvSpPr>
        <p:spPr>
          <a:xfrm>
            <a:off x="203200" y="3619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97" name="Arrow"/>
          <p:cNvSpPr/>
          <p:nvPr/>
        </p:nvSpPr>
        <p:spPr>
          <a:xfrm>
            <a:off x="520700" y="3472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98" name="people"/>
          <p:cNvSpPr txBox="1"/>
          <p:nvPr/>
        </p:nvSpPr>
        <p:spPr>
          <a:xfrm>
            <a:off x="1073695" y="5448299"/>
            <a:ext cx="115461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people</a:t>
            </a:r>
          </a:p>
        </p:txBody>
      </p:sp>
      <p:sp>
        <p:nvSpPr>
          <p:cNvPr id="799" name="Rectangle"/>
          <p:cNvSpPr/>
          <p:nvPr/>
        </p:nvSpPr>
        <p:spPr>
          <a:xfrm>
            <a:off x="2286000" y="543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06" name="Connection Line"/>
          <p:cNvSpPr/>
          <p:nvPr/>
        </p:nvSpPr>
        <p:spPr>
          <a:xfrm>
            <a:off x="2519891" y="4464892"/>
            <a:ext cx="2538414" cy="1179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683" extrusionOk="0">
                <a:moveTo>
                  <a:pt x="0" y="20683"/>
                </a:moveTo>
                <a:cubicBezTo>
                  <a:pt x="5567" y="5945"/>
                  <a:pt x="12767" y="-917"/>
                  <a:pt x="21600" y="98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01" name="Need to make a new list…"/>
          <p:cNvSpPr txBox="1"/>
          <p:nvPr/>
        </p:nvSpPr>
        <p:spPr>
          <a:xfrm>
            <a:off x="8936256" y="4254500"/>
            <a:ext cx="3524549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Need to make a new list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so we don’t corrupt players</a:t>
            </a:r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def median_score(people):   people = copy.copy(people)   people.sort(...)   # TODO: return score for middle of people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def median_score(</a:t>
            </a:r>
            <a:r>
              <a:rPr b="1"/>
              <a:t>people</a:t>
            </a:r>
            <a:r>
              <a:t>):</a:t>
            </a:r>
            <a:br/>
            <a:r>
              <a:t>  people = copy.copy(people)</a:t>
            </a:r>
            <a:br/>
            <a:r>
              <a:t>  people.sort(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...</a:t>
            </a:r>
            <a:r>
              <a:t>)</a:t>
            </a:r>
            <a:br/>
            <a:r>
              <a:t> 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# TODO: return score for middle of people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m = median_score(</a:t>
            </a:r>
            <a:r>
              <a:rPr b="1"/>
              <a:t>players</a:t>
            </a:r>
            <a:r>
              <a:t>)</a:t>
            </a:r>
          </a:p>
        </p:txBody>
      </p:sp>
      <p:sp>
        <p:nvSpPr>
          <p:cNvPr id="809" name="players"/>
          <p:cNvSpPr txBox="1"/>
          <p:nvPr/>
        </p:nvSpPr>
        <p:spPr>
          <a:xfrm>
            <a:off x="1041027" y="4432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810" name="Rectangle"/>
          <p:cNvSpPr/>
          <p:nvPr/>
        </p:nvSpPr>
        <p:spPr>
          <a:xfrm>
            <a:off x="22860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11" name="Rectangle"/>
          <p:cNvSpPr/>
          <p:nvPr/>
        </p:nvSpPr>
        <p:spPr>
          <a:xfrm>
            <a:off x="50800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12" name="Rectangle"/>
          <p:cNvSpPr/>
          <p:nvPr/>
        </p:nvSpPr>
        <p:spPr>
          <a:xfrm>
            <a:off x="55372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13" name="Rectangle"/>
          <p:cNvSpPr/>
          <p:nvPr/>
        </p:nvSpPr>
        <p:spPr>
          <a:xfrm>
            <a:off x="59944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36" name="Connection Line"/>
          <p:cNvSpPr/>
          <p:nvPr/>
        </p:nvSpPr>
        <p:spPr>
          <a:xfrm>
            <a:off x="2519891" y="3968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15" name="name"/>
          <p:cNvSpPr/>
          <p:nvPr/>
        </p:nvSpPr>
        <p:spPr>
          <a:xfrm>
            <a:off x="5702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816" name="A"/>
          <p:cNvSpPr/>
          <p:nvPr/>
        </p:nvSpPr>
        <p:spPr>
          <a:xfrm>
            <a:off x="6616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817" name="score"/>
          <p:cNvSpPr/>
          <p:nvPr/>
        </p:nvSpPr>
        <p:spPr>
          <a:xfrm>
            <a:off x="5702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818" name="88"/>
          <p:cNvSpPr/>
          <p:nvPr/>
        </p:nvSpPr>
        <p:spPr>
          <a:xfrm>
            <a:off x="6616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819" name="name"/>
          <p:cNvSpPr/>
          <p:nvPr/>
        </p:nvSpPr>
        <p:spPr>
          <a:xfrm>
            <a:off x="8115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820" name="B"/>
          <p:cNvSpPr/>
          <p:nvPr/>
        </p:nvSpPr>
        <p:spPr>
          <a:xfrm>
            <a:off x="9029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821" name="score"/>
          <p:cNvSpPr/>
          <p:nvPr/>
        </p:nvSpPr>
        <p:spPr>
          <a:xfrm>
            <a:off x="8115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822" name="111"/>
          <p:cNvSpPr/>
          <p:nvPr/>
        </p:nvSpPr>
        <p:spPr>
          <a:xfrm>
            <a:off x="9029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823" name="name"/>
          <p:cNvSpPr/>
          <p:nvPr/>
        </p:nvSpPr>
        <p:spPr>
          <a:xfrm>
            <a:off x="10782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824" name="C"/>
          <p:cNvSpPr/>
          <p:nvPr/>
        </p:nvSpPr>
        <p:spPr>
          <a:xfrm>
            <a:off x="11696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825" name="score"/>
          <p:cNvSpPr/>
          <p:nvPr/>
        </p:nvSpPr>
        <p:spPr>
          <a:xfrm>
            <a:off x="10782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826" name="100"/>
          <p:cNvSpPr/>
          <p:nvPr/>
        </p:nvSpPr>
        <p:spPr>
          <a:xfrm>
            <a:off x="11696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837" name="Connection Line"/>
          <p:cNvSpPr/>
          <p:nvPr/>
        </p:nvSpPr>
        <p:spPr>
          <a:xfrm>
            <a:off x="6215591" y="4640791"/>
            <a:ext cx="4560492" cy="3168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9141" y="3178"/>
                  <a:pt x="16341" y="10378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38" name="Connection Line"/>
          <p:cNvSpPr/>
          <p:nvPr/>
        </p:nvSpPr>
        <p:spPr>
          <a:xfrm>
            <a:off x="5783791" y="4640791"/>
            <a:ext cx="2284761" cy="31590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531" y="6036"/>
                  <a:pt x="9731" y="13236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39" name="Connection Line"/>
          <p:cNvSpPr/>
          <p:nvPr/>
        </p:nvSpPr>
        <p:spPr>
          <a:xfrm>
            <a:off x="5053952" y="4640791"/>
            <a:ext cx="608893" cy="3170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751" h="21600" extrusionOk="0">
                <a:moveTo>
                  <a:pt x="6802" y="0"/>
                </a:moveTo>
                <a:cubicBezTo>
                  <a:pt x="-4849" y="9143"/>
                  <a:pt x="-1533" y="16343"/>
                  <a:pt x="16751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30" name="Line"/>
          <p:cNvSpPr/>
          <p:nvPr/>
        </p:nvSpPr>
        <p:spPr>
          <a:xfrm>
            <a:off x="203200" y="3619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31" name="Arrow"/>
          <p:cNvSpPr/>
          <p:nvPr/>
        </p:nvSpPr>
        <p:spPr>
          <a:xfrm>
            <a:off x="520700" y="7536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32" name="people"/>
          <p:cNvSpPr txBox="1"/>
          <p:nvPr/>
        </p:nvSpPr>
        <p:spPr>
          <a:xfrm>
            <a:off x="1073695" y="5448299"/>
            <a:ext cx="115461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people</a:t>
            </a:r>
          </a:p>
        </p:txBody>
      </p:sp>
      <p:sp>
        <p:nvSpPr>
          <p:cNvPr id="833" name="Rectangle"/>
          <p:cNvSpPr/>
          <p:nvPr/>
        </p:nvSpPr>
        <p:spPr>
          <a:xfrm>
            <a:off x="2286000" y="543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40" name="Connection Line"/>
          <p:cNvSpPr/>
          <p:nvPr/>
        </p:nvSpPr>
        <p:spPr>
          <a:xfrm>
            <a:off x="2519891" y="4464892"/>
            <a:ext cx="2538414" cy="1179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683" extrusionOk="0">
                <a:moveTo>
                  <a:pt x="0" y="20683"/>
                </a:moveTo>
                <a:cubicBezTo>
                  <a:pt x="5567" y="5945"/>
                  <a:pt x="12767" y="-917"/>
                  <a:pt x="21600" y="98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35" name="Need to make a new list…"/>
          <p:cNvSpPr txBox="1"/>
          <p:nvPr/>
        </p:nvSpPr>
        <p:spPr>
          <a:xfrm>
            <a:off x="8936256" y="4254500"/>
            <a:ext cx="3524549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Need to make a new list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so we don’t corrupt players</a:t>
            </a:r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def median_score(people):   people = copy.copy(people)   people.sort(...)   # TODO: return score for middle of people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def median_score(</a:t>
            </a:r>
            <a:r>
              <a:rPr b="1"/>
              <a:t>people</a:t>
            </a:r>
            <a:r>
              <a:t>):</a:t>
            </a:r>
            <a:br/>
            <a:r>
              <a:t>  people = copy.copy(people)</a:t>
            </a:r>
            <a:br/>
            <a:r>
              <a:t>  people.sort(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...</a:t>
            </a:r>
            <a:r>
              <a:t>)</a:t>
            </a:r>
            <a:br/>
            <a:r>
              <a:t> 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# TODO: return score for middle of people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m = median_score(</a:t>
            </a:r>
            <a:r>
              <a:rPr b="1"/>
              <a:t>players</a:t>
            </a:r>
            <a:r>
              <a:t>)</a:t>
            </a:r>
          </a:p>
        </p:txBody>
      </p:sp>
      <p:sp>
        <p:nvSpPr>
          <p:cNvPr id="843" name="players"/>
          <p:cNvSpPr txBox="1"/>
          <p:nvPr/>
        </p:nvSpPr>
        <p:spPr>
          <a:xfrm>
            <a:off x="1041027" y="4432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844" name="Rectangle"/>
          <p:cNvSpPr/>
          <p:nvPr/>
        </p:nvSpPr>
        <p:spPr>
          <a:xfrm>
            <a:off x="22860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45" name="Rectangle"/>
          <p:cNvSpPr/>
          <p:nvPr/>
        </p:nvSpPr>
        <p:spPr>
          <a:xfrm>
            <a:off x="50800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46" name="Rectangle"/>
          <p:cNvSpPr/>
          <p:nvPr/>
        </p:nvSpPr>
        <p:spPr>
          <a:xfrm>
            <a:off x="55372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47" name="Rectangle"/>
          <p:cNvSpPr/>
          <p:nvPr/>
        </p:nvSpPr>
        <p:spPr>
          <a:xfrm>
            <a:off x="59944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73" name="Connection Line"/>
          <p:cNvSpPr/>
          <p:nvPr/>
        </p:nvSpPr>
        <p:spPr>
          <a:xfrm>
            <a:off x="2519891" y="3968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49" name="name"/>
          <p:cNvSpPr/>
          <p:nvPr/>
        </p:nvSpPr>
        <p:spPr>
          <a:xfrm>
            <a:off x="5702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850" name="A"/>
          <p:cNvSpPr/>
          <p:nvPr/>
        </p:nvSpPr>
        <p:spPr>
          <a:xfrm>
            <a:off x="6616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851" name="score"/>
          <p:cNvSpPr/>
          <p:nvPr/>
        </p:nvSpPr>
        <p:spPr>
          <a:xfrm>
            <a:off x="5702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852" name="88"/>
          <p:cNvSpPr/>
          <p:nvPr/>
        </p:nvSpPr>
        <p:spPr>
          <a:xfrm>
            <a:off x="6616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853" name="name"/>
          <p:cNvSpPr/>
          <p:nvPr/>
        </p:nvSpPr>
        <p:spPr>
          <a:xfrm>
            <a:off x="8115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854" name="B"/>
          <p:cNvSpPr/>
          <p:nvPr/>
        </p:nvSpPr>
        <p:spPr>
          <a:xfrm>
            <a:off x="9029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855" name="score"/>
          <p:cNvSpPr/>
          <p:nvPr/>
        </p:nvSpPr>
        <p:spPr>
          <a:xfrm>
            <a:off x="8115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856" name="111"/>
          <p:cNvSpPr/>
          <p:nvPr/>
        </p:nvSpPr>
        <p:spPr>
          <a:xfrm>
            <a:off x="9029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857" name="name"/>
          <p:cNvSpPr/>
          <p:nvPr/>
        </p:nvSpPr>
        <p:spPr>
          <a:xfrm>
            <a:off x="10782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858" name="C"/>
          <p:cNvSpPr/>
          <p:nvPr/>
        </p:nvSpPr>
        <p:spPr>
          <a:xfrm>
            <a:off x="11696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859" name="score"/>
          <p:cNvSpPr/>
          <p:nvPr/>
        </p:nvSpPr>
        <p:spPr>
          <a:xfrm>
            <a:off x="10782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860" name="100"/>
          <p:cNvSpPr/>
          <p:nvPr/>
        </p:nvSpPr>
        <p:spPr>
          <a:xfrm>
            <a:off x="11696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874" name="Connection Line"/>
          <p:cNvSpPr/>
          <p:nvPr/>
        </p:nvSpPr>
        <p:spPr>
          <a:xfrm>
            <a:off x="6215591" y="4640791"/>
            <a:ext cx="4560492" cy="3168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9141" y="3178"/>
                  <a:pt x="16341" y="10378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75" name="Connection Line"/>
          <p:cNvSpPr/>
          <p:nvPr/>
        </p:nvSpPr>
        <p:spPr>
          <a:xfrm>
            <a:off x="5783791" y="4640791"/>
            <a:ext cx="2284761" cy="31590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531" y="6036"/>
                  <a:pt x="9731" y="13236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76" name="Connection Line"/>
          <p:cNvSpPr/>
          <p:nvPr/>
        </p:nvSpPr>
        <p:spPr>
          <a:xfrm>
            <a:off x="5053952" y="4640791"/>
            <a:ext cx="608893" cy="3170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751" h="21600" extrusionOk="0">
                <a:moveTo>
                  <a:pt x="6802" y="0"/>
                </a:moveTo>
                <a:cubicBezTo>
                  <a:pt x="-4849" y="9143"/>
                  <a:pt x="-1533" y="16343"/>
                  <a:pt x="16751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64" name="Line"/>
          <p:cNvSpPr/>
          <p:nvPr/>
        </p:nvSpPr>
        <p:spPr>
          <a:xfrm>
            <a:off x="203200" y="3619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65" name="people"/>
          <p:cNvSpPr txBox="1"/>
          <p:nvPr/>
        </p:nvSpPr>
        <p:spPr>
          <a:xfrm>
            <a:off x="1073695" y="5448299"/>
            <a:ext cx="115461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people</a:t>
            </a:r>
          </a:p>
        </p:txBody>
      </p:sp>
      <p:sp>
        <p:nvSpPr>
          <p:cNvPr id="866" name="Rectangle"/>
          <p:cNvSpPr/>
          <p:nvPr/>
        </p:nvSpPr>
        <p:spPr>
          <a:xfrm>
            <a:off x="2286000" y="543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77" name="Connection Line"/>
          <p:cNvSpPr/>
          <p:nvPr/>
        </p:nvSpPr>
        <p:spPr>
          <a:xfrm>
            <a:off x="2519891" y="5644091"/>
            <a:ext cx="927796" cy="10684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8630" y="1393"/>
                  <a:pt x="15830" y="8593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68" name="Rectangle"/>
          <p:cNvSpPr/>
          <p:nvPr/>
        </p:nvSpPr>
        <p:spPr>
          <a:xfrm>
            <a:off x="3429000" y="670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69" name="Rectangle"/>
          <p:cNvSpPr/>
          <p:nvPr/>
        </p:nvSpPr>
        <p:spPr>
          <a:xfrm>
            <a:off x="3886200" y="670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70" name="Rectangle"/>
          <p:cNvSpPr/>
          <p:nvPr/>
        </p:nvSpPr>
        <p:spPr>
          <a:xfrm>
            <a:off x="4343400" y="670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71" name="Arrow"/>
          <p:cNvSpPr/>
          <p:nvPr/>
        </p:nvSpPr>
        <p:spPr>
          <a:xfrm>
            <a:off x="520700" y="7536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72" name="copy makes a new list…"/>
          <p:cNvSpPr txBox="1"/>
          <p:nvPr/>
        </p:nvSpPr>
        <p:spPr>
          <a:xfrm>
            <a:off x="925537" y="8144967"/>
            <a:ext cx="3180160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copy makes a new list…</a:t>
            </a:r>
          </a:p>
        </p:txBody>
      </p: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9" name="def median_score(people):   people = copy.copy(people)   people.sort(...)   # TODO: return score for middle of people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def median_score(</a:t>
            </a:r>
            <a:r>
              <a:rPr b="1"/>
              <a:t>people</a:t>
            </a:r>
            <a:r>
              <a:t>):</a:t>
            </a:r>
            <a:br/>
            <a:r>
              <a:t>  people = copy.copy(people)</a:t>
            </a:r>
            <a:br/>
            <a:r>
              <a:t>  people.sort(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...</a:t>
            </a:r>
            <a:r>
              <a:t>)</a:t>
            </a:r>
            <a:br/>
            <a:r>
              <a:t> 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# TODO: return score for middle of people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m = median_score(</a:t>
            </a:r>
            <a:r>
              <a:rPr b="1"/>
              <a:t>players</a:t>
            </a:r>
            <a:r>
              <a:t>)</a:t>
            </a:r>
          </a:p>
        </p:txBody>
      </p:sp>
      <p:sp>
        <p:nvSpPr>
          <p:cNvPr id="880" name="players"/>
          <p:cNvSpPr txBox="1"/>
          <p:nvPr/>
        </p:nvSpPr>
        <p:spPr>
          <a:xfrm>
            <a:off x="1041027" y="4432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881" name="Rectangle"/>
          <p:cNvSpPr/>
          <p:nvPr/>
        </p:nvSpPr>
        <p:spPr>
          <a:xfrm>
            <a:off x="22860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82" name="Rectangle"/>
          <p:cNvSpPr/>
          <p:nvPr/>
        </p:nvSpPr>
        <p:spPr>
          <a:xfrm>
            <a:off x="50800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83" name="Rectangle"/>
          <p:cNvSpPr/>
          <p:nvPr/>
        </p:nvSpPr>
        <p:spPr>
          <a:xfrm>
            <a:off x="55372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84" name="Rectangle"/>
          <p:cNvSpPr/>
          <p:nvPr/>
        </p:nvSpPr>
        <p:spPr>
          <a:xfrm>
            <a:off x="59944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14" name="Connection Line"/>
          <p:cNvSpPr/>
          <p:nvPr/>
        </p:nvSpPr>
        <p:spPr>
          <a:xfrm>
            <a:off x="2519891" y="3968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86" name="name"/>
          <p:cNvSpPr/>
          <p:nvPr/>
        </p:nvSpPr>
        <p:spPr>
          <a:xfrm>
            <a:off x="5702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887" name="A"/>
          <p:cNvSpPr/>
          <p:nvPr/>
        </p:nvSpPr>
        <p:spPr>
          <a:xfrm>
            <a:off x="6616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888" name="score"/>
          <p:cNvSpPr/>
          <p:nvPr/>
        </p:nvSpPr>
        <p:spPr>
          <a:xfrm>
            <a:off x="5702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889" name="88"/>
          <p:cNvSpPr/>
          <p:nvPr/>
        </p:nvSpPr>
        <p:spPr>
          <a:xfrm>
            <a:off x="6616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890" name="name"/>
          <p:cNvSpPr/>
          <p:nvPr/>
        </p:nvSpPr>
        <p:spPr>
          <a:xfrm>
            <a:off x="8115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891" name="B"/>
          <p:cNvSpPr/>
          <p:nvPr/>
        </p:nvSpPr>
        <p:spPr>
          <a:xfrm>
            <a:off x="9029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892" name="score"/>
          <p:cNvSpPr/>
          <p:nvPr/>
        </p:nvSpPr>
        <p:spPr>
          <a:xfrm>
            <a:off x="8115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893" name="111"/>
          <p:cNvSpPr/>
          <p:nvPr/>
        </p:nvSpPr>
        <p:spPr>
          <a:xfrm>
            <a:off x="9029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894" name="name"/>
          <p:cNvSpPr/>
          <p:nvPr/>
        </p:nvSpPr>
        <p:spPr>
          <a:xfrm>
            <a:off x="10782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895" name="C"/>
          <p:cNvSpPr/>
          <p:nvPr/>
        </p:nvSpPr>
        <p:spPr>
          <a:xfrm>
            <a:off x="11696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896" name="score"/>
          <p:cNvSpPr/>
          <p:nvPr/>
        </p:nvSpPr>
        <p:spPr>
          <a:xfrm>
            <a:off x="10782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897" name="100"/>
          <p:cNvSpPr/>
          <p:nvPr/>
        </p:nvSpPr>
        <p:spPr>
          <a:xfrm>
            <a:off x="11696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915" name="Connection Line"/>
          <p:cNvSpPr/>
          <p:nvPr/>
        </p:nvSpPr>
        <p:spPr>
          <a:xfrm>
            <a:off x="6215591" y="4640791"/>
            <a:ext cx="4560492" cy="3168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9141" y="3178"/>
                  <a:pt x="16341" y="10378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16" name="Connection Line"/>
          <p:cNvSpPr/>
          <p:nvPr/>
        </p:nvSpPr>
        <p:spPr>
          <a:xfrm>
            <a:off x="5783791" y="4640791"/>
            <a:ext cx="2284761" cy="31590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531" y="6036"/>
                  <a:pt x="9731" y="13236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17" name="Connection Line"/>
          <p:cNvSpPr/>
          <p:nvPr/>
        </p:nvSpPr>
        <p:spPr>
          <a:xfrm>
            <a:off x="5053952" y="4640791"/>
            <a:ext cx="608893" cy="3170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751" h="21600" extrusionOk="0">
                <a:moveTo>
                  <a:pt x="6802" y="0"/>
                </a:moveTo>
                <a:cubicBezTo>
                  <a:pt x="-4849" y="9143"/>
                  <a:pt x="-1533" y="16343"/>
                  <a:pt x="16751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01" name="Line"/>
          <p:cNvSpPr/>
          <p:nvPr/>
        </p:nvSpPr>
        <p:spPr>
          <a:xfrm>
            <a:off x="203200" y="3619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02" name="Arrow"/>
          <p:cNvSpPr/>
          <p:nvPr/>
        </p:nvSpPr>
        <p:spPr>
          <a:xfrm>
            <a:off x="520700" y="11727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03" name="people"/>
          <p:cNvSpPr txBox="1"/>
          <p:nvPr/>
        </p:nvSpPr>
        <p:spPr>
          <a:xfrm>
            <a:off x="1073695" y="5448299"/>
            <a:ext cx="115461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people</a:t>
            </a:r>
          </a:p>
        </p:txBody>
      </p:sp>
      <p:sp>
        <p:nvSpPr>
          <p:cNvPr id="904" name="Rectangle"/>
          <p:cNvSpPr/>
          <p:nvPr/>
        </p:nvSpPr>
        <p:spPr>
          <a:xfrm>
            <a:off x="2286000" y="543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18" name="Connection Line"/>
          <p:cNvSpPr/>
          <p:nvPr/>
        </p:nvSpPr>
        <p:spPr>
          <a:xfrm>
            <a:off x="2519891" y="5644091"/>
            <a:ext cx="927796" cy="10684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8630" y="1393"/>
                  <a:pt x="15830" y="8593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06" name="Rectangle"/>
          <p:cNvSpPr/>
          <p:nvPr/>
        </p:nvSpPr>
        <p:spPr>
          <a:xfrm>
            <a:off x="3429000" y="670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07" name="Rectangle"/>
          <p:cNvSpPr/>
          <p:nvPr/>
        </p:nvSpPr>
        <p:spPr>
          <a:xfrm>
            <a:off x="3886200" y="670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08" name="Rectangle"/>
          <p:cNvSpPr/>
          <p:nvPr/>
        </p:nvSpPr>
        <p:spPr>
          <a:xfrm>
            <a:off x="4343400" y="670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19" name="Connection Line"/>
          <p:cNvSpPr/>
          <p:nvPr/>
        </p:nvSpPr>
        <p:spPr>
          <a:xfrm>
            <a:off x="4594804" y="6102644"/>
            <a:ext cx="6054279" cy="17555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575" extrusionOk="0">
                <a:moveTo>
                  <a:pt x="0" y="8107"/>
                </a:moveTo>
                <a:cubicBezTo>
                  <a:pt x="7019" y="-5025"/>
                  <a:pt x="14219" y="-2202"/>
                  <a:pt x="21600" y="16575"/>
                </a:cubicBezTo>
              </a:path>
            </a:pathLst>
          </a:custGeom>
          <a:ln w="508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20" name="Connection Line"/>
          <p:cNvSpPr/>
          <p:nvPr/>
        </p:nvSpPr>
        <p:spPr>
          <a:xfrm>
            <a:off x="4179970" y="6160892"/>
            <a:ext cx="3840263" cy="17659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06" extrusionOk="0">
                <a:moveTo>
                  <a:pt x="0" y="7844"/>
                </a:moveTo>
                <a:cubicBezTo>
                  <a:pt x="4660" y="-4994"/>
                  <a:pt x="11860" y="-2073"/>
                  <a:pt x="21600" y="16606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21" name="Connection Line"/>
          <p:cNvSpPr/>
          <p:nvPr/>
        </p:nvSpPr>
        <p:spPr>
          <a:xfrm>
            <a:off x="3688639" y="6935274"/>
            <a:ext cx="1959472" cy="1061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607" extrusionOk="0">
                <a:moveTo>
                  <a:pt x="0" y="0"/>
                </a:moveTo>
                <a:cubicBezTo>
                  <a:pt x="5881" y="15886"/>
                  <a:pt x="13081" y="21600"/>
                  <a:pt x="21600" y="17141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12" name="copy makes a new list……"/>
          <p:cNvSpPr txBox="1"/>
          <p:nvPr/>
        </p:nvSpPr>
        <p:spPr>
          <a:xfrm>
            <a:off x="510455" y="8144967"/>
            <a:ext cx="401032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copy makes a new list…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…that refers to the same items</a:t>
            </a:r>
          </a:p>
        </p:txBody>
      </p:sp>
      <p:sp>
        <p:nvSpPr>
          <p:cNvPr id="913" name="end of players…"/>
          <p:cNvSpPr txBox="1"/>
          <p:nvPr/>
        </p:nvSpPr>
        <p:spPr>
          <a:xfrm>
            <a:off x="10740745" y="6624755"/>
            <a:ext cx="1914973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/>
            </a:pPr>
            <a:r>
              <a:t>end of players</a:t>
            </a:r>
          </a:p>
          <a:p>
            <a:pPr>
              <a:defRPr b="0"/>
            </a:pPr>
            <a:r>
              <a:t>end of people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171" name="Review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Review</a:t>
            </a:r>
          </a:p>
          <a:p>
            <a:pPr marL="0" lvl="5" indent="0">
              <a:buSzTx/>
              <a:buNone/>
            </a:pPr>
            <a:r>
              <a:t>More references</a:t>
            </a:r>
          </a:p>
          <a:p>
            <a:pPr marL="0" lvl="5" indent="0">
              <a:buSzTx/>
              <a:buNone/>
            </a:pPr>
            <a:r>
              <a:t>Copying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reference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shallow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deep</a:t>
            </a:r>
          </a:p>
          <a:p>
            <a:pPr marL="0" lvl="5" indent="0">
              <a:buSzTx/>
              <a:buNone/>
            </a:pPr>
            <a:r>
              <a:t>Worksheet</a:t>
            </a:r>
          </a:p>
        </p:txBody>
      </p: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def median_score(people):   people = copy.copy(people)   people.sort(...)   # TODO: return score for middle of people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def median_score(</a:t>
            </a:r>
            <a:r>
              <a:rPr b="1"/>
              <a:t>people</a:t>
            </a:r>
            <a:r>
              <a:t>):</a:t>
            </a:r>
            <a:br/>
            <a:r>
              <a:t>  people = copy.copy(people)</a:t>
            </a:r>
            <a:br/>
            <a:r>
              <a:t>  people.sort(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...</a:t>
            </a:r>
            <a:r>
              <a:t>)</a:t>
            </a:r>
            <a:br/>
            <a:r>
              <a:t> 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# TODO: return score for middle of people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m = median_score(</a:t>
            </a:r>
            <a:r>
              <a:rPr b="1"/>
              <a:t>players</a:t>
            </a:r>
            <a:r>
              <a:t>)</a:t>
            </a:r>
          </a:p>
        </p:txBody>
      </p:sp>
      <p:sp>
        <p:nvSpPr>
          <p:cNvPr id="924" name="players"/>
          <p:cNvSpPr txBox="1"/>
          <p:nvPr/>
        </p:nvSpPr>
        <p:spPr>
          <a:xfrm>
            <a:off x="1041027" y="4432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925" name="Rectangle"/>
          <p:cNvSpPr/>
          <p:nvPr/>
        </p:nvSpPr>
        <p:spPr>
          <a:xfrm>
            <a:off x="22860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26" name="Rectangle"/>
          <p:cNvSpPr/>
          <p:nvPr/>
        </p:nvSpPr>
        <p:spPr>
          <a:xfrm>
            <a:off x="50800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27" name="Rectangle"/>
          <p:cNvSpPr/>
          <p:nvPr/>
        </p:nvSpPr>
        <p:spPr>
          <a:xfrm>
            <a:off x="55372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28" name="Rectangle"/>
          <p:cNvSpPr/>
          <p:nvPr/>
        </p:nvSpPr>
        <p:spPr>
          <a:xfrm>
            <a:off x="59944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58" name="Connection Line"/>
          <p:cNvSpPr/>
          <p:nvPr/>
        </p:nvSpPr>
        <p:spPr>
          <a:xfrm>
            <a:off x="2519891" y="3968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30" name="name"/>
          <p:cNvSpPr/>
          <p:nvPr/>
        </p:nvSpPr>
        <p:spPr>
          <a:xfrm>
            <a:off x="5702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931" name="A"/>
          <p:cNvSpPr/>
          <p:nvPr/>
        </p:nvSpPr>
        <p:spPr>
          <a:xfrm>
            <a:off x="6616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932" name="score"/>
          <p:cNvSpPr/>
          <p:nvPr/>
        </p:nvSpPr>
        <p:spPr>
          <a:xfrm>
            <a:off x="5702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933" name="88"/>
          <p:cNvSpPr/>
          <p:nvPr/>
        </p:nvSpPr>
        <p:spPr>
          <a:xfrm>
            <a:off x="6616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934" name="name"/>
          <p:cNvSpPr/>
          <p:nvPr/>
        </p:nvSpPr>
        <p:spPr>
          <a:xfrm>
            <a:off x="8115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935" name="B"/>
          <p:cNvSpPr/>
          <p:nvPr/>
        </p:nvSpPr>
        <p:spPr>
          <a:xfrm>
            <a:off x="9029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936" name="score"/>
          <p:cNvSpPr/>
          <p:nvPr/>
        </p:nvSpPr>
        <p:spPr>
          <a:xfrm>
            <a:off x="8115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937" name="111"/>
          <p:cNvSpPr/>
          <p:nvPr/>
        </p:nvSpPr>
        <p:spPr>
          <a:xfrm>
            <a:off x="9029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938" name="name"/>
          <p:cNvSpPr/>
          <p:nvPr/>
        </p:nvSpPr>
        <p:spPr>
          <a:xfrm>
            <a:off x="10782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939" name="C"/>
          <p:cNvSpPr/>
          <p:nvPr/>
        </p:nvSpPr>
        <p:spPr>
          <a:xfrm>
            <a:off x="11696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940" name="score"/>
          <p:cNvSpPr/>
          <p:nvPr/>
        </p:nvSpPr>
        <p:spPr>
          <a:xfrm>
            <a:off x="10782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941" name="100"/>
          <p:cNvSpPr/>
          <p:nvPr/>
        </p:nvSpPr>
        <p:spPr>
          <a:xfrm>
            <a:off x="11696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959" name="Connection Line"/>
          <p:cNvSpPr/>
          <p:nvPr/>
        </p:nvSpPr>
        <p:spPr>
          <a:xfrm>
            <a:off x="6215591" y="4640791"/>
            <a:ext cx="4560492" cy="3168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9141" y="3178"/>
                  <a:pt x="16341" y="10378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60" name="Connection Line"/>
          <p:cNvSpPr/>
          <p:nvPr/>
        </p:nvSpPr>
        <p:spPr>
          <a:xfrm>
            <a:off x="5783791" y="4640791"/>
            <a:ext cx="2284761" cy="31590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531" y="6036"/>
                  <a:pt x="9731" y="13236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61" name="Connection Line"/>
          <p:cNvSpPr/>
          <p:nvPr/>
        </p:nvSpPr>
        <p:spPr>
          <a:xfrm>
            <a:off x="5053952" y="4640791"/>
            <a:ext cx="608893" cy="3170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751" h="21600" extrusionOk="0">
                <a:moveTo>
                  <a:pt x="6802" y="0"/>
                </a:moveTo>
                <a:cubicBezTo>
                  <a:pt x="-4849" y="9143"/>
                  <a:pt x="-1533" y="16343"/>
                  <a:pt x="16751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45" name="Line"/>
          <p:cNvSpPr/>
          <p:nvPr/>
        </p:nvSpPr>
        <p:spPr>
          <a:xfrm>
            <a:off x="203200" y="3619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46" name="Arrow"/>
          <p:cNvSpPr/>
          <p:nvPr/>
        </p:nvSpPr>
        <p:spPr>
          <a:xfrm>
            <a:off x="520700" y="15156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47" name="people"/>
          <p:cNvSpPr txBox="1"/>
          <p:nvPr/>
        </p:nvSpPr>
        <p:spPr>
          <a:xfrm>
            <a:off x="1073695" y="5448299"/>
            <a:ext cx="115461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people</a:t>
            </a:r>
          </a:p>
        </p:txBody>
      </p:sp>
      <p:sp>
        <p:nvSpPr>
          <p:cNvPr id="948" name="Rectangle"/>
          <p:cNvSpPr/>
          <p:nvPr/>
        </p:nvSpPr>
        <p:spPr>
          <a:xfrm>
            <a:off x="2286000" y="543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62" name="Connection Line"/>
          <p:cNvSpPr/>
          <p:nvPr/>
        </p:nvSpPr>
        <p:spPr>
          <a:xfrm>
            <a:off x="2519891" y="5644091"/>
            <a:ext cx="927796" cy="10684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8630" y="1393"/>
                  <a:pt x="15830" y="8593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50" name="Rectangle"/>
          <p:cNvSpPr/>
          <p:nvPr/>
        </p:nvSpPr>
        <p:spPr>
          <a:xfrm>
            <a:off x="3429000" y="670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51" name="Rectangle"/>
          <p:cNvSpPr/>
          <p:nvPr/>
        </p:nvSpPr>
        <p:spPr>
          <a:xfrm>
            <a:off x="3886200" y="670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52" name="Rectangle"/>
          <p:cNvSpPr/>
          <p:nvPr/>
        </p:nvSpPr>
        <p:spPr>
          <a:xfrm>
            <a:off x="4343400" y="670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63" name="Connection Line"/>
          <p:cNvSpPr/>
          <p:nvPr/>
        </p:nvSpPr>
        <p:spPr>
          <a:xfrm>
            <a:off x="4594804" y="6688640"/>
            <a:ext cx="3420517" cy="12496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438" extrusionOk="0">
                <a:moveTo>
                  <a:pt x="0" y="3804"/>
                </a:moveTo>
                <a:cubicBezTo>
                  <a:pt x="4074" y="-4162"/>
                  <a:pt x="11274" y="383"/>
                  <a:pt x="21600" y="17438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64" name="Connection Line"/>
          <p:cNvSpPr/>
          <p:nvPr/>
        </p:nvSpPr>
        <p:spPr>
          <a:xfrm>
            <a:off x="4179970" y="6127003"/>
            <a:ext cx="6488113" cy="1750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562" extrusionOk="0">
                <a:moveTo>
                  <a:pt x="0" y="8215"/>
                </a:moveTo>
                <a:cubicBezTo>
                  <a:pt x="3324" y="-5038"/>
                  <a:pt x="10524" y="-2256"/>
                  <a:pt x="21600" y="16562"/>
                </a:cubicBezTo>
              </a:path>
            </a:pathLst>
          </a:custGeom>
          <a:ln w="508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65" name="Connection Line"/>
          <p:cNvSpPr/>
          <p:nvPr/>
        </p:nvSpPr>
        <p:spPr>
          <a:xfrm>
            <a:off x="3688639" y="6935274"/>
            <a:ext cx="1959472" cy="1061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607" extrusionOk="0">
                <a:moveTo>
                  <a:pt x="0" y="0"/>
                </a:moveTo>
                <a:cubicBezTo>
                  <a:pt x="5881" y="15886"/>
                  <a:pt x="13081" y="21600"/>
                  <a:pt x="21600" y="17141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56" name="copy makes a new list……"/>
          <p:cNvSpPr txBox="1"/>
          <p:nvPr/>
        </p:nvSpPr>
        <p:spPr>
          <a:xfrm>
            <a:off x="510455" y="8144967"/>
            <a:ext cx="401032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copy makes a new list…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…that refers to the same items</a:t>
            </a:r>
          </a:p>
        </p:txBody>
      </p:sp>
      <p:sp>
        <p:nvSpPr>
          <p:cNvPr id="957" name="end of players…"/>
          <p:cNvSpPr txBox="1"/>
          <p:nvPr/>
        </p:nvSpPr>
        <p:spPr>
          <a:xfrm>
            <a:off x="10607098" y="6624755"/>
            <a:ext cx="2182268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/>
            </a:pPr>
            <a:r>
              <a:t>end of players</a:t>
            </a:r>
          </a:p>
          <a:p>
            <a:pPr>
              <a:defRPr b="0"/>
            </a:pPr>
            <a:r>
              <a:t>middle of people</a:t>
            </a:r>
          </a:p>
        </p:txBody>
      </p:sp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" name="def median_score(people):   people = copy.copy(people)   people.sort(...)   # TODO: return score for middle of people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def median_score(</a:t>
            </a:r>
            <a:r>
              <a:rPr b="1"/>
              <a:t>people</a:t>
            </a:r>
            <a:r>
              <a:t>):</a:t>
            </a:r>
            <a:br/>
            <a:r>
              <a:t>  people = copy.copy(people)</a:t>
            </a:r>
            <a:br/>
            <a:r>
              <a:t>  people.sort(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...</a:t>
            </a:r>
            <a:r>
              <a:t>)</a:t>
            </a:r>
            <a:br/>
            <a:r>
              <a:t> 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# TODO: return score for middle of people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m = median_score(</a:t>
            </a:r>
            <a:r>
              <a:rPr b="1"/>
              <a:t>players</a:t>
            </a:r>
            <a:r>
              <a:t>)</a:t>
            </a:r>
          </a:p>
        </p:txBody>
      </p:sp>
      <p:sp>
        <p:nvSpPr>
          <p:cNvPr id="968" name="players"/>
          <p:cNvSpPr txBox="1"/>
          <p:nvPr/>
        </p:nvSpPr>
        <p:spPr>
          <a:xfrm>
            <a:off x="1041027" y="4432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969" name="Rectangle"/>
          <p:cNvSpPr/>
          <p:nvPr/>
        </p:nvSpPr>
        <p:spPr>
          <a:xfrm>
            <a:off x="22860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70" name="Rectangle"/>
          <p:cNvSpPr/>
          <p:nvPr/>
        </p:nvSpPr>
        <p:spPr>
          <a:xfrm>
            <a:off x="50800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71" name="Rectangle"/>
          <p:cNvSpPr/>
          <p:nvPr/>
        </p:nvSpPr>
        <p:spPr>
          <a:xfrm>
            <a:off x="55372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72" name="Rectangle"/>
          <p:cNvSpPr/>
          <p:nvPr/>
        </p:nvSpPr>
        <p:spPr>
          <a:xfrm>
            <a:off x="5994400" y="4419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03" name="Connection Line"/>
          <p:cNvSpPr/>
          <p:nvPr/>
        </p:nvSpPr>
        <p:spPr>
          <a:xfrm>
            <a:off x="2519891" y="3968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74" name="name"/>
          <p:cNvSpPr/>
          <p:nvPr/>
        </p:nvSpPr>
        <p:spPr>
          <a:xfrm>
            <a:off x="5702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975" name="A"/>
          <p:cNvSpPr/>
          <p:nvPr/>
        </p:nvSpPr>
        <p:spPr>
          <a:xfrm>
            <a:off x="6616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976" name="score"/>
          <p:cNvSpPr/>
          <p:nvPr/>
        </p:nvSpPr>
        <p:spPr>
          <a:xfrm>
            <a:off x="5702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977" name="88"/>
          <p:cNvSpPr/>
          <p:nvPr/>
        </p:nvSpPr>
        <p:spPr>
          <a:xfrm>
            <a:off x="6616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978" name="name"/>
          <p:cNvSpPr/>
          <p:nvPr/>
        </p:nvSpPr>
        <p:spPr>
          <a:xfrm>
            <a:off x="8115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979" name="B"/>
          <p:cNvSpPr/>
          <p:nvPr/>
        </p:nvSpPr>
        <p:spPr>
          <a:xfrm>
            <a:off x="9029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980" name="score"/>
          <p:cNvSpPr/>
          <p:nvPr/>
        </p:nvSpPr>
        <p:spPr>
          <a:xfrm>
            <a:off x="8115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981" name="111"/>
          <p:cNvSpPr/>
          <p:nvPr/>
        </p:nvSpPr>
        <p:spPr>
          <a:xfrm>
            <a:off x="9029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982" name="name"/>
          <p:cNvSpPr/>
          <p:nvPr/>
        </p:nvSpPr>
        <p:spPr>
          <a:xfrm>
            <a:off x="10782300" y="786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983" name="C"/>
          <p:cNvSpPr/>
          <p:nvPr/>
        </p:nvSpPr>
        <p:spPr>
          <a:xfrm>
            <a:off x="11696700" y="786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984" name="score"/>
          <p:cNvSpPr/>
          <p:nvPr/>
        </p:nvSpPr>
        <p:spPr>
          <a:xfrm>
            <a:off x="10782300" y="831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985" name="100"/>
          <p:cNvSpPr/>
          <p:nvPr/>
        </p:nvSpPr>
        <p:spPr>
          <a:xfrm>
            <a:off x="11696700" y="831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1004" name="Connection Line"/>
          <p:cNvSpPr/>
          <p:nvPr/>
        </p:nvSpPr>
        <p:spPr>
          <a:xfrm>
            <a:off x="6215591" y="4640791"/>
            <a:ext cx="4560492" cy="3168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9141" y="3178"/>
                  <a:pt x="16341" y="10378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005" name="Connection Line"/>
          <p:cNvSpPr/>
          <p:nvPr/>
        </p:nvSpPr>
        <p:spPr>
          <a:xfrm>
            <a:off x="5783791" y="4640791"/>
            <a:ext cx="2284761" cy="31590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2531" y="6036"/>
                  <a:pt x="9731" y="13236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006" name="Connection Line"/>
          <p:cNvSpPr/>
          <p:nvPr/>
        </p:nvSpPr>
        <p:spPr>
          <a:xfrm>
            <a:off x="5053952" y="4640791"/>
            <a:ext cx="608893" cy="3170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751" h="21600" extrusionOk="0">
                <a:moveTo>
                  <a:pt x="6802" y="0"/>
                </a:moveTo>
                <a:cubicBezTo>
                  <a:pt x="-4849" y="9143"/>
                  <a:pt x="-1533" y="16343"/>
                  <a:pt x="16751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89" name="Line"/>
          <p:cNvSpPr/>
          <p:nvPr/>
        </p:nvSpPr>
        <p:spPr>
          <a:xfrm>
            <a:off x="203200" y="3619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90" name="Arrow"/>
          <p:cNvSpPr/>
          <p:nvPr/>
        </p:nvSpPr>
        <p:spPr>
          <a:xfrm>
            <a:off x="520700" y="15156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91" name="people"/>
          <p:cNvSpPr txBox="1"/>
          <p:nvPr/>
        </p:nvSpPr>
        <p:spPr>
          <a:xfrm>
            <a:off x="1073695" y="5448299"/>
            <a:ext cx="115461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people</a:t>
            </a:r>
          </a:p>
        </p:txBody>
      </p:sp>
      <p:sp>
        <p:nvSpPr>
          <p:cNvPr id="992" name="Rectangle"/>
          <p:cNvSpPr/>
          <p:nvPr/>
        </p:nvSpPr>
        <p:spPr>
          <a:xfrm>
            <a:off x="2286000" y="543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07" name="Connection Line"/>
          <p:cNvSpPr/>
          <p:nvPr/>
        </p:nvSpPr>
        <p:spPr>
          <a:xfrm>
            <a:off x="2519891" y="5644091"/>
            <a:ext cx="927796" cy="10684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8630" y="1393"/>
                  <a:pt x="15830" y="8593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94" name="Rectangle"/>
          <p:cNvSpPr/>
          <p:nvPr/>
        </p:nvSpPr>
        <p:spPr>
          <a:xfrm>
            <a:off x="3429000" y="670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95" name="Rectangle"/>
          <p:cNvSpPr/>
          <p:nvPr/>
        </p:nvSpPr>
        <p:spPr>
          <a:xfrm>
            <a:off x="3886200" y="670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96" name="Rectangle"/>
          <p:cNvSpPr/>
          <p:nvPr/>
        </p:nvSpPr>
        <p:spPr>
          <a:xfrm>
            <a:off x="4343400" y="6705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08" name="Connection Line"/>
          <p:cNvSpPr/>
          <p:nvPr/>
        </p:nvSpPr>
        <p:spPr>
          <a:xfrm>
            <a:off x="4594804" y="6688640"/>
            <a:ext cx="3420517" cy="12496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438" extrusionOk="0">
                <a:moveTo>
                  <a:pt x="0" y="3804"/>
                </a:moveTo>
                <a:cubicBezTo>
                  <a:pt x="4074" y="-4162"/>
                  <a:pt x="11274" y="383"/>
                  <a:pt x="21600" y="17438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009" name="Connection Line"/>
          <p:cNvSpPr/>
          <p:nvPr/>
        </p:nvSpPr>
        <p:spPr>
          <a:xfrm>
            <a:off x="4179970" y="6127003"/>
            <a:ext cx="6488113" cy="17500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562" extrusionOk="0">
                <a:moveTo>
                  <a:pt x="0" y="8215"/>
                </a:moveTo>
                <a:cubicBezTo>
                  <a:pt x="3324" y="-5038"/>
                  <a:pt x="10524" y="-2256"/>
                  <a:pt x="21600" y="16562"/>
                </a:cubicBezTo>
              </a:path>
            </a:pathLst>
          </a:custGeom>
          <a:ln w="508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010" name="Connection Line"/>
          <p:cNvSpPr/>
          <p:nvPr/>
        </p:nvSpPr>
        <p:spPr>
          <a:xfrm>
            <a:off x="3688639" y="6935274"/>
            <a:ext cx="1959472" cy="1061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607" extrusionOk="0">
                <a:moveTo>
                  <a:pt x="0" y="0"/>
                </a:moveTo>
                <a:cubicBezTo>
                  <a:pt x="5881" y="15886"/>
                  <a:pt x="13081" y="21600"/>
                  <a:pt x="21600" y="17141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000" name="copy makes a new list……"/>
          <p:cNvSpPr txBox="1"/>
          <p:nvPr/>
        </p:nvSpPr>
        <p:spPr>
          <a:xfrm>
            <a:off x="510455" y="8144967"/>
            <a:ext cx="401032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copy makes a new list…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…that refers to the same items</a:t>
            </a:r>
          </a:p>
        </p:txBody>
      </p:sp>
      <p:sp>
        <p:nvSpPr>
          <p:cNvPr id="1001" name="Arrow"/>
          <p:cNvSpPr/>
          <p:nvPr/>
        </p:nvSpPr>
        <p:spPr>
          <a:xfrm rot="5400000">
            <a:off x="3775113" y="6041046"/>
            <a:ext cx="681407" cy="681407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02" name="middle"/>
          <p:cNvSpPr txBox="1"/>
          <p:nvPr/>
        </p:nvSpPr>
        <p:spPr>
          <a:xfrm>
            <a:off x="3647454" y="5551089"/>
            <a:ext cx="93672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1">
                    <a:lumOff val="-13575"/>
                  </a:schemeClr>
                </a:solidFill>
              </a:defRPr>
            </a:lvl1pPr>
          </a:lstStyle>
          <a:p>
            <a:r>
              <a:t>middle</a:t>
            </a:r>
          </a:p>
        </p:txBody>
      </p:sp>
    </p:spTree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" name="Example: Player Scor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Example: Player Scores</a:t>
            </a:r>
          </a:p>
        </p:txBody>
      </p:sp>
      <p:sp>
        <p:nvSpPr>
          <p:cNvPr id="1013" name="players = [   {&quot;name&quot;:&quot;A&quot;, &quot;score&quot;:88},   {&quot;name&quot;:&quot;B&quot;, &quot;score&quot;:111},   {&quot;name&quot;:&quot;C&quot;, &quot;score&quot;:100} ]"/>
          <p:cNvSpPr txBox="1">
            <a:spLocks noGrp="1"/>
          </p:cNvSpPr>
          <p:nvPr>
            <p:ph type="body" sz="quarter" idx="1"/>
          </p:nvPr>
        </p:nvSpPr>
        <p:spPr>
          <a:xfrm>
            <a:off x="1333500" y="1587896"/>
            <a:ext cx="11099800" cy="224279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players = [</a:t>
            </a:r>
            <a:br/>
            <a:r>
              <a:t>  {"name":"A", "score":88},</a:t>
            </a:r>
            <a:br/>
            <a:r>
              <a:t>  {"name":"B", "score":111},</a:t>
            </a:r>
            <a:br/>
            <a:r>
              <a:t>  {"name":"C", "score":100}</a:t>
            </a:r>
            <a:br/>
            <a:r>
              <a:t>]</a:t>
            </a:r>
          </a:p>
        </p:txBody>
      </p:sp>
      <p:sp>
        <p:nvSpPr>
          <p:cNvPr id="1014" name="players"/>
          <p:cNvSpPr txBox="1"/>
          <p:nvPr/>
        </p:nvSpPr>
        <p:spPr>
          <a:xfrm>
            <a:off x="1041027" y="5194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1015" name="Rectangle"/>
          <p:cNvSpPr/>
          <p:nvPr/>
        </p:nvSpPr>
        <p:spPr>
          <a:xfrm>
            <a:off x="22860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16" name="Rectangle"/>
          <p:cNvSpPr/>
          <p:nvPr/>
        </p:nvSpPr>
        <p:spPr>
          <a:xfrm>
            <a:off x="50800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17" name="Rectangle"/>
          <p:cNvSpPr/>
          <p:nvPr/>
        </p:nvSpPr>
        <p:spPr>
          <a:xfrm>
            <a:off x="55372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18" name="Rectangle"/>
          <p:cNvSpPr/>
          <p:nvPr/>
        </p:nvSpPr>
        <p:spPr>
          <a:xfrm>
            <a:off x="5994400" y="5181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39" name="Connection Line"/>
          <p:cNvSpPr/>
          <p:nvPr/>
        </p:nvSpPr>
        <p:spPr>
          <a:xfrm>
            <a:off x="2519891" y="4730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020" name="name"/>
          <p:cNvSpPr/>
          <p:nvPr/>
        </p:nvSpPr>
        <p:spPr>
          <a:xfrm>
            <a:off x="3797300" y="7480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021" name="A"/>
          <p:cNvSpPr/>
          <p:nvPr/>
        </p:nvSpPr>
        <p:spPr>
          <a:xfrm>
            <a:off x="4711700" y="7480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1022" name="score"/>
          <p:cNvSpPr/>
          <p:nvPr/>
        </p:nvSpPr>
        <p:spPr>
          <a:xfrm>
            <a:off x="3797300" y="7937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023" name="88"/>
          <p:cNvSpPr/>
          <p:nvPr/>
        </p:nvSpPr>
        <p:spPr>
          <a:xfrm>
            <a:off x="4711700" y="7937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1024" name="name"/>
          <p:cNvSpPr/>
          <p:nvPr/>
        </p:nvSpPr>
        <p:spPr>
          <a:xfrm>
            <a:off x="6210300" y="7480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025" name="B"/>
          <p:cNvSpPr/>
          <p:nvPr/>
        </p:nvSpPr>
        <p:spPr>
          <a:xfrm>
            <a:off x="7124700" y="7480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1026" name="score"/>
          <p:cNvSpPr/>
          <p:nvPr/>
        </p:nvSpPr>
        <p:spPr>
          <a:xfrm>
            <a:off x="6210300" y="7937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027" name="111"/>
          <p:cNvSpPr/>
          <p:nvPr/>
        </p:nvSpPr>
        <p:spPr>
          <a:xfrm>
            <a:off x="7124700" y="7937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1028" name="name"/>
          <p:cNvSpPr/>
          <p:nvPr/>
        </p:nvSpPr>
        <p:spPr>
          <a:xfrm>
            <a:off x="8877300" y="7480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029" name="C"/>
          <p:cNvSpPr/>
          <p:nvPr/>
        </p:nvSpPr>
        <p:spPr>
          <a:xfrm>
            <a:off x="9791700" y="7480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1030" name="score"/>
          <p:cNvSpPr/>
          <p:nvPr/>
        </p:nvSpPr>
        <p:spPr>
          <a:xfrm>
            <a:off x="8877300" y="7937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031" name="100"/>
          <p:cNvSpPr/>
          <p:nvPr/>
        </p:nvSpPr>
        <p:spPr>
          <a:xfrm>
            <a:off x="9791700" y="7937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1040" name="Connection Line"/>
          <p:cNvSpPr/>
          <p:nvPr/>
        </p:nvSpPr>
        <p:spPr>
          <a:xfrm>
            <a:off x="6215591" y="5402791"/>
            <a:ext cx="2652664" cy="20299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755" y="1129"/>
                  <a:pt x="17955" y="8329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041" name="Connection Line"/>
          <p:cNvSpPr/>
          <p:nvPr/>
        </p:nvSpPr>
        <p:spPr>
          <a:xfrm>
            <a:off x="5704903" y="5402791"/>
            <a:ext cx="539562" cy="20709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908" h="21600" extrusionOk="0">
                <a:moveTo>
                  <a:pt x="2618" y="0"/>
                </a:moveTo>
                <a:cubicBezTo>
                  <a:pt x="-3692" y="5512"/>
                  <a:pt x="1405" y="12712"/>
                  <a:pt x="17908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042" name="Connection Line"/>
          <p:cNvSpPr/>
          <p:nvPr/>
        </p:nvSpPr>
        <p:spPr>
          <a:xfrm>
            <a:off x="3783664" y="5402791"/>
            <a:ext cx="1517529" cy="20691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02" h="21600" extrusionOk="0">
                <a:moveTo>
                  <a:pt x="20802" y="0"/>
                </a:moveTo>
                <a:cubicBezTo>
                  <a:pt x="6112" y="5172"/>
                  <a:pt x="-798" y="12372"/>
                  <a:pt x="73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035" name="Rectangle"/>
          <p:cNvSpPr/>
          <p:nvPr/>
        </p:nvSpPr>
        <p:spPr>
          <a:xfrm>
            <a:off x="571500" y="1371600"/>
            <a:ext cx="11960970" cy="7519790"/>
          </a:xfrm>
          <a:prstGeom prst="rect">
            <a:avLst/>
          </a:prstGeom>
          <a:solidFill>
            <a:srgbClr val="FFFFFF">
              <a:alpha val="8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36" name="Use Case 1…"/>
          <p:cNvSpPr/>
          <p:nvPr/>
        </p:nvSpPr>
        <p:spPr>
          <a:xfrm>
            <a:off x="737368" y="5003800"/>
            <a:ext cx="3452864" cy="3116015"/>
          </a:xfrm>
          <a:prstGeom prst="rect">
            <a:avLst/>
          </a:pr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Use Case 1</a:t>
            </a:r>
          </a:p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Get max score</a:t>
            </a:r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(reference copy)</a:t>
            </a:r>
          </a:p>
        </p:txBody>
      </p:sp>
      <p:sp>
        <p:nvSpPr>
          <p:cNvPr id="1037" name="Use Case 3…"/>
          <p:cNvSpPr/>
          <p:nvPr/>
        </p:nvSpPr>
        <p:spPr>
          <a:xfrm>
            <a:off x="8814568" y="5003800"/>
            <a:ext cx="3452864" cy="3116015"/>
          </a:xfrm>
          <a:prstGeom prst="rect">
            <a:avLst/>
          </a:prstGeom>
          <a:solidFill>
            <a:schemeClr val="accent6">
              <a:satOff val="-15808"/>
              <a:lumOff val="-17557"/>
            </a:schemeClr>
          </a:solidFill>
          <a:ln w="762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Use Case 3</a:t>
            </a:r>
          </a:p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Record historical scores (deep copy)</a:t>
            </a:r>
          </a:p>
        </p:txBody>
      </p:sp>
      <p:sp>
        <p:nvSpPr>
          <p:cNvPr id="1038" name="Use Case 2…"/>
          <p:cNvSpPr/>
          <p:nvPr/>
        </p:nvSpPr>
        <p:spPr>
          <a:xfrm>
            <a:off x="4775968" y="5003800"/>
            <a:ext cx="3452864" cy="3116015"/>
          </a:xfrm>
          <a:prstGeom prst="rect">
            <a:avLst/>
          </a:prstGeom>
          <a:solidFill>
            <a:schemeClr val="accent1">
              <a:lumOff val="-13575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Use Case 2</a:t>
            </a:r>
          </a:p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Get median score</a:t>
            </a:r>
            <a:br/>
            <a:r>
              <a:t>(shallow copy)</a:t>
            </a:r>
          </a:p>
        </p:txBody>
      </p:sp>
    </p:spTree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players = … players_before = copy.deepcopy(players)  # make changes to players players[0][&quot;score&quot;] += 10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players_before = copy.deepcopy(players)</a:t>
            </a:r>
            <a:br/>
            <a:r>
              <a:t/>
            </a:r>
            <a:br/>
            <a:r>
              <a:t># make changes to players</a:t>
            </a:r>
            <a:br/>
            <a:r>
              <a:t>players[0]["score"] += 10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print("score change:",</a:t>
            </a:r>
            <a:br/>
            <a:r>
              <a:t>      players[0]["score"] - players_before[0]["score"])</a:t>
            </a:r>
          </a:p>
        </p:txBody>
      </p:sp>
      <p:sp>
        <p:nvSpPr>
          <p:cNvPr id="1045" name="Line"/>
          <p:cNvSpPr/>
          <p:nvPr/>
        </p:nvSpPr>
        <p:spPr>
          <a:xfrm>
            <a:off x="203200" y="4127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46" name="Arrow"/>
          <p:cNvSpPr/>
          <p:nvPr/>
        </p:nvSpPr>
        <p:spPr>
          <a:xfrm>
            <a:off x="520700" y="3599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players = … players_before = copy.deepcopy(players)  # make changes to players players[0][&quot;score&quot;] += 10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players_before = copy.deepcopy(players)</a:t>
            </a:r>
            <a:br/>
            <a:r>
              <a:t/>
            </a:r>
            <a:br/>
            <a:r>
              <a:t># make changes to players</a:t>
            </a:r>
            <a:br/>
            <a:r>
              <a:t>players[0]["score"] += 10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print("score change:",</a:t>
            </a:r>
            <a:br/>
            <a:r>
              <a:t>      players[0]["score"] - players_before[0]["score"])</a:t>
            </a:r>
          </a:p>
        </p:txBody>
      </p:sp>
      <p:sp>
        <p:nvSpPr>
          <p:cNvPr id="1049" name="Line"/>
          <p:cNvSpPr/>
          <p:nvPr/>
        </p:nvSpPr>
        <p:spPr>
          <a:xfrm>
            <a:off x="203200" y="4127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50" name="Arrow"/>
          <p:cNvSpPr/>
          <p:nvPr/>
        </p:nvSpPr>
        <p:spPr>
          <a:xfrm>
            <a:off x="520700" y="7663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51" name="players"/>
          <p:cNvSpPr txBox="1"/>
          <p:nvPr/>
        </p:nvSpPr>
        <p:spPr>
          <a:xfrm>
            <a:off x="1422027" y="4813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1052" name="Rectangle"/>
          <p:cNvSpPr/>
          <p:nvPr/>
        </p:nvSpPr>
        <p:spPr>
          <a:xfrm>
            <a:off x="26670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53" name="Rectangle"/>
          <p:cNvSpPr/>
          <p:nvPr/>
        </p:nvSpPr>
        <p:spPr>
          <a:xfrm>
            <a:off x="54610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54" name="Rectangle"/>
          <p:cNvSpPr/>
          <p:nvPr/>
        </p:nvSpPr>
        <p:spPr>
          <a:xfrm>
            <a:off x="59182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55" name="Rectangle"/>
          <p:cNvSpPr/>
          <p:nvPr/>
        </p:nvSpPr>
        <p:spPr>
          <a:xfrm>
            <a:off x="63754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72" name="Connection Line"/>
          <p:cNvSpPr/>
          <p:nvPr/>
        </p:nvSpPr>
        <p:spPr>
          <a:xfrm>
            <a:off x="2900891" y="4349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057" name="name"/>
          <p:cNvSpPr/>
          <p:nvPr/>
        </p:nvSpPr>
        <p:spPr>
          <a:xfrm>
            <a:off x="9258300" y="8115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058" name="A"/>
          <p:cNvSpPr/>
          <p:nvPr/>
        </p:nvSpPr>
        <p:spPr>
          <a:xfrm>
            <a:off x="10172700" y="8115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1059" name="score"/>
          <p:cNvSpPr/>
          <p:nvPr/>
        </p:nvSpPr>
        <p:spPr>
          <a:xfrm>
            <a:off x="9258300" y="8572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060" name="88"/>
          <p:cNvSpPr/>
          <p:nvPr/>
        </p:nvSpPr>
        <p:spPr>
          <a:xfrm>
            <a:off x="10172700" y="8572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1061" name="name"/>
          <p:cNvSpPr/>
          <p:nvPr/>
        </p:nvSpPr>
        <p:spPr>
          <a:xfrm>
            <a:off x="9258300" y="671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062" name="B"/>
          <p:cNvSpPr/>
          <p:nvPr/>
        </p:nvSpPr>
        <p:spPr>
          <a:xfrm>
            <a:off x="10172700" y="671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1063" name="score"/>
          <p:cNvSpPr/>
          <p:nvPr/>
        </p:nvSpPr>
        <p:spPr>
          <a:xfrm>
            <a:off x="9258300" y="717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064" name="111"/>
          <p:cNvSpPr/>
          <p:nvPr/>
        </p:nvSpPr>
        <p:spPr>
          <a:xfrm>
            <a:off x="10172700" y="717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1065" name="name"/>
          <p:cNvSpPr/>
          <p:nvPr/>
        </p:nvSpPr>
        <p:spPr>
          <a:xfrm>
            <a:off x="9258300" y="532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066" name="C"/>
          <p:cNvSpPr/>
          <p:nvPr/>
        </p:nvSpPr>
        <p:spPr>
          <a:xfrm>
            <a:off x="10172700" y="532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1067" name="score"/>
          <p:cNvSpPr/>
          <p:nvPr/>
        </p:nvSpPr>
        <p:spPr>
          <a:xfrm>
            <a:off x="9258300" y="577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068" name="100"/>
          <p:cNvSpPr/>
          <p:nvPr/>
        </p:nvSpPr>
        <p:spPr>
          <a:xfrm>
            <a:off x="10172700" y="577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1073" name="Connection Line"/>
          <p:cNvSpPr/>
          <p:nvPr/>
        </p:nvSpPr>
        <p:spPr>
          <a:xfrm>
            <a:off x="6596591" y="4796295"/>
            <a:ext cx="2643933" cy="509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66" extrusionOk="0">
                <a:moveTo>
                  <a:pt x="0" y="7379"/>
                </a:moveTo>
                <a:cubicBezTo>
                  <a:pt x="7279" y="-4934"/>
                  <a:pt x="14479" y="-1838"/>
                  <a:pt x="21600" y="16666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074" name="Connection Line"/>
          <p:cNvSpPr/>
          <p:nvPr/>
        </p:nvSpPr>
        <p:spPr>
          <a:xfrm>
            <a:off x="6164791" y="5021791"/>
            <a:ext cx="3058221" cy="171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3793" y="8125"/>
                  <a:pt x="10993" y="15325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075" name="Connection Line"/>
          <p:cNvSpPr/>
          <p:nvPr/>
        </p:nvSpPr>
        <p:spPr>
          <a:xfrm>
            <a:off x="5682191" y="5021791"/>
            <a:ext cx="3493593" cy="3078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6359" y="11716"/>
                  <a:pt x="13559" y="18916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7" name="players = … players_before = copy.deepcopy(players)  # make changes to players players[0][&quot;score&quot;] += 10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players_before = copy.deepcopy(players)</a:t>
            </a:r>
            <a:br/>
            <a:r>
              <a:t/>
            </a:r>
            <a:br/>
            <a:r>
              <a:t># make changes to players</a:t>
            </a:r>
            <a:br/>
            <a:r>
              <a:t>players[0]["score"] += 10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print("score change:",</a:t>
            </a:r>
            <a:br/>
            <a:r>
              <a:t>      players[0]["score"] - players_before[0]["score"])</a:t>
            </a:r>
          </a:p>
        </p:txBody>
      </p:sp>
      <p:sp>
        <p:nvSpPr>
          <p:cNvPr id="1078" name="Line"/>
          <p:cNvSpPr/>
          <p:nvPr/>
        </p:nvSpPr>
        <p:spPr>
          <a:xfrm>
            <a:off x="203200" y="4127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79" name="Arrow"/>
          <p:cNvSpPr/>
          <p:nvPr/>
        </p:nvSpPr>
        <p:spPr>
          <a:xfrm>
            <a:off x="520700" y="7663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80" name="players"/>
          <p:cNvSpPr txBox="1"/>
          <p:nvPr/>
        </p:nvSpPr>
        <p:spPr>
          <a:xfrm>
            <a:off x="1422027" y="4813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1081" name="Rectangle"/>
          <p:cNvSpPr/>
          <p:nvPr/>
        </p:nvSpPr>
        <p:spPr>
          <a:xfrm>
            <a:off x="26670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82" name="Rectangle"/>
          <p:cNvSpPr/>
          <p:nvPr/>
        </p:nvSpPr>
        <p:spPr>
          <a:xfrm>
            <a:off x="54610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83" name="Rectangle"/>
          <p:cNvSpPr/>
          <p:nvPr/>
        </p:nvSpPr>
        <p:spPr>
          <a:xfrm>
            <a:off x="59182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84" name="Rectangle"/>
          <p:cNvSpPr/>
          <p:nvPr/>
        </p:nvSpPr>
        <p:spPr>
          <a:xfrm>
            <a:off x="63754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08" name="Connection Line"/>
          <p:cNvSpPr/>
          <p:nvPr/>
        </p:nvSpPr>
        <p:spPr>
          <a:xfrm>
            <a:off x="2900891" y="4349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086" name="name"/>
          <p:cNvSpPr/>
          <p:nvPr/>
        </p:nvSpPr>
        <p:spPr>
          <a:xfrm>
            <a:off x="9258300" y="8115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087" name="A"/>
          <p:cNvSpPr/>
          <p:nvPr/>
        </p:nvSpPr>
        <p:spPr>
          <a:xfrm>
            <a:off x="10172700" y="8115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1088" name="score"/>
          <p:cNvSpPr/>
          <p:nvPr/>
        </p:nvSpPr>
        <p:spPr>
          <a:xfrm>
            <a:off x="9258300" y="8572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089" name="88"/>
          <p:cNvSpPr/>
          <p:nvPr/>
        </p:nvSpPr>
        <p:spPr>
          <a:xfrm>
            <a:off x="10172700" y="8572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1090" name="name"/>
          <p:cNvSpPr/>
          <p:nvPr/>
        </p:nvSpPr>
        <p:spPr>
          <a:xfrm>
            <a:off x="9258300" y="671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091" name="B"/>
          <p:cNvSpPr/>
          <p:nvPr/>
        </p:nvSpPr>
        <p:spPr>
          <a:xfrm>
            <a:off x="10172700" y="671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1092" name="score"/>
          <p:cNvSpPr/>
          <p:nvPr/>
        </p:nvSpPr>
        <p:spPr>
          <a:xfrm>
            <a:off x="9258300" y="717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093" name="111"/>
          <p:cNvSpPr/>
          <p:nvPr/>
        </p:nvSpPr>
        <p:spPr>
          <a:xfrm>
            <a:off x="10172700" y="717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1094" name="name"/>
          <p:cNvSpPr/>
          <p:nvPr/>
        </p:nvSpPr>
        <p:spPr>
          <a:xfrm>
            <a:off x="9258300" y="532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095" name="C"/>
          <p:cNvSpPr/>
          <p:nvPr/>
        </p:nvSpPr>
        <p:spPr>
          <a:xfrm>
            <a:off x="10172700" y="532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1096" name="score"/>
          <p:cNvSpPr/>
          <p:nvPr/>
        </p:nvSpPr>
        <p:spPr>
          <a:xfrm>
            <a:off x="9258300" y="577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097" name="100"/>
          <p:cNvSpPr/>
          <p:nvPr/>
        </p:nvSpPr>
        <p:spPr>
          <a:xfrm>
            <a:off x="10172700" y="577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1109" name="Connection Line"/>
          <p:cNvSpPr/>
          <p:nvPr/>
        </p:nvSpPr>
        <p:spPr>
          <a:xfrm>
            <a:off x="6596591" y="4796295"/>
            <a:ext cx="2643933" cy="509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66" extrusionOk="0">
                <a:moveTo>
                  <a:pt x="0" y="7379"/>
                </a:moveTo>
                <a:cubicBezTo>
                  <a:pt x="7279" y="-4934"/>
                  <a:pt x="14479" y="-1838"/>
                  <a:pt x="21600" y="16666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110" name="Connection Line"/>
          <p:cNvSpPr/>
          <p:nvPr/>
        </p:nvSpPr>
        <p:spPr>
          <a:xfrm>
            <a:off x="6164791" y="5021791"/>
            <a:ext cx="3058221" cy="171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3793" y="8125"/>
                  <a:pt x="10993" y="15325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111" name="Connection Line"/>
          <p:cNvSpPr/>
          <p:nvPr/>
        </p:nvSpPr>
        <p:spPr>
          <a:xfrm>
            <a:off x="5682191" y="5021791"/>
            <a:ext cx="3493593" cy="3078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6359" y="11716"/>
                  <a:pt x="13559" y="18916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101" name="players_before"/>
          <p:cNvSpPr txBox="1"/>
          <p:nvPr/>
        </p:nvSpPr>
        <p:spPr>
          <a:xfrm>
            <a:off x="241908" y="5575299"/>
            <a:ext cx="237485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/>
          </a:lstStyle>
          <a:p>
            <a:r>
              <a:t>players_before</a:t>
            </a:r>
          </a:p>
        </p:txBody>
      </p:sp>
      <p:sp>
        <p:nvSpPr>
          <p:cNvPr id="1102" name="Rectangle"/>
          <p:cNvSpPr/>
          <p:nvPr/>
        </p:nvSpPr>
        <p:spPr>
          <a:xfrm>
            <a:off x="2667000" y="5562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03" name="Rectangle"/>
          <p:cNvSpPr/>
          <p:nvPr/>
        </p:nvSpPr>
        <p:spPr>
          <a:xfrm>
            <a:off x="3810000" y="5943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04" name="Rectangle"/>
          <p:cNvSpPr/>
          <p:nvPr/>
        </p:nvSpPr>
        <p:spPr>
          <a:xfrm>
            <a:off x="4267200" y="5943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05" name="Rectangle"/>
          <p:cNvSpPr/>
          <p:nvPr/>
        </p:nvSpPr>
        <p:spPr>
          <a:xfrm>
            <a:off x="4724400" y="5943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12" name="Connection Line"/>
          <p:cNvSpPr/>
          <p:nvPr/>
        </p:nvSpPr>
        <p:spPr>
          <a:xfrm>
            <a:off x="2900891" y="5624420"/>
            <a:ext cx="892623" cy="290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546" extrusionOk="0">
                <a:moveTo>
                  <a:pt x="0" y="8356"/>
                </a:moveTo>
                <a:cubicBezTo>
                  <a:pt x="7627" y="-5054"/>
                  <a:pt x="14827" y="-2324"/>
                  <a:pt x="21600" y="16546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107" name="deepcopy makes…"/>
          <p:cNvSpPr txBox="1"/>
          <p:nvPr/>
        </p:nvSpPr>
        <p:spPr>
          <a:xfrm>
            <a:off x="3384029" y="6807200"/>
            <a:ext cx="2225576" cy="812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deepcopy makes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a new list</a:t>
            </a:r>
          </a:p>
        </p:txBody>
      </p:sp>
    </p:spTree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players = … players_before = copy.deepcopy(players)  # make changes to players players[0][&quot;score&quot;] += 10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players_before = copy.deepcopy(players)</a:t>
            </a:r>
            <a:br/>
            <a:r>
              <a:t/>
            </a:r>
            <a:br/>
            <a:r>
              <a:t># make changes to players</a:t>
            </a:r>
            <a:br/>
            <a:r>
              <a:t>players[0]["score"] += 10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print("score change:",</a:t>
            </a:r>
            <a:br/>
            <a:r>
              <a:t>      players[0]["score"] - players_before[0]["score"])</a:t>
            </a:r>
          </a:p>
        </p:txBody>
      </p:sp>
      <p:sp>
        <p:nvSpPr>
          <p:cNvPr id="1115" name="Line"/>
          <p:cNvSpPr/>
          <p:nvPr/>
        </p:nvSpPr>
        <p:spPr>
          <a:xfrm>
            <a:off x="203200" y="4127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16" name="Arrow"/>
          <p:cNvSpPr/>
          <p:nvPr/>
        </p:nvSpPr>
        <p:spPr>
          <a:xfrm>
            <a:off x="520700" y="1934793"/>
            <a:ext cx="681407" cy="681408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17" name="players"/>
          <p:cNvSpPr txBox="1"/>
          <p:nvPr/>
        </p:nvSpPr>
        <p:spPr>
          <a:xfrm>
            <a:off x="1422027" y="4813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1118" name="Rectangle"/>
          <p:cNvSpPr/>
          <p:nvPr/>
        </p:nvSpPr>
        <p:spPr>
          <a:xfrm>
            <a:off x="26670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19" name="Rectangle"/>
          <p:cNvSpPr/>
          <p:nvPr/>
        </p:nvSpPr>
        <p:spPr>
          <a:xfrm>
            <a:off x="54610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20" name="Rectangle"/>
          <p:cNvSpPr/>
          <p:nvPr/>
        </p:nvSpPr>
        <p:spPr>
          <a:xfrm>
            <a:off x="59182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21" name="Rectangle"/>
          <p:cNvSpPr/>
          <p:nvPr/>
        </p:nvSpPr>
        <p:spPr>
          <a:xfrm>
            <a:off x="63754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60" name="Connection Line"/>
          <p:cNvSpPr/>
          <p:nvPr/>
        </p:nvSpPr>
        <p:spPr>
          <a:xfrm>
            <a:off x="2900891" y="4349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123" name="name"/>
          <p:cNvSpPr/>
          <p:nvPr/>
        </p:nvSpPr>
        <p:spPr>
          <a:xfrm>
            <a:off x="9258300" y="8115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124" name="A"/>
          <p:cNvSpPr/>
          <p:nvPr/>
        </p:nvSpPr>
        <p:spPr>
          <a:xfrm>
            <a:off x="10172700" y="8115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1125" name="score"/>
          <p:cNvSpPr/>
          <p:nvPr/>
        </p:nvSpPr>
        <p:spPr>
          <a:xfrm>
            <a:off x="9258300" y="8572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126" name="88"/>
          <p:cNvSpPr/>
          <p:nvPr/>
        </p:nvSpPr>
        <p:spPr>
          <a:xfrm>
            <a:off x="10172700" y="8572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1127" name="name"/>
          <p:cNvSpPr/>
          <p:nvPr/>
        </p:nvSpPr>
        <p:spPr>
          <a:xfrm>
            <a:off x="9258300" y="671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128" name="B"/>
          <p:cNvSpPr/>
          <p:nvPr/>
        </p:nvSpPr>
        <p:spPr>
          <a:xfrm>
            <a:off x="10172700" y="671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1129" name="score"/>
          <p:cNvSpPr/>
          <p:nvPr/>
        </p:nvSpPr>
        <p:spPr>
          <a:xfrm>
            <a:off x="9258300" y="717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130" name="111"/>
          <p:cNvSpPr/>
          <p:nvPr/>
        </p:nvSpPr>
        <p:spPr>
          <a:xfrm>
            <a:off x="10172700" y="717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1131" name="name"/>
          <p:cNvSpPr/>
          <p:nvPr/>
        </p:nvSpPr>
        <p:spPr>
          <a:xfrm>
            <a:off x="9258300" y="532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132" name="C"/>
          <p:cNvSpPr/>
          <p:nvPr/>
        </p:nvSpPr>
        <p:spPr>
          <a:xfrm>
            <a:off x="10172700" y="532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1133" name="score"/>
          <p:cNvSpPr/>
          <p:nvPr/>
        </p:nvSpPr>
        <p:spPr>
          <a:xfrm>
            <a:off x="9258300" y="577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134" name="100"/>
          <p:cNvSpPr/>
          <p:nvPr/>
        </p:nvSpPr>
        <p:spPr>
          <a:xfrm>
            <a:off x="10172700" y="577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1161" name="Connection Line"/>
          <p:cNvSpPr/>
          <p:nvPr/>
        </p:nvSpPr>
        <p:spPr>
          <a:xfrm>
            <a:off x="6596591" y="4796295"/>
            <a:ext cx="2643933" cy="509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66" extrusionOk="0">
                <a:moveTo>
                  <a:pt x="0" y="7379"/>
                </a:moveTo>
                <a:cubicBezTo>
                  <a:pt x="7279" y="-4934"/>
                  <a:pt x="14479" y="-1838"/>
                  <a:pt x="21600" y="16666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162" name="Connection Line"/>
          <p:cNvSpPr/>
          <p:nvPr/>
        </p:nvSpPr>
        <p:spPr>
          <a:xfrm>
            <a:off x="6164791" y="5021791"/>
            <a:ext cx="3058221" cy="171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3793" y="8125"/>
                  <a:pt x="10993" y="15325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163" name="Connection Line"/>
          <p:cNvSpPr/>
          <p:nvPr/>
        </p:nvSpPr>
        <p:spPr>
          <a:xfrm>
            <a:off x="5682191" y="5021791"/>
            <a:ext cx="3493593" cy="3078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6359" y="11716"/>
                  <a:pt x="13559" y="18916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138" name="players_before"/>
          <p:cNvSpPr txBox="1"/>
          <p:nvPr/>
        </p:nvSpPr>
        <p:spPr>
          <a:xfrm>
            <a:off x="241908" y="5575299"/>
            <a:ext cx="237485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/>
          </a:lstStyle>
          <a:p>
            <a:r>
              <a:t>players_before</a:t>
            </a:r>
          </a:p>
        </p:txBody>
      </p:sp>
      <p:sp>
        <p:nvSpPr>
          <p:cNvPr id="1139" name="Rectangle"/>
          <p:cNvSpPr/>
          <p:nvPr/>
        </p:nvSpPr>
        <p:spPr>
          <a:xfrm>
            <a:off x="2667000" y="5562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40" name="Rectangle"/>
          <p:cNvSpPr/>
          <p:nvPr/>
        </p:nvSpPr>
        <p:spPr>
          <a:xfrm>
            <a:off x="3810000" y="5943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41" name="Rectangle"/>
          <p:cNvSpPr/>
          <p:nvPr/>
        </p:nvSpPr>
        <p:spPr>
          <a:xfrm>
            <a:off x="4267200" y="5943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42" name="Rectangle"/>
          <p:cNvSpPr/>
          <p:nvPr/>
        </p:nvSpPr>
        <p:spPr>
          <a:xfrm>
            <a:off x="4724400" y="5943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64" name="Connection Line"/>
          <p:cNvSpPr/>
          <p:nvPr/>
        </p:nvSpPr>
        <p:spPr>
          <a:xfrm>
            <a:off x="2900891" y="5624420"/>
            <a:ext cx="892623" cy="290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546" extrusionOk="0">
                <a:moveTo>
                  <a:pt x="0" y="8356"/>
                </a:moveTo>
                <a:cubicBezTo>
                  <a:pt x="7627" y="-5054"/>
                  <a:pt x="14827" y="-2324"/>
                  <a:pt x="21600" y="16546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144" name="name"/>
          <p:cNvSpPr/>
          <p:nvPr/>
        </p:nvSpPr>
        <p:spPr>
          <a:xfrm>
            <a:off x="1638300" y="8115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145" name="A"/>
          <p:cNvSpPr/>
          <p:nvPr/>
        </p:nvSpPr>
        <p:spPr>
          <a:xfrm>
            <a:off x="2552700" y="8115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1146" name="score"/>
          <p:cNvSpPr/>
          <p:nvPr/>
        </p:nvSpPr>
        <p:spPr>
          <a:xfrm>
            <a:off x="1638300" y="8572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147" name="88"/>
          <p:cNvSpPr/>
          <p:nvPr/>
        </p:nvSpPr>
        <p:spPr>
          <a:xfrm>
            <a:off x="2552700" y="8572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1148" name="name"/>
          <p:cNvSpPr/>
          <p:nvPr/>
        </p:nvSpPr>
        <p:spPr>
          <a:xfrm>
            <a:off x="3797300" y="8115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149" name="B"/>
          <p:cNvSpPr/>
          <p:nvPr/>
        </p:nvSpPr>
        <p:spPr>
          <a:xfrm>
            <a:off x="4711700" y="8115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1150" name="score"/>
          <p:cNvSpPr/>
          <p:nvPr/>
        </p:nvSpPr>
        <p:spPr>
          <a:xfrm>
            <a:off x="3797300" y="8572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151" name="111"/>
          <p:cNvSpPr/>
          <p:nvPr/>
        </p:nvSpPr>
        <p:spPr>
          <a:xfrm>
            <a:off x="4711700" y="8572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1152" name="name"/>
          <p:cNvSpPr/>
          <p:nvPr/>
        </p:nvSpPr>
        <p:spPr>
          <a:xfrm>
            <a:off x="5956300" y="8115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153" name="C"/>
          <p:cNvSpPr/>
          <p:nvPr/>
        </p:nvSpPr>
        <p:spPr>
          <a:xfrm>
            <a:off x="6870700" y="8115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1154" name="score"/>
          <p:cNvSpPr/>
          <p:nvPr/>
        </p:nvSpPr>
        <p:spPr>
          <a:xfrm>
            <a:off x="5956300" y="8572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155" name="100"/>
          <p:cNvSpPr/>
          <p:nvPr/>
        </p:nvSpPr>
        <p:spPr>
          <a:xfrm>
            <a:off x="6870700" y="8572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1165" name="Connection Line"/>
          <p:cNvSpPr/>
          <p:nvPr/>
        </p:nvSpPr>
        <p:spPr>
          <a:xfrm>
            <a:off x="4932891" y="6164791"/>
            <a:ext cx="1060435" cy="19280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25" h="21600" extrusionOk="0">
                <a:moveTo>
                  <a:pt x="0" y="0"/>
                </a:moveTo>
                <a:cubicBezTo>
                  <a:pt x="14681" y="4344"/>
                  <a:pt x="21600" y="11544"/>
                  <a:pt x="20756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166" name="Connection Line"/>
          <p:cNvSpPr/>
          <p:nvPr/>
        </p:nvSpPr>
        <p:spPr>
          <a:xfrm>
            <a:off x="3843866" y="6164791"/>
            <a:ext cx="657226" cy="18875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7446" y="3702"/>
                  <a:pt x="246" y="10902"/>
                  <a:pt x="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167" name="Connection Line"/>
          <p:cNvSpPr/>
          <p:nvPr/>
        </p:nvSpPr>
        <p:spPr>
          <a:xfrm>
            <a:off x="1689282" y="6164791"/>
            <a:ext cx="2329210" cy="18675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576" y="3532"/>
                  <a:pt x="2376" y="10732"/>
                  <a:pt x="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159" name="AND new…"/>
          <p:cNvSpPr txBox="1"/>
          <p:nvPr/>
        </p:nvSpPr>
        <p:spPr>
          <a:xfrm>
            <a:off x="312615" y="6272681"/>
            <a:ext cx="1539777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AND new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dictionaries</a:t>
            </a:r>
          </a:p>
        </p:txBody>
      </p:sp>
    </p:spTree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9" name="players = … players_before = copy.deepcopy(players)  # make changes to players players[0][&quot;score&quot;] += 10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players_before = copy.deepcopy(players)</a:t>
            </a:r>
            <a:br/>
            <a:r>
              <a:t/>
            </a:r>
            <a:br/>
            <a:r>
              <a:t># make changes to players</a:t>
            </a:r>
            <a:br/>
            <a:r>
              <a:t>players[0]["score"] += 10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print("score change:",</a:t>
            </a:r>
            <a:br/>
            <a:r>
              <a:t>      players[0]["score"] - players_before[0]["score"])</a:t>
            </a:r>
          </a:p>
        </p:txBody>
      </p:sp>
      <p:sp>
        <p:nvSpPr>
          <p:cNvPr id="1170" name="Line"/>
          <p:cNvSpPr/>
          <p:nvPr/>
        </p:nvSpPr>
        <p:spPr>
          <a:xfrm>
            <a:off x="203200" y="4127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71" name="Arrow"/>
          <p:cNvSpPr/>
          <p:nvPr/>
        </p:nvSpPr>
        <p:spPr>
          <a:xfrm>
            <a:off x="520700" y="2850827"/>
            <a:ext cx="681407" cy="681407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72" name="players"/>
          <p:cNvSpPr txBox="1"/>
          <p:nvPr/>
        </p:nvSpPr>
        <p:spPr>
          <a:xfrm>
            <a:off x="1422027" y="4813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1173" name="Rectangle"/>
          <p:cNvSpPr/>
          <p:nvPr/>
        </p:nvSpPr>
        <p:spPr>
          <a:xfrm>
            <a:off x="26670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74" name="Rectangle"/>
          <p:cNvSpPr/>
          <p:nvPr/>
        </p:nvSpPr>
        <p:spPr>
          <a:xfrm>
            <a:off x="54610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75" name="Rectangle"/>
          <p:cNvSpPr/>
          <p:nvPr/>
        </p:nvSpPr>
        <p:spPr>
          <a:xfrm>
            <a:off x="59182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76" name="Rectangle"/>
          <p:cNvSpPr/>
          <p:nvPr/>
        </p:nvSpPr>
        <p:spPr>
          <a:xfrm>
            <a:off x="63754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216" name="Connection Line"/>
          <p:cNvSpPr/>
          <p:nvPr/>
        </p:nvSpPr>
        <p:spPr>
          <a:xfrm>
            <a:off x="2900891" y="4349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178" name="name"/>
          <p:cNvSpPr/>
          <p:nvPr/>
        </p:nvSpPr>
        <p:spPr>
          <a:xfrm>
            <a:off x="9258300" y="8115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179" name="A"/>
          <p:cNvSpPr/>
          <p:nvPr/>
        </p:nvSpPr>
        <p:spPr>
          <a:xfrm>
            <a:off x="10172700" y="8115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1180" name="score"/>
          <p:cNvSpPr/>
          <p:nvPr/>
        </p:nvSpPr>
        <p:spPr>
          <a:xfrm>
            <a:off x="9258300" y="8572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181" name="98"/>
          <p:cNvSpPr/>
          <p:nvPr/>
        </p:nvSpPr>
        <p:spPr>
          <a:xfrm>
            <a:off x="10172700" y="8572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98</a:t>
            </a:r>
          </a:p>
        </p:txBody>
      </p:sp>
      <p:sp>
        <p:nvSpPr>
          <p:cNvPr id="1182" name="name"/>
          <p:cNvSpPr/>
          <p:nvPr/>
        </p:nvSpPr>
        <p:spPr>
          <a:xfrm>
            <a:off x="9258300" y="671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183" name="B"/>
          <p:cNvSpPr/>
          <p:nvPr/>
        </p:nvSpPr>
        <p:spPr>
          <a:xfrm>
            <a:off x="10172700" y="671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1184" name="score"/>
          <p:cNvSpPr/>
          <p:nvPr/>
        </p:nvSpPr>
        <p:spPr>
          <a:xfrm>
            <a:off x="9258300" y="717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185" name="111"/>
          <p:cNvSpPr/>
          <p:nvPr/>
        </p:nvSpPr>
        <p:spPr>
          <a:xfrm>
            <a:off x="10172700" y="717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1186" name="name"/>
          <p:cNvSpPr/>
          <p:nvPr/>
        </p:nvSpPr>
        <p:spPr>
          <a:xfrm>
            <a:off x="9258300" y="532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187" name="C"/>
          <p:cNvSpPr/>
          <p:nvPr/>
        </p:nvSpPr>
        <p:spPr>
          <a:xfrm>
            <a:off x="10172700" y="532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1188" name="score"/>
          <p:cNvSpPr/>
          <p:nvPr/>
        </p:nvSpPr>
        <p:spPr>
          <a:xfrm>
            <a:off x="9258300" y="577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189" name="100"/>
          <p:cNvSpPr/>
          <p:nvPr/>
        </p:nvSpPr>
        <p:spPr>
          <a:xfrm>
            <a:off x="10172700" y="577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1217" name="Connection Line"/>
          <p:cNvSpPr/>
          <p:nvPr/>
        </p:nvSpPr>
        <p:spPr>
          <a:xfrm>
            <a:off x="6596591" y="4796295"/>
            <a:ext cx="2643933" cy="509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66" extrusionOk="0">
                <a:moveTo>
                  <a:pt x="0" y="7379"/>
                </a:moveTo>
                <a:cubicBezTo>
                  <a:pt x="7279" y="-4934"/>
                  <a:pt x="14479" y="-1838"/>
                  <a:pt x="21600" y="16666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218" name="Connection Line"/>
          <p:cNvSpPr/>
          <p:nvPr/>
        </p:nvSpPr>
        <p:spPr>
          <a:xfrm>
            <a:off x="6164791" y="5021791"/>
            <a:ext cx="3058221" cy="171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3793" y="8125"/>
                  <a:pt x="10993" y="15325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219" name="Connection Line"/>
          <p:cNvSpPr/>
          <p:nvPr/>
        </p:nvSpPr>
        <p:spPr>
          <a:xfrm>
            <a:off x="5682191" y="5021791"/>
            <a:ext cx="3493593" cy="3078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6359" y="11716"/>
                  <a:pt x="13559" y="18916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193" name="players_before"/>
          <p:cNvSpPr txBox="1"/>
          <p:nvPr/>
        </p:nvSpPr>
        <p:spPr>
          <a:xfrm>
            <a:off x="241908" y="5575299"/>
            <a:ext cx="237485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/>
          </a:lstStyle>
          <a:p>
            <a:r>
              <a:t>players_before</a:t>
            </a:r>
          </a:p>
        </p:txBody>
      </p:sp>
      <p:sp>
        <p:nvSpPr>
          <p:cNvPr id="1194" name="Rectangle"/>
          <p:cNvSpPr/>
          <p:nvPr/>
        </p:nvSpPr>
        <p:spPr>
          <a:xfrm>
            <a:off x="2667000" y="5562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95" name="Rectangle"/>
          <p:cNvSpPr/>
          <p:nvPr/>
        </p:nvSpPr>
        <p:spPr>
          <a:xfrm>
            <a:off x="3810000" y="5943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96" name="Rectangle"/>
          <p:cNvSpPr/>
          <p:nvPr/>
        </p:nvSpPr>
        <p:spPr>
          <a:xfrm>
            <a:off x="4267200" y="5943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197" name="Rectangle"/>
          <p:cNvSpPr/>
          <p:nvPr/>
        </p:nvSpPr>
        <p:spPr>
          <a:xfrm>
            <a:off x="4724400" y="5943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220" name="Connection Line"/>
          <p:cNvSpPr/>
          <p:nvPr/>
        </p:nvSpPr>
        <p:spPr>
          <a:xfrm>
            <a:off x="2900891" y="5624420"/>
            <a:ext cx="892623" cy="290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546" extrusionOk="0">
                <a:moveTo>
                  <a:pt x="0" y="8356"/>
                </a:moveTo>
                <a:cubicBezTo>
                  <a:pt x="7627" y="-5054"/>
                  <a:pt x="14827" y="-2324"/>
                  <a:pt x="21600" y="16546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199" name="name"/>
          <p:cNvSpPr/>
          <p:nvPr/>
        </p:nvSpPr>
        <p:spPr>
          <a:xfrm>
            <a:off x="1638300" y="8115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200" name="A"/>
          <p:cNvSpPr/>
          <p:nvPr/>
        </p:nvSpPr>
        <p:spPr>
          <a:xfrm>
            <a:off x="2552700" y="8115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1201" name="score"/>
          <p:cNvSpPr/>
          <p:nvPr/>
        </p:nvSpPr>
        <p:spPr>
          <a:xfrm>
            <a:off x="1638300" y="8572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202" name="88"/>
          <p:cNvSpPr/>
          <p:nvPr/>
        </p:nvSpPr>
        <p:spPr>
          <a:xfrm>
            <a:off x="2552700" y="8572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1203" name="name"/>
          <p:cNvSpPr/>
          <p:nvPr/>
        </p:nvSpPr>
        <p:spPr>
          <a:xfrm>
            <a:off x="3797300" y="8115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204" name="B"/>
          <p:cNvSpPr/>
          <p:nvPr/>
        </p:nvSpPr>
        <p:spPr>
          <a:xfrm>
            <a:off x="4711700" y="8115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1205" name="score"/>
          <p:cNvSpPr/>
          <p:nvPr/>
        </p:nvSpPr>
        <p:spPr>
          <a:xfrm>
            <a:off x="3797300" y="8572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206" name="111"/>
          <p:cNvSpPr/>
          <p:nvPr/>
        </p:nvSpPr>
        <p:spPr>
          <a:xfrm>
            <a:off x="4711700" y="8572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1207" name="name"/>
          <p:cNvSpPr/>
          <p:nvPr/>
        </p:nvSpPr>
        <p:spPr>
          <a:xfrm>
            <a:off x="5956300" y="8115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208" name="C"/>
          <p:cNvSpPr/>
          <p:nvPr/>
        </p:nvSpPr>
        <p:spPr>
          <a:xfrm>
            <a:off x="6870700" y="8115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1209" name="score"/>
          <p:cNvSpPr/>
          <p:nvPr/>
        </p:nvSpPr>
        <p:spPr>
          <a:xfrm>
            <a:off x="5956300" y="8572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210" name="100"/>
          <p:cNvSpPr/>
          <p:nvPr/>
        </p:nvSpPr>
        <p:spPr>
          <a:xfrm>
            <a:off x="6870700" y="8572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1221" name="Connection Line"/>
          <p:cNvSpPr/>
          <p:nvPr/>
        </p:nvSpPr>
        <p:spPr>
          <a:xfrm>
            <a:off x="4932891" y="6164791"/>
            <a:ext cx="1060435" cy="19280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25" h="21600" extrusionOk="0">
                <a:moveTo>
                  <a:pt x="0" y="0"/>
                </a:moveTo>
                <a:cubicBezTo>
                  <a:pt x="14681" y="4344"/>
                  <a:pt x="21600" y="11544"/>
                  <a:pt x="20756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222" name="Connection Line"/>
          <p:cNvSpPr/>
          <p:nvPr/>
        </p:nvSpPr>
        <p:spPr>
          <a:xfrm>
            <a:off x="3843866" y="6164791"/>
            <a:ext cx="657226" cy="18875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7446" y="3702"/>
                  <a:pt x="246" y="10902"/>
                  <a:pt x="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223" name="Connection Line"/>
          <p:cNvSpPr/>
          <p:nvPr/>
        </p:nvSpPr>
        <p:spPr>
          <a:xfrm>
            <a:off x="1689282" y="6164791"/>
            <a:ext cx="2329210" cy="18675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576" y="3532"/>
                  <a:pt x="2376" y="10732"/>
                  <a:pt x="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214" name="Oval"/>
          <p:cNvSpPr/>
          <p:nvPr/>
        </p:nvSpPr>
        <p:spPr>
          <a:xfrm>
            <a:off x="10277292" y="8602320"/>
            <a:ext cx="685480" cy="422960"/>
          </a:xfrm>
          <a:prstGeom prst="ellipse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215" name="Oval"/>
          <p:cNvSpPr/>
          <p:nvPr/>
        </p:nvSpPr>
        <p:spPr>
          <a:xfrm>
            <a:off x="2668673" y="8604250"/>
            <a:ext cx="685480" cy="422959"/>
          </a:xfrm>
          <a:prstGeom prst="ellipse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5" name="players = … players_before = copy.deepcopy(players)  # make changes to players players[0][&quot;score&quot;] += 10…"/>
          <p:cNvSpPr txBox="1">
            <a:spLocks noGrp="1"/>
          </p:cNvSpPr>
          <p:nvPr>
            <p:ph type="body" sz="half" idx="1"/>
          </p:nvPr>
        </p:nvSpPr>
        <p:spPr>
          <a:xfrm>
            <a:off x="1333500" y="424160"/>
            <a:ext cx="11099800" cy="3995242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players</a:t>
            </a:r>
            <a:r>
              <a:t> = …</a:t>
            </a:r>
            <a:br/>
            <a:r>
              <a:t>players_before = copy.deepcopy(players)</a:t>
            </a:r>
            <a:br/>
            <a:r>
              <a:t/>
            </a:r>
            <a:br/>
            <a:r>
              <a:t># make changes to players</a:t>
            </a:r>
            <a:br/>
            <a:r>
              <a:t>players[0]["score"] += 10</a:t>
            </a:r>
          </a:p>
          <a:p>
            <a:pPr marL="0" lvl="5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print("score change:",</a:t>
            </a:r>
            <a:br/>
            <a:r>
              <a:t>      players[0]["score"] - players_before[0]["score"])</a:t>
            </a:r>
          </a:p>
        </p:txBody>
      </p:sp>
      <p:sp>
        <p:nvSpPr>
          <p:cNvPr id="1226" name="Line"/>
          <p:cNvSpPr/>
          <p:nvPr/>
        </p:nvSpPr>
        <p:spPr>
          <a:xfrm>
            <a:off x="203200" y="4127500"/>
            <a:ext cx="12598400" cy="0"/>
          </a:xfrm>
          <a:prstGeom prst="line">
            <a:avLst/>
          </a:prstGeom>
          <a:ln w="1016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227" name="Arrow"/>
          <p:cNvSpPr/>
          <p:nvPr/>
        </p:nvSpPr>
        <p:spPr>
          <a:xfrm>
            <a:off x="520700" y="3587427"/>
            <a:ext cx="681407" cy="681407"/>
          </a:xfrm>
          <a:prstGeom prst="rightArrow">
            <a:avLst>
              <a:gd name="adj1" fmla="val 29350"/>
              <a:gd name="adj2" fmla="val 36589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228" name="players"/>
          <p:cNvSpPr txBox="1"/>
          <p:nvPr/>
        </p:nvSpPr>
        <p:spPr>
          <a:xfrm>
            <a:off x="1422027" y="4813299"/>
            <a:ext cx="121994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players</a:t>
            </a:r>
          </a:p>
        </p:txBody>
      </p:sp>
      <p:sp>
        <p:nvSpPr>
          <p:cNvPr id="1229" name="Rectangle"/>
          <p:cNvSpPr/>
          <p:nvPr/>
        </p:nvSpPr>
        <p:spPr>
          <a:xfrm>
            <a:off x="26670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230" name="Rectangle"/>
          <p:cNvSpPr/>
          <p:nvPr/>
        </p:nvSpPr>
        <p:spPr>
          <a:xfrm>
            <a:off x="54610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231" name="Rectangle"/>
          <p:cNvSpPr/>
          <p:nvPr/>
        </p:nvSpPr>
        <p:spPr>
          <a:xfrm>
            <a:off x="59182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232" name="Rectangle"/>
          <p:cNvSpPr/>
          <p:nvPr/>
        </p:nvSpPr>
        <p:spPr>
          <a:xfrm>
            <a:off x="6375400" y="4800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273" name="Connection Line"/>
          <p:cNvSpPr/>
          <p:nvPr/>
        </p:nvSpPr>
        <p:spPr>
          <a:xfrm>
            <a:off x="2900891" y="4349256"/>
            <a:ext cx="2533949" cy="659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58" extrusionOk="0">
                <a:moveTo>
                  <a:pt x="0" y="16358"/>
                </a:moveTo>
                <a:cubicBezTo>
                  <a:pt x="6637" y="-3309"/>
                  <a:pt x="13837" y="-5242"/>
                  <a:pt x="21600" y="1056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234" name="name"/>
          <p:cNvSpPr/>
          <p:nvPr/>
        </p:nvSpPr>
        <p:spPr>
          <a:xfrm>
            <a:off x="9258300" y="8115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235" name="A"/>
          <p:cNvSpPr/>
          <p:nvPr/>
        </p:nvSpPr>
        <p:spPr>
          <a:xfrm>
            <a:off x="10172700" y="8115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1236" name="score"/>
          <p:cNvSpPr/>
          <p:nvPr/>
        </p:nvSpPr>
        <p:spPr>
          <a:xfrm>
            <a:off x="9258300" y="8572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237" name="98"/>
          <p:cNvSpPr/>
          <p:nvPr/>
        </p:nvSpPr>
        <p:spPr>
          <a:xfrm>
            <a:off x="10172700" y="8572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98</a:t>
            </a:r>
          </a:p>
        </p:txBody>
      </p:sp>
      <p:sp>
        <p:nvSpPr>
          <p:cNvPr id="1238" name="name"/>
          <p:cNvSpPr/>
          <p:nvPr/>
        </p:nvSpPr>
        <p:spPr>
          <a:xfrm>
            <a:off x="9258300" y="6718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239" name="B"/>
          <p:cNvSpPr/>
          <p:nvPr/>
        </p:nvSpPr>
        <p:spPr>
          <a:xfrm>
            <a:off x="10172700" y="6718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1240" name="score"/>
          <p:cNvSpPr/>
          <p:nvPr/>
        </p:nvSpPr>
        <p:spPr>
          <a:xfrm>
            <a:off x="9258300" y="7175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241" name="111"/>
          <p:cNvSpPr/>
          <p:nvPr/>
        </p:nvSpPr>
        <p:spPr>
          <a:xfrm>
            <a:off x="10172700" y="7175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1242" name="name"/>
          <p:cNvSpPr/>
          <p:nvPr/>
        </p:nvSpPr>
        <p:spPr>
          <a:xfrm>
            <a:off x="9258300" y="5321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243" name="C"/>
          <p:cNvSpPr/>
          <p:nvPr/>
        </p:nvSpPr>
        <p:spPr>
          <a:xfrm>
            <a:off x="10172700" y="5321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1244" name="score"/>
          <p:cNvSpPr/>
          <p:nvPr/>
        </p:nvSpPr>
        <p:spPr>
          <a:xfrm>
            <a:off x="9258300" y="5778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245" name="100"/>
          <p:cNvSpPr/>
          <p:nvPr/>
        </p:nvSpPr>
        <p:spPr>
          <a:xfrm>
            <a:off x="10172700" y="5778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1274" name="Connection Line"/>
          <p:cNvSpPr/>
          <p:nvPr/>
        </p:nvSpPr>
        <p:spPr>
          <a:xfrm>
            <a:off x="6596591" y="4796295"/>
            <a:ext cx="2643933" cy="509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66" extrusionOk="0">
                <a:moveTo>
                  <a:pt x="0" y="7379"/>
                </a:moveTo>
                <a:cubicBezTo>
                  <a:pt x="7279" y="-4934"/>
                  <a:pt x="14479" y="-1838"/>
                  <a:pt x="21600" y="16666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275" name="Connection Line"/>
          <p:cNvSpPr/>
          <p:nvPr/>
        </p:nvSpPr>
        <p:spPr>
          <a:xfrm>
            <a:off x="6164791" y="5021791"/>
            <a:ext cx="3058221" cy="1717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3793" y="8125"/>
                  <a:pt x="10993" y="15325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276" name="Connection Line"/>
          <p:cNvSpPr/>
          <p:nvPr/>
        </p:nvSpPr>
        <p:spPr>
          <a:xfrm>
            <a:off x="5682191" y="5021791"/>
            <a:ext cx="3493593" cy="3078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6359" y="11716"/>
                  <a:pt x="13559" y="18916"/>
                  <a:pt x="2160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249" name="players_before"/>
          <p:cNvSpPr txBox="1"/>
          <p:nvPr/>
        </p:nvSpPr>
        <p:spPr>
          <a:xfrm>
            <a:off x="241908" y="5575299"/>
            <a:ext cx="237485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/>
          </a:lstStyle>
          <a:p>
            <a:r>
              <a:t>players_before</a:t>
            </a:r>
          </a:p>
        </p:txBody>
      </p:sp>
      <p:sp>
        <p:nvSpPr>
          <p:cNvPr id="1250" name="Rectangle"/>
          <p:cNvSpPr/>
          <p:nvPr/>
        </p:nvSpPr>
        <p:spPr>
          <a:xfrm>
            <a:off x="2667000" y="5562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251" name="Rectangle"/>
          <p:cNvSpPr/>
          <p:nvPr/>
        </p:nvSpPr>
        <p:spPr>
          <a:xfrm>
            <a:off x="3810000" y="5943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252" name="Rectangle"/>
          <p:cNvSpPr/>
          <p:nvPr/>
        </p:nvSpPr>
        <p:spPr>
          <a:xfrm>
            <a:off x="4267200" y="5943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253" name="Rectangle"/>
          <p:cNvSpPr/>
          <p:nvPr/>
        </p:nvSpPr>
        <p:spPr>
          <a:xfrm>
            <a:off x="4724400" y="5943600"/>
            <a:ext cx="459234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277" name="Connection Line"/>
          <p:cNvSpPr/>
          <p:nvPr/>
        </p:nvSpPr>
        <p:spPr>
          <a:xfrm>
            <a:off x="2900891" y="5624420"/>
            <a:ext cx="892623" cy="290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546" extrusionOk="0">
                <a:moveTo>
                  <a:pt x="0" y="8356"/>
                </a:moveTo>
                <a:cubicBezTo>
                  <a:pt x="7627" y="-5054"/>
                  <a:pt x="14827" y="-2324"/>
                  <a:pt x="21600" y="16546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255" name="name"/>
          <p:cNvSpPr/>
          <p:nvPr/>
        </p:nvSpPr>
        <p:spPr>
          <a:xfrm>
            <a:off x="1638300" y="8115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256" name="A"/>
          <p:cNvSpPr/>
          <p:nvPr/>
        </p:nvSpPr>
        <p:spPr>
          <a:xfrm>
            <a:off x="2552700" y="8115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1257" name="score"/>
          <p:cNvSpPr/>
          <p:nvPr/>
        </p:nvSpPr>
        <p:spPr>
          <a:xfrm>
            <a:off x="1638300" y="8572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258" name="88"/>
          <p:cNvSpPr/>
          <p:nvPr/>
        </p:nvSpPr>
        <p:spPr>
          <a:xfrm>
            <a:off x="2552700" y="8572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88</a:t>
            </a:r>
          </a:p>
        </p:txBody>
      </p:sp>
      <p:sp>
        <p:nvSpPr>
          <p:cNvPr id="1259" name="name"/>
          <p:cNvSpPr/>
          <p:nvPr/>
        </p:nvSpPr>
        <p:spPr>
          <a:xfrm>
            <a:off x="3797300" y="8115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260" name="B"/>
          <p:cNvSpPr/>
          <p:nvPr/>
        </p:nvSpPr>
        <p:spPr>
          <a:xfrm>
            <a:off x="4711700" y="8115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1261" name="score"/>
          <p:cNvSpPr/>
          <p:nvPr/>
        </p:nvSpPr>
        <p:spPr>
          <a:xfrm>
            <a:off x="3797300" y="8572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262" name="111"/>
          <p:cNvSpPr/>
          <p:nvPr/>
        </p:nvSpPr>
        <p:spPr>
          <a:xfrm>
            <a:off x="4711700" y="8572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111</a:t>
            </a:r>
          </a:p>
        </p:txBody>
      </p:sp>
      <p:sp>
        <p:nvSpPr>
          <p:cNvPr id="1263" name="name"/>
          <p:cNvSpPr/>
          <p:nvPr/>
        </p:nvSpPr>
        <p:spPr>
          <a:xfrm>
            <a:off x="5956300" y="81153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</a:t>
            </a:r>
          </a:p>
        </p:txBody>
      </p:sp>
      <p:sp>
        <p:nvSpPr>
          <p:cNvPr id="1264" name="C"/>
          <p:cNvSpPr/>
          <p:nvPr/>
        </p:nvSpPr>
        <p:spPr>
          <a:xfrm>
            <a:off x="6870700" y="81153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1265" name="score"/>
          <p:cNvSpPr/>
          <p:nvPr/>
        </p:nvSpPr>
        <p:spPr>
          <a:xfrm>
            <a:off x="5956300" y="8572500"/>
            <a:ext cx="917427" cy="482600"/>
          </a:xfrm>
          <a:prstGeom prst="rect">
            <a:avLst/>
          </a:prstGeom>
          <a:solidFill>
            <a:srgbClr val="D6D5D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score</a:t>
            </a:r>
          </a:p>
        </p:txBody>
      </p:sp>
      <p:sp>
        <p:nvSpPr>
          <p:cNvPr id="1266" name="100"/>
          <p:cNvSpPr/>
          <p:nvPr/>
        </p:nvSpPr>
        <p:spPr>
          <a:xfrm>
            <a:off x="6870700" y="8572500"/>
            <a:ext cx="917427" cy="4826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100</a:t>
            </a:r>
          </a:p>
        </p:txBody>
      </p:sp>
      <p:sp>
        <p:nvSpPr>
          <p:cNvPr id="1278" name="Connection Line"/>
          <p:cNvSpPr/>
          <p:nvPr/>
        </p:nvSpPr>
        <p:spPr>
          <a:xfrm>
            <a:off x="4932891" y="6164791"/>
            <a:ext cx="1060435" cy="19280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25" h="21600" extrusionOk="0">
                <a:moveTo>
                  <a:pt x="0" y="0"/>
                </a:moveTo>
                <a:cubicBezTo>
                  <a:pt x="14681" y="4344"/>
                  <a:pt x="21600" y="11544"/>
                  <a:pt x="20756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279" name="Connection Line"/>
          <p:cNvSpPr/>
          <p:nvPr/>
        </p:nvSpPr>
        <p:spPr>
          <a:xfrm>
            <a:off x="3843866" y="6164791"/>
            <a:ext cx="657226" cy="18875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7446" y="3702"/>
                  <a:pt x="246" y="10902"/>
                  <a:pt x="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280" name="Connection Line"/>
          <p:cNvSpPr/>
          <p:nvPr/>
        </p:nvSpPr>
        <p:spPr>
          <a:xfrm>
            <a:off x="1689282" y="6164791"/>
            <a:ext cx="2329210" cy="18675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576" y="3532"/>
                  <a:pt x="2376" y="10732"/>
                  <a:pt x="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270" name="prints 10"/>
          <p:cNvSpPr txBox="1"/>
          <p:nvPr/>
        </p:nvSpPr>
        <p:spPr>
          <a:xfrm>
            <a:off x="6469461" y="2750887"/>
            <a:ext cx="121488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prints 10</a:t>
            </a:r>
          </a:p>
        </p:txBody>
      </p:sp>
      <p:sp>
        <p:nvSpPr>
          <p:cNvPr id="1271" name="Oval"/>
          <p:cNvSpPr/>
          <p:nvPr/>
        </p:nvSpPr>
        <p:spPr>
          <a:xfrm>
            <a:off x="10277292" y="8602320"/>
            <a:ext cx="685480" cy="422960"/>
          </a:xfrm>
          <a:prstGeom prst="ellipse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272" name="Oval"/>
          <p:cNvSpPr/>
          <p:nvPr/>
        </p:nvSpPr>
        <p:spPr>
          <a:xfrm>
            <a:off x="2668673" y="8604250"/>
            <a:ext cx="685480" cy="422959"/>
          </a:xfrm>
          <a:prstGeom prst="ellipse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2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1283" name="Review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t>Review</a:t>
            </a:r>
          </a:p>
          <a:p>
            <a:pPr marL="0" lvl="5" indent="0">
              <a:buSzTx/>
              <a:buNone/>
            </a:pPr>
            <a:r>
              <a:t>More references</a:t>
            </a:r>
          </a:p>
          <a:p>
            <a:pPr marL="0" lvl="5" indent="0">
              <a:buSzTx/>
              <a:buNone/>
            </a:pPr>
            <a:r>
              <a:t>Copying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reference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shallow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deep</a:t>
            </a:r>
          </a:p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Worksheet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Worksheet Problem 1"/>
          <p:cNvSpPr txBox="1">
            <a:spLocks noGrp="1"/>
          </p:cNvSpPr>
          <p:nvPr>
            <p:ph type="title"/>
          </p:nvPr>
        </p:nvSpPr>
        <p:spPr>
          <a:xfrm>
            <a:off x="952500" y="4425627"/>
            <a:ext cx="11099800" cy="902346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t>Worksheet Problem 1</a:t>
            </a:r>
          </a:p>
        </p:txBody>
      </p:sp>
    </p:spTree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5" name="Worksheet Problems 7-11"/>
          <p:cNvSpPr txBox="1">
            <a:spLocks noGrp="1"/>
          </p:cNvSpPr>
          <p:nvPr>
            <p:ph type="title"/>
          </p:nvPr>
        </p:nvSpPr>
        <p:spPr>
          <a:xfrm>
            <a:off x="952500" y="4425627"/>
            <a:ext cx="11099800" cy="902346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t>Worksheet Problems 7-11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What does assignment ACTUALLY do?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What does assignment ACTUALLY do?</a:t>
            </a:r>
          </a:p>
        </p:txBody>
      </p:sp>
      <p:sp>
        <p:nvSpPr>
          <p:cNvPr id="176" name="x = [&quot;A&quot;,&quot;B&quot;,&quot;C&quot;]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1376116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  <a:r>
              <a:t> = ["A","B","C"]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y</a:t>
            </a:r>
            <a:r>
              <a:t> =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What does assignment ACTUALLY do?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What does assignment ACTUALLY do?</a:t>
            </a:r>
          </a:p>
        </p:txBody>
      </p:sp>
      <p:sp>
        <p:nvSpPr>
          <p:cNvPr id="179" name="x = [&quot;A&quot;,&quot;B&quot;,&quot;C&quot;]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1376116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  <a:r>
              <a:t> = ["A","B","C"]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y</a:t>
            </a:r>
            <a:r>
              <a:t> =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</a:p>
        </p:txBody>
      </p:sp>
      <p:sp>
        <p:nvSpPr>
          <p:cNvPr id="180" name="x"/>
          <p:cNvSpPr txBox="1"/>
          <p:nvPr/>
        </p:nvSpPr>
        <p:spPr>
          <a:xfrm>
            <a:off x="3836888" y="3670299"/>
            <a:ext cx="3018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x</a:t>
            </a:r>
          </a:p>
        </p:txBody>
      </p:sp>
      <p:sp>
        <p:nvSpPr>
          <p:cNvPr id="181" name="y"/>
          <p:cNvSpPr txBox="1"/>
          <p:nvPr/>
        </p:nvSpPr>
        <p:spPr>
          <a:xfrm>
            <a:off x="3841799" y="4521199"/>
            <a:ext cx="29200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y</a:t>
            </a:r>
          </a:p>
        </p:txBody>
      </p:sp>
      <p:sp>
        <p:nvSpPr>
          <p:cNvPr id="182" name="Square"/>
          <p:cNvSpPr/>
          <p:nvPr/>
        </p:nvSpPr>
        <p:spPr>
          <a:xfrm>
            <a:off x="4292600" y="3596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83" name="Square"/>
          <p:cNvSpPr/>
          <p:nvPr/>
        </p:nvSpPr>
        <p:spPr>
          <a:xfrm>
            <a:off x="4292600" y="44724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84" name="&quot;A&quot;"/>
          <p:cNvSpPr/>
          <p:nvPr/>
        </p:nvSpPr>
        <p:spPr>
          <a:xfrm>
            <a:off x="6324600" y="3596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"A"</a:t>
            </a:r>
          </a:p>
        </p:txBody>
      </p:sp>
      <p:sp>
        <p:nvSpPr>
          <p:cNvPr id="185" name="&quot;B&quot;"/>
          <p:cNvSpPr/>
          <p:nvPr/>
        </p:nvSpPr>
        <p:spPr>
          <a:xfrm>
            <a:off x="6921500" y="3596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"B"</a:t>
            </a:r>
          </a:p>
        </p:txBody>
      </p:sp>
      <p:sp>
        <p:nvSpPr>
          <p:cNvPr id="186" name="&quot;C&quot;"/>
          <p:cNvSpPr/>
          <p:nvPr/>
        </p:nvSpPr>
        <p:spPr>
          <a:xfrm>
            <a:off x="7518400" y="3596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"C"</a:t>
            </a:r>
          </a:p>
        </p:txBody>
      </p:sp>
      <p:sp>
        <p:nvSpPr>
          <p:cNvPr id="187" name="Line"/>
          <p:cNvSpPr/>
          <p:nvPr/>
        </p:nvSpPr>
        <p:spPr>
          <a:xfrm flipV="1">
            <a:off x="4592009" y="4114055"/>
            <a:ext cx="1661965" cy="73734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88" name="Line"/>
          <p:cNvSpPr/>
          <p:nvPr/>
        </p:nvSpPr>
        <p:spPr>
          <a:xfrm flipV="1">
            <a:off x="4592009" y="3762275"/>
            <a:ext cx="1635573" cy="20012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89" name="YES"/>
          <p:cNvSpPr txBox="1"/>
          <p:nvPr/>
        </p:nvSpPr>
        <p:spPr>
          <a:xfrm>
            <a:off x="1547027" y="3879850"/>
            <a:ext cx="1339454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YES</a:t>
            </a:r>
          </a:p>
        </p:txBody>
      </p:sp>
      <p:sp>
        <p:nvSpPr>
          <p:cNvPr id="190" name="y should reference…"/>
          <p:cNvSpPr txBox="1"/>
          <p:nvPr/>
        </p:nvSpPr>
        <p:spPr>
          <a:xfrm>
            <a:off x="9121526" y="3825533"/>
            <a:ext cx="2864348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pPr>
            <a:r>
              <a:t>y should reference</a:t>
            </a:r>
          </a:p>
          <a:p>
            <a: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pPr>
            <a:r>
              <a:t>whatever x references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What does assignment ACTUALLY do?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What does assignment ACTUALLY do?</a:t>
            </a:r>
          </a:p>
        </p:txBody>
      </p:sp>
      <p:sp>
        <p:nvSpPr>
          <p:cNvPr id="193" name="x = [&quot;A&quot;,&quot;B&quot;,&quot;C&quot;]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1376116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  <a:r>
              <a:t> = ["A","B","C"]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y</a:t>
            </a:r>
            <a:r>
              <a:t> =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</a:p>
        </p:txBody>
      </p:sp>
      <p:sp>
        <p:nvSpPr>
          <p:cNvPr id="194" name="x"/>
          <p:cNvSpPr txBox="1"/>
          <p:nvPr/>
        </p:nvSpPr>
        <p:spPr>
          <a:xfrm>
            <a:off x="3836888" y="3670299"/>
            <a:ext cx="3018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x</a:t>
            </a:r>
          </a:p>
        </p:txBody>
      </p:sp>
      <p:sp>
        <p:nvSpPr>
          <p:cNvPr id="195" name="y"/>
          <p:cNvSpPr txBox="1"/>
          <p:nvPr/>
        </p:nvSpPr>
        <p:spPr>
          <a:xfrm>
            <a:off x="3841799" y="4521199"/>
            <a:ext cx="29200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y</a:t>
            </a:r>
          </a:p>
        </p:txBody>
      </p:sp>
      <p:sp>
        <p:nvSpPr>
          <p:cNvPr id="196" name="Square"/>
          <p:cNvSpPr/>
          <p:nvPr/>
        </p:nvSpPr>
        <p:spPr>
          <a:xfrm>
            <a:off x="4292600" y="3596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97" name="Square"/>
          <p:cNvSpPr/>
          <p:nvPr/>
        </p:nvSpPr>
        <p:spPr>
          <a:xfrm>
            <a:off x="4292600" y="44724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98" name="&quot;A&quot;"/>
          <p:cNvSpPr/>
          <p:nvPr/>
        </p:nvSpPr>
        <p:spPr>
          <a:xfrm>
            <a:off x="6324600" y="3596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"A"</a:t>
            </a:r>
          </a:p>
        </p:txBody>
      </p:sp>
      <p:sp>
        <p:nvSpPr>
          <p:cNvPr id="199" name="&quot;B&quot;"/>
          <p:cNvSpPr/>
          <p:nvPr/>
        </p:nvSpPr>
        <p:spPr>
          <a:xfrm>
            <a:off x="6921500" y="3596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"B"</a:t>
            </a:r>
          </a:p>
        </p:txBody>
      </p:sp>
      <p:sp>
        <p:nvSpPr>
          <p:cNvPr id="200" name="&quot;C&quot;"/>
          <p:cNvSpPr/>
          <p:nvPr/>
        </p:nvSpPr>
        <p:spPr>
          <a:xfrm>
            <a:off x="7518400" y="3596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"C"</a:t>
            </a:r>
          </a:p>
        </p:txBody>
      </p:sp>
      <p:sp>
        <p:nvSpPr>
          <p:cNvPr id="201" name="Line"/>
          <p:cNvSpPr/>
          <p:nvPr/>
        </p:nvSpPr>
        <p:spPr>
          <a:xfrm flipV="1">
            <a:off x="4592009" y="4114055"/>
            <a:ext cx="1661965" cy="73734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02" name="Line"/>
          <p:cNvSpPr/>
          <p:nvPr/>
        </p:nvSpPr>
        <p:spPr>
          <a:xfrm flipV="1">
            <a:off x="4592009" y="3762275"/>
            <a:ext cx="1635573" cy="20012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03" name="YES"/>
          <p:cNvSpPr txBox="1"/>
          <p:nvPr/>
        </p:nvSpPr>
        <p:spPr>
          <a:xfrm>
            <a:off x="1547027" y="3879850"/>
            <a:ext cx="1339454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lvl1pPr>
          </a:lstStyle>
          <a:p>
            <a:r>
              <a:t>YES</a:t>
            </a:r>
          </a:p>
        </p:txBody>
      </p:sp>
      <p:sp>
        <p:nvSpPr>
          <p:cNvPr id="204" name="x"/>
          <p:cNvSpPr txBox="1"/>
          <p:nvPr/>
        </p:nvSpPr>
        <p:spPr>
          <a:xfrm>
            <a:off x="3836888" y="5702299"/>
            <a:ext cx="3018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x</a:t>
            </a:r>
          </a:p>
        </p:txBody>
      </p:sp>
      <p:sp>
        <p:nvSpPr>
          <p:cNvPr id="205" name="y"/>
          <p:cNvSpPr txBox="1"/>
          <p:nvPr/>
        </p:nvSpPr>
        <p:spPr>
          <a:xfrm>
            <a:off x="3841799" y="6553199"/>
            <a:ext cx="29200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y</a:t>
            </a:r>
          </a:p>
        </p:txBody>
      </p:sp>
      <p:sp>
        <p:nvSpPr>
          <p:cNvPr id="206" name="Square"/>
          <p:cNvSpPr/>
          <p:nvPr/>
        </p:nvSpPr>
        <p:spPr>
          <a:xfrm>
            <a:off x="4292600" y="5628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07" name="Square"/>
          <p:cNvSpPr/>
          <p:nvPr/>
        </p:nvSpPr>
        <p:spPr>
          <a:xfrm>
            <a:off x="4292600" y="65044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08" name="&quot;A&quot;"/>
          <p:cNvSpPr/>
          <p:nvPr/>
        </p:nvSpPr>
        <p:spPr>
          <a:xfrm>
            <a:off x="6324600" y="5628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"A"</a:t>
            </a:r>
          </a:p>
        </p:txBody>
      </p:sp>
      <p:sp>
        <p:nvSpPr>
          <p:cNvPr id="209" name="&quot;B&quot;"/>
          <p:cNvSpPr/>
          <p:nvPr/>
        </p:nvSpPr>
        <p:spPr>
          <a:xfrm>
            <a:off x="6921500" y="5628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"B"</a:t>
            </a:r>
          </a:p>
        </p:txBody>
      </p:sp>
      <p:sp>
        <p:nvSpPr>
          <p:cNvPr id="210" name="&quot;C&quot;"/>
          <p:cNvSpPr/>
          <p:nvPr/>
        </p:nvSpPr>
        <p:spPr>
          <a:xfrm>
            <a:off x="7518400" y="5628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"C"</a:t>
            </a:r>
          </a:p>
        </p:txBody>
      </p:sp>
      <p:sp>
        <p:nvSpPr>
          <p:cNvPr id="211" name="Line"/>
          <p:cNvSpPr/>
          <p:nvPr/>
        </p:nvSpPr>
        <p:spPr>
          <a:xfrm flipV="1">
            <a:off x="4592009" y="5794275"/>
            <a:ext cx="1635573" cy="20012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12" name="NO"/>
          <p:cNvSpPr txBox="1"/>
          <p:nvPr/>
        </p:nvSpPr>
        <p:spPr>
          <a:xfrm>
            <a:off x="1624418" y="5911850"/>
            <a:ext cx="1184673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NO</a:t>
            </a:r>
          </a:p>
        </p:txBody>
      </p:sp>
      <p:sp>
        <p:nvSpPr>
          <p:cNvPr id="213" name="x"/>
          <p:cNvSpPr txBox="1"/>
          <p:nvPr/>
        </p:nvSpPr>
        <p:spPr>
          <a:xfrm>
            <a:off x="3836888" y="7734299"/>
            <a:ext cx="3018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x</a:t>
            </a:r>
          </a:p>
        </p:txBody>
      </p:sp>
      <p:sp>
        <p:nvSpPr>
          <p:cNvPr id="214" name="y"/>
          <p:cNvSpPr txBox="1"/>
          <p:nvPr/>
        </p:nvSpPr>
        <p:spPr>
          <a:xfrm>
            <a:off x="3841799" y="8585199"/>
            <a:ext cx="29200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y</a:t>
            </a:r>
          </a:p>
        </p:txBody>
      </p:sp>
      <p:sp>
        <p:nvSpPr>
          <p:cNvPr id="215" name="Square"/>
          <p:cNvSpPr/>
          <p:nvPr/>
        </p:nvSpPr>
        <p:spPr>
          <a:xfrm>
            <a:off x="4292600" y="7660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16" name="Square"/>
          <p:cNvSpPr/>
          <p:nvPr/>
        </p:nvSpPr>
        <p:spPr>
          <a:xfrm>
            <a:off x="4292600" y="85364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17" name="&quot;A&quot;"/>
          <p:cNvSpPr/>
          <p:nvPr/>
        </p:nvSpPr>
        <p:spPr>
          <a:xfrm>
            <a:off x="6324600" y="7660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"A"</a:t>
            </a:r>
          </a:p>
        </p:txBody>
      </p:sp>
      <p:sp>
        <p:nvSpPr>
          <p:cNvPr id="218" name="&quot;B&quot;"/>
          <p:cNvSpPr/>
          <p:nvPr/>
        </p:nvSpPr>
        <p:spPr>
          <a:xfrm>
            <a:off x="6921500" y="7660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"B"</a:t>
            </a:r>
          </a:p>
        </p:txBody>
      </p:sp>
      <p:sp>
        <p:nvSpPr>
          <p:cNvPr id="219" name="&quot;C&quot;"/>
          <p:cNvSpPr/>
          <p:nvPr/>
        </p:nvSpPr>
        <p:spPr>
          <a:xfrm>
            <a:off x="7518400" y="7660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"C"</a:t>
            </a:r>
          </a:p>
        </p:txBody>
      </p:sp>
      <p:sp>
        <p:nvSpPr>
          <p:cNvPr id="220" name="Line"/>
          <p:cNvSpPr/>
          <p:nvPr/>
        </p:nvSpPr>
        <p:spPr>
          <a:xfrm flipH="1" flipV="1">
            <a:off x="4062131" y="8177063"/>
            <a:ext cx="529879" cy="738337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21" name="Line"/>
          <p:cNvSpPr/>
          <p:nvPr/>
        </p:nvSpPr>
        <p:spPr>
          <a:xfrm flipV="1">
            <a:off x="4592009" y="7826275"/>
            <a:ext cx="1635573" cy="20012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22" name="NO"/>
          <p:cNvSpPr txBox="1"/>
          <p:nvPr/>
        </p:nvSpPr>
        <p:spPr>
          <a:xfrm>
            <a:off x="1624418" y="7943850"/>
            <a:ext cx="1184673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NO</a:t>
            </a:r>
          </a:p>
        </p:txBody>
      </p:sp>
      <p:sp>
        <p:nvSpPr>
          <p:cNvPr id="223" name="&quot;A&quot;"/>
          <p:cNvSpPr/>
          <p:nvPr/>
        </p:nvSpPr>
        <p:spPr>
          <a:xfrm>
            <a:off x="6324600" y="6517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"A"</a:t>
            </a:r>
          </a:p>
        </p:txBody>
      </p:sp>
      <p:sp>
        <p:nvSpPr>
          <p:cNvPr id="224" name="&quot;B&quot;"/>
          <p:cNvSpPr/>
          <p:nvPr/>
        </p:nvSpPr>
        <p:spPr>
          <a:xfrm>
            <a:off x="6921500" y="6517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"B"</a:t>
            </a:r>
          </a:p>
        </p:txBody>
      </p:sp>
      <p:sp>
        <p:nvSpPr>
          <p:cNvPr id="225" name="&quot;C&quot;"/>
          <p:cNvSpPr/>
          <p:nvPr/>
        </p:nvSpPr>
        <p:spPr>
          <a:xfrm>
            <a:off x="7518400" y="6517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"C"</a:t>
            </a:r>
          </a:p>
        </p:txBody>
      </p:sp>
      <p:sp>
        <p:nvSpPr>
          <p:cNvPr id="226" name="Line"/>
          <p:cNvSpPr/>
          <p:nvPr/>
        </p:nvSpPr>
        <p:spPr>
          <a:xfrm flipV="1">
            <a:off x="4592009" y="6807001"/>
            <a:ext cx="1627734" cy="7639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pic>
        <p:nvPicPr>
          <p:cNvPr id="227" name="Line Line" descr="Line Lin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32531" y="5346700"/>
            <a:ext cx="12339738" cy="76200"/>
          </a:xfrm>
          <a:prstGeom prst="rect">
            <a:avLst/>
          </a:prstGeom>
        </p:spPr>
      </p:pic>
      <p:pic>
        <p:nvPicPr>
          <p:cNvPr id="229" name="Line Line" descr="Line Lin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32531" y="7378700"/>
            <a:ext cx="12339738" cy="76200"/>
          </a:xfrm>
          <a:prstGeom prst="rect">
            <a:avLst/>
          </a:prstGeom>
        </p:spPr>
      </p:pic>
      <p:sp>
        <p:nvSpPr>
          <p:cNvPr id="231" name="no code could ever…"/>
          <p:cNvSpPr txBox="1"/>
          <p:nvPr/>
        </p:nvSpPr>
        <p:spPr>
          <a:xfrm>
            <a:off x="9259490" y="8143533"/>
            <a:ext cx="2588420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no code could ever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make this happen</a:t>
            </a:r>
          </a:p>
        </p:txBody>
      </p:sp>
      <p:sp>
        <p:nvSpPr>
          <p:cNvPr id="232" name="y should reference…"/>
          <p:cNvSpPr txBox="1"/>
          <p:nvPr/>
        </p:nvSpPr>
        <p:spPr>
          <a:xfrm>
            <a:off x="9121526" y="3825533"/>
            <a:ext cx="2864348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pPr>
            <a:r>
              <a:t>y should reference</a:t>
            </a:r>
          </a:p>
          <a:p>
            <a:pPr>
              <a:defRPr b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defRPr>
            </a:pPr>
            <a:r>
              <a:t>whatever x references</a:t>
            </a:r>
          </a:p>
        </p:txBody>
      </p:sp>
      <p:sp>
        <p:nvSpPr>
          <p:cNvPr id="233" name="different code would…"/>
          <p:cNvSpPr txBox="1"/>
          <p:nvPr/>
        </p:nvSpPr>
        <p:spPr>
          <a:xfrm>
            <a:off x="9173988" y="5984533"/>
            <a:ext cx="275942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different code would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be needed to do this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What does assignment ACTUALLY do?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What does assignment ACTUALLY do?</a:t>
            </a:r>
          </a:p>
        </p:txBody>
      </p:sp>
      <p:sp>
        <p:nvSpPr>
          <p:cNvPr id="236" name="x = [&quot;A&quot;,&quot;B&quot;,&quot;C&quot;]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1376116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  <a:r>
              <a:t> = ["A","B","C"]</a:t>
            </a:r>
          </a:p>
          <a:p>
            <a:pPr marL="0" lvl="5" indent="0">
              <a:spcBef>
                <a:spcPts val="0"/>
              </a:spcBef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y</a:t>
            </a:r>
            <a:r>
              <a:t> =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x</a:t>
            </a:r>
          </a:p>
        </p:txBody>
      </p:sp>
      <p:sp>
        <p:nvSpPr>
          <p:cNvPr id="237" name="x"/>
          <p:cNvSpPr txBox="1"/>
          <p:nvPr/>
        </p:nvSpPr>
        <p:spPr>
          <a:xfrm>
            <a:off x="3836888" y="3670299"/>
            <a:ext cx="3018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x</a:t>
            </a:r>
          </a:p>
        </p:txBody>
      </p:sp>
      <p:sp>
        <p:nvSpPr>
          <p:cNvPr id="238" name="y"/>
          <p:cNvSpPr txBox="1"/>
          <p:nvPr/>
        </p:nvSpPr>
        <p:spPr>
          <a:xfrm>
            <a:off x="3841799" y="4521199"/>
            <a:ext cx="29200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y</a:t>
            </a:r>
          </a:p>
        </p:txBody>
      </p:sp>
      <p:sp>
        <p:nvSpPr>
          <p:cNvPr id="239" name="Square"/>
          <p:cNvSpPr/>
          <p:nvPr/>
        </p:nvSpPr>
        <p:spPr>
          <a:xfrm>
            <a:off x="4292600" y="3596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0" name="Square"/>
          <p:cNvSpPr/>
          <p:nvPr/>
        </p:nvSpPr>
        <p:spPr>
          <a:xfrm>
            <a:off x="4292600" y="44724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1" name="&quot;A&quot;"/>
          <p:cNvSpPr/>
          <p:nvPr/>
        </p:nvSpPr>
        <p:spPr>
          <a:xfrm>
            <a:off x="6324600" y="3596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"A"</a:t>
            </a:r>
          </a:p>
        </p:txBody>
      </p:sp>
      <p:sp>
        <p:nvSpPr>
          <p:cNvPr id="242" name="&quot;B&quot;"/>
          <p:cNvSpPr/>
          <p:nvPr/>
        </p:nvSpPr>
        <p:spPr>
          <a:xfrm>
            <a:off x="6921500" y="3596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"B"</a:t>
            </a:r>
          </a:p>
        </p:txBody>
      </p:sp>
      <p:sp>
        <p:nvSpPr>
          <p:cNvPr id="243" name="&quot;C&quot;"/>
          <p:cNvSpPr/>
          <p:nvPr/>
        </p:nvSpPr>
        <p:spPr>
          <a:xfrm>
            <a:off x="7518400" y="3596109"/>
            <a:ext cx="605582" cy="60558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"C"</a:t>
            </a:r>
          </a:p>
        </p:txBody>
      </p:sp>
      <p:sp>
        <p:nvSpPr>
          <p:cNvPr id="244" name="Line"/>
          <p:cNvSpPr/>
          <p:nvPr/>
        </p:nvSpPr>
        <p:spPr>
          <a:xfrm flipV="1">
            <a:off x="4592009" y="4114055"/>
            <a:ext cx="1661965" cy="73734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5" name="Line"/>
          <p:cNvSpPr/>
          <p:nvPr/>
        </p:nvSpPr>
        <p:spPr>
          <a:xfrm flipV="1">
            <a:off x="4592009" y="3762275"/>
            <a:ext cx="1635573" cy="20012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</TotalTime>
  <Words>1696</Words>
  <Application>Microsoft Office PowerPoint</Application>
  <PresentationFormat>Custom</PresentationFormat>
  <Paragraphs>778</Paragraphs>
  <Slides>50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7" baseType="lpstr">
      <vt:lpstr>Courier</vt:lpstr>
      <vt:lpstr>Gill Sans</vt:lpstr>
      <vt:lpstr>Gill Sans Light</vt:lpstr>
      <vt:lpstr>Gill Sans SemiBold</vt:lpstr>
      <vt:lpstr>Helvetica Neue</vt:lpstr>
      <vt:lpstr>Menlo</vt:lpstr>
      <vt:lpstr>White</vt:lpstr>
      <vt:lpstr>Copying</vt:lpstr>
      <vt:lpstr>Test yourself!</vt:lpstr>
      <vt:lpstr>Learning Objectives Today</vt:lpstr>
      <vt:lpstr>Today's Outline</vt:lpstr>
      <vt:lpstr>Worksheet Problem 1</vt:lpstr>
      <vt:lpstr>What does assignment ACTUALLY do?</vt:lpstr>
      <vt:lpstr>What does assignment ACTUALLY do?</vt:lpstr>
      <vt:lpstr>What does assignment ACTUALLY do?</vt:lpstr>
      <vt:lpstr>What does assignment ACTUALLY do?</vt:lpstr>
      <vt:lpstr>What does assignment ACTUALLY do?</vt:lpstr>
      <vt:lpstr>What does assignment ACTUALLY do?</vt:lpstr>
      <vt:lpstr>Example 1</vt:lpstr>
      <vt:lpstr>Example 2</vt:lpstr>
      <vt:lpstr>Example 3</vt:lpstr>
      <vt:lpstr>Worksheet Problems 2-6</vt:lpstr>
      <vt:lpstr>Today's Outline</vt:lpstr>
      <vt:lpstr>PowerPoint Presentation</vt:lpstr>
      <vt:lpstr>PowerPoint Presentation</vt:lpstr>
      <vt:lpstr>PowerPoint Presentation</vt:lpstr>
      <vt:lpstr>PowerPoint Presentation</vt:lpstr>
      <vt:lpstr>Today's Outline</vt:lpstr>
      <vt:lpstr>Three Levels of Copy</vt:lpstr>
      <vt:lpstr>Shallow copy of depth level 2</vt:lpstr>
      <vt:lpstr>Example: Player Scores</vt:lpstr>
      <vt:lpstr>Example: Player Scores</vt:lpstr>
      <vt:lpstr>Example: Player Scores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Example: Player Scores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Example: Player Scores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Today's Outline</vt:lpstr>
      <vt:lpstr>Worksheet Problems 7-11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[301] Copying</dc:title>
  <dc:creator>Gurmail Singh</dc:creator>
  <cp:lastModifiedBy>Ashwin Maran</cp:lastModifiedBy>
  <cp:revision>26</cp:revision>
  <dcterms:modified xsi:type="dcterms:W3CDTF">2024-03-10T16:42:51Z</dcterms:modified>
</cp:coreProperties>
</file>