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0"/>
  </p:notesMasterIdLst>
  <p:sldIdLst>
    <p:sldId id="319" r:id="rId2"/>
    <p:sldId id="257" r:id="rId3"/>
    <p:sldId id="259" r:id="rId4"/>
    <p:sldId id="260" r:id="rId5"/>
    <p:sldId id="342" r:id="rId6"/>
    <p:sldId id="333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32" r:id="rId16"/>
    <p:sldId id="311" r:id="rId17"/>
    <p:sldId id="312" r:id="rId18"/>
    <p:sldId id="313" r:id="rId19"/>
    <p:sldId id="314" r:id="rId20"/>
    <p:sldId id="315" r:id="rId21"/>
    <p:sldId id="316" r:id="rId22"/>
    <p:sldId id="334" r:id="rId23"/>
    <p:sldId id="264" r:id="rId24"/>
    <p:sldId id="265" r:id="rId25"/>
    <p:sldId id="267" r:id="rId26"/>
    <p:sldId id="268" r:id="rId27"/>
    <p:sldId id="269" r:id="rId28"/>
    <p:sldId id="271" r:id="rId29"/>
    <p:sldId id="335" r:id="rId30"/>
    <p:sldId id="273" r:id="rId31"/>
    <p:sldId id="274" r:id="rId32"/>
    <p:sldId id="275" r:id="rId33"/>
    <p:sldId id="276" r:id="rId34"/>
    <p:sldId id="277" r:id="rId35"/>
    <p:sldId id="278" r:id="rId36"/>
    <p:sldId id="279" r:id="rId37"/>
    <p:sldId id="280" r:id="rId38"/>
    <p:sldId id="281" r:id="rId39"/>
    <p:sldId id="282" r:id="rId40"/>
    <p:sldId id="300" r:id="rId41"/>
    <p:sldId id="336" r:id="rId42"/>
    <p:sldId id="301" r:id="rId43"/>
    <p:sldId id="302" r:id="rId44"/>
    <p:sldId id="303" r:id="rId45"/>
    <p:sldId id="339" r:id="rId46"/>
    <p:sldId id="340" r:id="rId47"/>
    <p:sldId id="341" r:id="rId48"/>
    <p:sldId id="330" r:id="rId49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67" autoAdjust="0"/>
    <p:restoredTop sz="94640"/>
  </p:normalViewPr>
  <p:slideViewPr>
    <p:cSldViewPr snapToGrid="0" snapToObjects="1">
      <p:cViewPr varScale="1">
        <p:scale>
          <a:sx n="56" d="100"/>
          <a:sy n="56" d="100"/>
        </p:scale>
        <p:origin x="141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1pPr>
    <a:lvl2pPr indent="228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2pPr>
    <a:lvl3pPr indent="457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3pPr>
    <a:lvl4pPr indent="685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4pPr>
    <a:lvl5pPr indent="9144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5pPr>
    <a:lvl6pPr indent="11430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6pPr>
    <a:lvl7pPr indent="1371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7pPr>
    <a:lvl8pPr indent="1600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8pPr>
    <a:lvl9pPr indent="1828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0849"/>
            <a:ext cx="10464800" cy="6223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0263" y="9296400"/>
            <a:ext cx="31750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9pPr>
    </p:titleStyle>
    <p:bodyStyle>
      <a:lvl1pPr marL="508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1pPr>
      <a:lvl2pPr marL="9525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1397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>
            <a:extLst>
              <a:ext uri="{FF2B5EF4-FFF2-40B4-BE49-F238E27FC236}">
                <a16:creationId xmlns:a16="http://schemas.microsoft.com/office/drawing/2014/main" id="{77EE7CE9-E15B-252E-6F7E-44E47A2B9B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82763" y="2400300"/>
            <a:ext cx="9438084" cy="2476500"/>
          </a:xfrm>
        </p:spPr>
        <p:txBody>
          <a:bodyPr>
            <a:normAutofit/>
          </a:bodyPr>
          <a:lstStyle/>
          <a:p>
            <a:pPr eaLnBrk="1"/>
            <a:r>
              <a:rPr lang="en-US" altLang="en-US" sz="6000" dirty="0" smtClean="0"/>
              <a:t>Tuples</a:t>
            </a:r>
            <a:r>
              <a:rPr lang="en-US" altLang="en-US" sz="6000" dirty="0"/>
              <a:t/>
            </a:r>
            <a:br>
              <a:rPr lang="en-US" altLang="en-US" sz="6000" dirty="0"/>
            </a:br>
            <a:r>
              <a:rPr lang="en-US" altLang="en-US" sz="6000" dirty="0"/>
              <a:t>Objects and References</a:t>
            </a:r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DE65C9D5-7927-FF86-AD33-7A9EDFE5920C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2576910" y="5791200"/>
            <a:ext cx="7848601" cy="847725"/>
          </a:xfrm>
        </p:spPr>
        <p:txBody>
          <a:bodyPr anchor="t">
            <a:normAutofit fontScale="92500" lnSpcReduction="10000"/>
          </a:bodyPr>
          <a:lstStyle/>
          <a:p>
            <a:pPr eaLnBrk="1">
              <a:spcBef>
                <a:spcPct val="0"/>
              </a:spcBef>
              <a:buSzTx/>
            </a:pPr>
            <a:r>
              <a:rPr lang="en-US" altLang="en-US" sz="2774"/>
              <a:t>Department of Computer Sciences</a:t>
            </a:r>
          </a:p>
          <a:p>
            <a:pPr eaLnBrk="1">
              <a:spcBef>
                <a:spcPct val="0"/>
              </a:spcBef>
              <a:buSzTx/>
            </a:pPr>
            <a:r>
              <a:rPr lang="en-US" altLang="en-US" sz="2774"/>
              <a:t>University of Wisconsin-Madison 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Mental Model for State (v2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Mental Model for State (v2)</a:t>
            </a:r>
          </a:p>
        </p:txBody>
      </p:sp>
      <p:sp>
        <p:nvSpPr>
          <p:cNvPr id="823" name="Code:"/>
          <p:cNvSpPr txBox="1"/>
          <p:nvPr/>
        </p:nvSpPr>
        <p:spPr>
          <a:xfrm>
            <a:off x="2168276" y="2247899"/>
            <a:ext cx="99744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Code:</a:t>
            </a:r>
          </a:p>
        </p:txBody>
      </p:sp>
      <p:sp>
        <p:nvSpPr>
          <p:cNvPr id="824" name="State:"/>
          <p:cNvSpPr txBox="1"/>
          <p:nvPr/>
        </p:nvSpPr>
        <p:spPr>
          <a:xfrm>
            <a:off x="2152947" y="5511799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825" name="x"/>
          <p:cNvSpPr txBox="1"/>
          <p:nvPr/>
        </p:nvSpPr>
        <p:spPr>
          <a:xfrm>
            <a:off x="2934411" y="68452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x</a:t>
            </a:r>
          </a:p>
        </p:txBody>
      </p:sp>
      <p:sp>
        <p:nvSpPr>
          <p:cNvPr id="826" name="y"/>
          <p:cNvSpPr txBox="1"/>
          <p:nvPr/>
        </p:nvSpPr>
        <p:spPr>
          <a:xfrm>
            <a:off x="2937154" y="7886699"/>
            <a:ext cx="29200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y</a:t>
            </a:r>
          </a:p>
        </p:txBody>
      </p:sp>
      <p:sp>
        <p:nvSpPr>
          <p:cNvPr id="827" name="Rectangle"/>
          <p:cNvSpPr/>
          <p:nvPr/>
        </p:nvSpPr>
        <p:spPr>
          <a:xfrm>
            <a:off x="3390900" y="6680200"/>
            <a:ext cx="605929" cy="787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28" name="Rectangle"/>
          <p:cNvSpPr/>
          <p:nvPr/>
        </p:nvSpPr>
        <p:spPr>
          <a:xfrm>
            <a:off x="3390900" y="7721600"/>
            <a:ext cx="605929" cy="787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29" name="x = “hello”…"/>
          <p:cNvSpPr txBox="1"/>
          <p:nvPr/>
        </p:nvSpPr>
        <p:spPr>
          <a:xfrm>
            <a:off x="2782316" y="3282307"/>
            <a:ext cx="2888433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x = “hello”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= x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+= “ world”</a:t>
            </a:r>
          </a:p>
        </p:txBody>
      </p:sp>
      <p:sp>
        <p:nvSpPr>
          <p:cNvPr id="830" name="Arrow"/>
          <p:cNvSpPr/>
          <p:nvPr/>
        </p:nvSpPr>
        <p:spPr>
          <a:xfrm>
            <a:off x="1752600" y="4027184"/>
            <a:ext cx="902345" cy="902346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31" name="Line"/>
          <p:cNvSpPr/>
          <p:nvPr/>
        </p:nvSpPr>
        <p:spPr>
          <a:xfrm>
            <a:off x="346247" y="5245100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32" name="references"/>
          <p:cNvSpPr txBox="1"/>
          <p:nvPr/>
        </p:nvSpPr>
        <p:spPr>
          <a:xfrm>
            <a:off x="2954436" y="6053439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833" name="objects"/>
          <p:cNvSpPr txBox="1"/>
          <p:nvPr/>
        </p:nvSpPr>
        <p:spPr>
          <a:xfrm>
            <a:off x="7769150" y="6053439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834" name="“hello”"/>
          <p:cNvSpPr txBox="1"/>
          <p:nvPr/>
        </p:nvSpPr>
        <p:spPr>
          <a:xfrm>
            <a:off x="7729562" y="6718299"/>
            <a:ext cx="97467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“hello”</a:t>
            </a:r>
          </a:p>
        </p:txBody>
      </p:sp>
      <p:sp>
        <p:nvSpPr>
          <p:cNvPr id="835" name="Line"/>
          <p:cNvSpPr/>
          <p:nvPr/>
        </p:nvSpPr>
        <p:spPr>
          <a:xfrm flipV="1">
            <a:off x="3708400" y="6948114"/>
            <a:ext cx="3896470" cy="17209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36" name="Line"/>
          <p:cNvSpPr/>
          <p:nvPr/>
        </p:nvSpPr>
        <p:spPr>
          <a:xfrm flipV="1">
            <a:off x="3708400" y="7159549"/>
            <a:ext cx="3904209" cy="97666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37" name="Line"/>
          <p:cNvSpPr/>
          <p:nvPr/>
        </p:nvSpPr>
        <p:spPr>
          <a:xfrm flipV="1">
            <a:off x="6001456" y="5378450"/>
            <a:ext cx="1" cy="3867805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051531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" name="Mental Model for State (v2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Mental Model for State (v2)</a:t>
            </a:r>
          </a:p>
        </p:txBody>
      </p:sp>
      <p:sp>
        <p:nvSpPr>
          <p:cNvPr id="840" name="Code:"/>
          <p:cNvSpPr txBox="1"/>
          <p:nvPr/>
        </p:nvSpPr>
        <p:spPr>
          <a:xfrm>
            <a:off x="2168276" y="2247899"/>
            <a:ext cx="99744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Code:</a:t>
            </a:r>
          </a:p>
        </p:txBody>
      </p:sp>
      <p:sp>
        <p:nvSpPr>
          <p:cNvPr id="841" name="State:"/>
          <p:cNvSpPr txBox="1"/>
          <p:nvPr/>
        </p:nvSpPr>
        <p:spPr>
          <a:xfrm>
            <a:off x="2152947" y="5511799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842" name="x"/>
          <p:cNvSpPr txBox="1"/>
          <p:nvPr/>
        </p:nvSpPr>
        <p:spPr>
          <a:xfrm>
            <a:off x="2934411" y="68452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x</a:t>
            </a:r>
          </a:p>
        </p:txBody>
      </p:sp>
      <p:sp>
        <p:nvSpPr>
          <p:cNvPr id="843" name="y"/>
          <p:cNvSpPr txBox="1"/>
          <p:nvPr/>
        </p:nvSpPr>
        <p:spPr>
          <a:xfrm>
            <a:off x="2937154" y="7886699"/>
            <a:ext cx="29200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y</a:t>
            </a:r>
          </a:p>
        </p:txBody>
      </p:sp>
      <p:sp>
        <p:nvSpPr>
          <p:cNvPr id="844" name="Rectangle"/>
          <p:cNvSpPr/>
          <p:nvPr/>
        </p:nvSpPr>
        <p:spPr>
          <a:xfrm>
            <a:off x="3390900" y="6680200"/>
            <a:ext cx="605929" cy="787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45" name="Rectangle"/>
          <p:cNvSpPr/>
          <p:nvPr/>
        </p:nvSpPr>
        <p:spPr>
          <a:xfrm>
            <a:off x="3390900" y="7721600"/>
            <a:ext cx="605929" cy="787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46" name="x = “hello”…"/>
          <p:cNvSpPr txBox="1"/>
          <p:nvPr/>
        </p:nvSpPr>
        <p:spPr>
          <a:xfrm>
            <a:off x="2782316" y="3282307"/>
            <a:ext cx="2888433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x = “hello”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= x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+= “ world”</a:t>
            </a:r>
          </a:p>
        </p:txBody>
      </p:sp>
      <p:sp>
        <p:nvSpPr>
          <p:cNvPr id="847" name="Arrow"/>
          <p:cNvSpPr/>
          <p:nvPr/>
        </p:nvSpPr>
        <p:spPr>
          <a:xfrm>
            <a:off x="1752600" y="4027184"/>
            <a:ext cx="902345" cy="902346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48" name="Line"/>
          <p:cNvSpPr/>
          <p:nvPr/>
        </p:nvSpPr>
        <p:spPr>
          <a:xfrm>
            <a:off x="346247" y="5245100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49" name="references"/>
          <p:cNvSpPr txBox="1"/>
          <p:nvPr/>
        </p:nvSpPr>
        <p:spPr>
          <a:xfrm>
            <a:off x="2954436" y="6053439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850" name="objects"/>
          <p:cNvSpPr txBox="1"/>
          <p:nvPr/>
        </p:nvSpPr>
        <p:spPr>
          <a:xfrm>
            <a:off x="7769150" y="6053439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851" name="“hello”"/>
          <p:cNvSpPr txBox="1"/>
          <p:nvPr/>
        </p:nvSpPr>
        <p:spPr>
          <a:xfrm>
            <a:off x="7729562" y="6718299"/>
            <a:ext cx="97467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“hello”</a:t>
            </a:r>
          </a:p>
        </p:txBody>
      </p:sp>
      <p:sp>
        <p:nvSpPr>
          <p:cNvPr id="852" name="Line"/>
          <p:cNvSpPr/>
          <p:nvPr/>
        </p:nvSpPr>
        <p:spPr>
          <a:xfrm flipV="1">
            <a:off x="3708400" y="6948114"/>
            <a:ext cx="3896470" cy="17209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53" name="“hello world”"/>
          <p:cNvSpPr txBox="1"/>
          <p:nvPr/>
        </p:nvSpPr>
        <p:spPr>
          <a:xfrm>
            <a:off x="7708189" y="7734299"/>
            <a:ext cx="178355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/>
            </a:lvl1pPr>
          </a:lstStyle>
          <a:p>
            <a:r>
              <a:t>“hello world”</a:t>
            </a:r>
          </a:p>
        </p:txBody>
      </p:sp>
      <p:sp>
        <p:nvSpPr>
          <p:cNvPr id="854" name="Line"/>
          <p:cNvSpPr/>
          <p:nvPr/>
        </p:nvSpPr>
        <p:spPr>
          <a:xfrm flipV="1">
            <a:off x="3708400" y="7159549"/>
            <a:ext cx="3904209" cy="97666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55" name="Line"/>
          <p:cNvSpPr/>
          <p:nvPr/>
        </p:nvSpPr>
        <p:spPr>
          <a:xfrm flipV="1">
            <a:off x="6001456" y="5378450"/>
            <a:ext cx="1" cy="3867805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7023464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Mental Model for State (v2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Mental Model for State (v2)</a:t>
            </a:r>
          </a:p>
        </p:txBody>
      </p:sp>
      <p:sp>
        <p:nvSpPr>
          <p:cNvPr id="858" name="Code:"/>
          <p:cNvSpPr txBox="1"/>
          <p:nvPr/>
        </p:nvSpPr>
        <p:spPr>
          <a:xfrm>
            <a:off x="2168276" y="2247899"/>
            <a:ext cx="99744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Code:</a:t>
            </a:r>
          </a:p>
        </p:txBody>
      </p:sp>
      <p:sp>
        <p:nvSpPr>
          <p:cNvPr id="859" name="State:"/>
          <p:cNvSpPr txBox="1"/>
          <p:nvPr/>
        </p:nvSpPr>
        <p:spPr>
          <a:xfrm>
            <a:off x="2152947" y="5511799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860" name="x"/>
          <p:cNvSpPr txBox="1"/>
          <p:nvPr/>
        </p:nvSpPr>
        <p:spPr>
          <a:xfrm>
            <a:off x="2934411" y="68452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x</a:t>
            </a:r>
          </a:p>
        </p:txBody>
      </p:sp>
      <p:sp>
        <p:nvSpPr>
          <p:cNvPr id="861" name="y"/>
          <p:cNvSpPr txBox="1"/>
          <p:nvPr/>
        </p:nvSpPr>
        <p:spPr>
          <a:xfrm>
            <a:off x="2937154" y="7886699"/>
            <a:ext cx="29200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y</a:t>
            </a:r>
          </a:p>
        </p:txBody>
      </p:sp>
      <p:sp>
        <p:nvSpPr>
          <p:cNvPr id="862" name="Rectangle"/>
          <p:cNvSpPr/>
          <p:nvPr/>
        </p:nvSpPr>
        <p:spPr>
          <a:xfrm>
            <a:off x="3390900" y="6680200"/>
            <a:ext cx="605929" cy="787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63" name="Rectangle"/>
          <p:cNvSpPr/>
          <p:nvPr/>
        </p:nvSpPr>
        <p:spPr>
          <a:xfrm>
            <a:off x="3390900" y="7721600"/>
            <a:ext cx="605929" cy="787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64" name="x = “hello”…"/>
          <p:cNvSpPr txBox="1"/>
          <p:nvPr/>
        </p:nvSpPr>
        <p:spPr>
          <a:xfrm>
            <a:off x="2782316" y="3282307"/>
            <a:ext cx="2895023" cy="1395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x = “hello”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y = x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y += “ world”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865" name="Arrow"/>
          <p:cNvSpPr/>
          <p:nvPr/>
        </p:nvSpPr>
        <p:spPr>
          <a:xfrm>
            <a:off x="1752600" y="4281184"/>
            <a:ext cx="902345" cy="902346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66" name="Line"/>
          <p:cNvSpPr/>
          <p:nvPr/>
        </p:nvSpPr>
        <p:spPr>
          <a:xfrm>
            <a:off x="346247" y="5245100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67" name="references"/>
          <p:cNvSpPr txBox="1"/>
          <p:nvPr/>
        </p:nvSpPr>
        <p:spPr>
          <a:xfrm>
            <a:off x="2954436" y="6053439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868" name="objects"/>
          <p:cNvSpPr txBox="1"/>
          <p:nvPr/>
        </p:nvSpPr>
        <p:spPr>
          <a:xfrm>
            <a:off x="7769150" y="6053439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869" name="“hello”"/>
          <p:cNvSpPr txBox="1"/>
          <p:nvPr/>
        </p:nvSpPr>
        <p:spPr>
          <a:xfrm>
            <a:off x="7729562" y="6718299"/>
            <a:ext cx="97467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“hello”</a:t>
            </a:r>
          </a:p>
        </p:txBody>
      </p:sp>
      <p:sp>
        <p:nvSpPr>
          <p:cNvPr id="870" name="Line"/>
          <p:cNvSpPr/>
          <p:nvPr/>
        </p:nvSpPr>
        <p:spPr>
          <a:xfrm flipV="1">
            <a:off x="3708400" y="6948114"/>
            <a:ext cx="3896470" cy="17209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71" name="“hello world”"/>
          <p:cNvSpPr txBox="1"/>
          <p:nvPr/>
        </p:nvSpPr>
        <p:spPr>
          <a:xfrm>
            <a:off x="7708189" y="7734299"/>
            <a:ext cx="178355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/>
            </a:lvl1pPr>
          </a:lstStyle>
          <a:p>
            <a:r>
              <a:t>“hello world”</a:t>
            </a:r>
          </a:p>
        </p:txBody>
      </p:sp>
      <p:sp>
        <p:nvSpPr>
          <p:cNvPr id="872" name="Line"/>
          <p:cNvSpPr/>
          <p:nvPr/>
        </p:nvSpPr>
        <p:spPr>
          <a:xfrm flipV="1">
            <a:off x="3708400" y="7995517"/>
            <a:ext cx="3845819" cy="140693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73" name="Line"/>
          <p:cNvSpPr/>
          <p:nvPr/>
        </p:nvSpPr>
        <p:spPr>
          <a:xfrm flipV="1">
            <a:off x="6001456" y="5378450"/>
            <a:ext cx="1" cy="3867805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5218639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Revisiting Assignment and Passing Rules for v2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560831">
              <a:defRPr sz="4608"/>
            </a:lvl1pPr>
          </a:lstStyle>
          <a:p>
            <a:r>
              <a:t>Revisiting Assignment and Passing Rules for v2</a:t>
            </a:r>
          </a:p>
        </p:txBody>
      </p:sp>
      <p:sp>
        <p:nvSpPr>
          <p:cNvPr id="876" name="# RULE 1 (assignment)…"/>
          <p:cNvSpPr txBox="1"/>
          <p:nvPr/>
        </p:nvSpPr>
        <p:spPr>
          <a:xfrm>
            <a:off x="915416" y="2482207"/>
            <a:ext cx="10570643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t># RULE 1 (assignment)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1">
                    <a:lumOff val="-13575"/>
                  </a:schemeClr>
                </a:solidFill>
              </a:rPr>
              <a:t>x</a:t>
            </a:r>
            <a:r>
              <a:t> = </a:t>
            </a:r>
            <a:r>
              <a:rPr>
                <a:solidFill>
                  <a:srgbClr val="D6D5D5"/>
                </a:solidFill>
              </a:rPr>
              <a:t>????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t> = </a:t>
            </a:r>
            <a:r>
              <a:rPr b="1">
                <a:solidFill>
                  <a:schemeClr val="accent1">
                    <a:lumOff val="-13575"/>
                  </a:schemeClr>
                </a:solidFill>
              </a:rPr>
              <a:t>x</a:t>
            </a:r>
            <a:r>
              <a:t>  </a:t>
            </a:r>
            <a:r>
              <a:rPr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# y should reference whatever x references</a:t>
            </a:r>
          </a:p>
        </p:txBody>
      </p:sp>
      <p:sp>
        <p:nvSpPr>
          <p:cNvPr id="877" name="# RULE 2 (argument passing)…"/>
          <p:cNvSpPr txBox="1"/>
          <p:nvPr/>
        </p:nvSpPr>
        <p:spPr>
          <a:xfrm>
            <a:off x="915416" y="5149207"/>
            <a:ext cx="10357248" cy="269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# RULE 2 (argument passing)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def f(</a:t>
            </a: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y</a:t>
            </a:r>
            <a:r>
              <a:rPr dirty="0"/>
              <a:t>):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pass</a:t>
            </a:r>
            <a:endParaRPr dirty="0">
              <a:solidFill>
                <a:srgbClr val="D6D5D5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endParaRPr dirty="0">
              <a:solidFill>
                <a:srgbClr val="D6D5D5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b="1" dirty="0">
                <a:solidFill>
                  <a:schemeClr val="accent1">
                    <a:lumOff val="-13575"/>
                  </a:schemeClr>
                </a:solidFill>
              </a:rPr>
              <a:t>x</a:t>
            </a:r>
            <a:r>
              <a:rPr dirty="0"/>
              <a:t> = </a:t>
            </a:r>
            <a:r>
              <a:rPr dirty="0">
                <a:solidFill>
                  <a:srgbClr val="D6D5D5"/>
                </a:solidFill>
              </a:rPr>
              <a:t>????</a:t>
            </a:r>
            <a:endParaRPr dirty="0">
              <a:solidFill>
                <a:srgbClr val="929292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f(</a:t>
            </a:r>
            <a:r>
              <a:rPr b="1" dirty="0">
                <a:solidFill>
                  <a:schemeClr val="accent1">
                    <a:lumOff val="-13575"/>
                  </a:schemeClr>
                </a:solidFill>
              </a:rPr>
              <a:t>x</a:t>
            </a:r>
            <a:r>
              <a:rPr dirty="0"/>
              <a:t>) </a:t>
            </a:r>
            <a:r>
              <a:rPr lang="en-US" dirty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# y should reference whatever x references</a:t>
            </a:r>
            <a:endParaRPr dirty="0">
              <a:solidFill>
                <a:schemeClr val="accent3">
                  <a:hueOff val="362282"/>
                  <a:satOff val="31803"/>
                  <a:lumOff val="-18242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C4CF47-8EBB-A379-7E33-9CDF30C68C78}"/>
              </a:ext>
            </a:extLst>
          </p:cNvPr>
          <p:cNvSpPr txBox="1"/>
          <p:nvPr/>
        </p:nvSpPr>
        <p:spPr>
          <a:xfrm>
            <a:off x="1257301" y="7846303"/>
            <a:ext cx="6504708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b="0" dirty="0"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#   Imagine a hidden y = x statement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51970681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" name="How PythonTutor renders immutable types is configurable...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426466">
              <a:defRPr sz="3504"/>
            </a:lvl1pPr>
          </a:lstStyle>
          <a:p>
            <a:r>
              <a:t>How PythonTutor renders immutable types is configurable...</a:t>
            </a:r>
          </a:p>
        </p:txBody>
      </p:sp>
      <p:pic>
        <p:nvPicPr>
          <p:cNvPr id="88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300" y="1619250"/>
            <a:ext cx="5130800" cy="2324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81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2850" y="4102100"/>
            <a:ext cx="4965700" cy="50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82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2850" y="5429250"/>
            <a:ext cx="5753100" cy="2451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83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2850" y="7988300"/>
            <a:ext cx="4965700" cy="431800"/>
          </a:xfrm>
          <a:prstGeom prst="rect">
            <a:avLst/>
          </a:prstGeom>
          <a:ln w="12700">
            <a:miter lim="400000"/>
          </a:ln>
        </p:spPr>
      </p:pic>
      <p:sp>
        <p:nvSpPr>
          <p:cNvPr id="884" name="Code:"/>
          <p:cNvSpPr txBox="1"/>
          <p:nvPr/>
        </p:nvSpPr>
        <p:spPr>
          <a:xfrm>
            <a:off x="771276" y="4614560"/>
            <a:ext cx="99744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Code:</a:t>
            </a:r>
          </a:p>
        </p:txBody>
      </p:sp>
      <p:sp>
        <p:nvSpPr>
          <p:cNvPr id="885" name="x = “hello”…"/>
          <p:cNvSpPr txBox="1"/>
          <p:nvPr/>
        </p:nvSpPr>
        <p:spPr>
          <a:xfrm>
            <a:off x="801116" y="5090168"/>
            <a:ext cx="2888433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x = “hello”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= x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+= “ world”</a:t>
            </a:r>
          </a:p>
        </p:txBody>
      </p:sp>
      <p:sp>
        <p:nvSpPr>
          <p:cNvPr id="886" name="Line"/>
          <p:cNvSpPr/>
          <p:nvPr/>
        </p:nvSpPr>
        <p:spPr>
          <a:xfrm flipV="1">
            <a:off x="3797299" y="4334440"/>
            <a:ext cx="2415680" cy="1139231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87" name="Line"/>
          <p:cNvSpPr/>
          <p:nvPr/>
        </p:nvSpPr>
        <p:spPr>
          <a:xfrm>
            <a:off x="3797299" y="6235670"/>
            <a:ext cx="2376886" cy="1884711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88" name="v1"/>
          <p:cNvSpPr txBox="1"/>
          <p:nvPr/>
        </p:nvSpPr>
        <p:spPr>
          <a:xfrm>
            <a:off x="4689400" y="4343399"/>
            <a:ext cx="4002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v1</a:t>
            </a:r>
          </a:p>
        </p:txBody>
      </p:sp>
      <p:sp>
        <p:nvSpPr>
          <p:cNvPr id="889" name="v2"/>
          <p:cNvSpPr txBox="1"/>
          <p:nvPr/>
        </p:nvSpPr>
        <p:spPr>
          <a:xfrm>
            <a:off x="4473500" y="7111999"/>
            <a:ext cx="4002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v2</a:t>
            </a:r>
          </a:p>
        </p:txBody>
      </p:sp>
    </p:spTree>
    <p:extLst>
      <p:ext uri="{BB962C8B-B14F-4D97-AF65-F5344CB8AC3E}">
        <p14:creationId xmlns:p14="http://schemas.microsoft.com/office/powerpoint/2010/main" val="373796099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433" name="New Types of Objec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lang="en-US" dirty="0"/>
              <a:t>References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Mental Model for State (v2)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/>
              <a:t>examples and bugs: accidental argument modification</a:t>
            </a:r>
          </a:p>
          <a:p>
            <a:pPr marL="0" lvl="5" indent="0">
              <a:buSzTx/>
              <a:buNone/>
            </a:pPr>
            <a:r>
              <a:rPr lang="en-US" dirty="0"/>
              <a:t>New Types of Objects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tuple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 err="1"/>
              <a:t>namedtuple</a:t>
            </a:r>
            <a:endParaRPr lang="en-US" dirty="0"/>
          </a:p>
          <a:p>
            <a:pPr marL="0" lvl="5" indent="0">
              <a:buSzTx/>
              <a:buNone/>
            </a:pPr>
            <a:r>
              <a:rPr lang="en-US" dirty="0"/>
              <a:t>Motivation for objects and references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why do we need this new mental model?</a:t>
            </a:r>
          </a:p>
          <a:p>
            <a:pPr marL="635000" indent="-444500">
              <a:spcBef>
                <a:spcPts val="0"/>
              </a:spcBef>
              <a:defRPr sz="2800"/>
            </a:pPr>
            <a:endParaRPr lang="en-US" dirty="0"/>
          </a:p>
          <a:p>
            <a:pPr marL="635000" indent="-444500">
              <a:spcBef>
                <a:spcPts val="0"/>
              </a:spcBef>
              <a:defRPr sz="2800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3444304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References and Arguments/Parame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References and Arguments/Parameters</a:t>
            </a:r>
          </a:p>
        </p:txBody>
      </p:sp>
      <p:sp>
        <p:nvSpPr>
          <p:cNvPr id="1039" name="Python Tutor always illustrates references with an arrow for mutable types…"/>
          <p:cNvSpPr txBox="1">
            <a:spLocks noGrp="1"/>
          </p:cNvSpPr>
          <p:nvPr>
            <p:ph type="body" idx="1"/>
          </p:nvPr>
        </p:nvSpPr>
        <p:spPr>
          <a:xfrm>
            <a:off x="952500" y="1841896"/>
            <a:ext cx="10287447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t>Python Tutor </a:t>
            </a:r>
            <a:r>
              <a:rPr b="1"/>
              <a:t>always</a:t>
            </a:r>
            <a:r>
              <a:t> illustrates references with an arrow for mutable types</a:t>
            </a:r>
          </a:p>
          <a:p>
            <a:pPr marL="0" lvl="5" indent="0">
              <a:spcBef>
                <a:spcPts val="4900"/>
              </a:spcBef>
              <a:buSzTx/>
              <a:buNone/>
            </a:pPr>
            <a:r>
              <a:t>Thinking carefully about a few examples will prevent many debugging headaches…</a:t>
            </a:r>
          </a:p>
        </p:txBody>
      </p:sp>
    </p:spTree>
    <p:extLst>
      <p:ext uri="{BB962C8B-B14F-4D97-AF65-F5344CB8AC3E}">
        <p14:creationId xmlns:p14="http://schemas.microsoft.com/office/powerpoint/2010/main" val="2150978202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Example 1: reassign parameter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 1: reassign parameter</a:t>
            </a:r>
          </a:p>
        </p:txBody>
      </p:sp>
      <p:sp>
        <p:nvSpPr>
          <p:cNvPr id="1042" name="def f(x):…"/>
          <p:cNvSpPr txBox="1"/>
          <p:nvPr/>
        </p:nvSpPr>
        <p:spPr>
          <a:xfrm>
            <a:off x="912499" y="1587500"/>
            <a:ext cx="5007770" cy="3479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def f(x):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x *= 3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print("f:", x)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num = 10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f(num)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print("after:", num)</a:t>
            </a:r>
          </a:p>
        </p:txBody>
      </p:sp>
      <p:sp>
        <p:nvSpPr>
          <p:cNvPr id="1043" name="Weightlifting"/>
          <p:cNvSpPr/>
          <p:nvPr/>
        </p:nvSpPr>
        <p:spPr>
          <a:xfrm>
            <a:off x="8319423" y="7466704"/>
            <a:ext cx="4327840" cy="1786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41" y="0"/>
                </a:moveTo>
                <a:cubicBezTo>
                  <a:pt x="4436" y="0"/>
                  <a:pt x="4268" y="407"/>
                  <a:pt x="4268" y="904"/>
                </a:cubicBezTo>
                <a:lnTo>
                  <a:pt x="4268" y="3980"/>
                </a:lnTo>
                <a:cubicBezTo>
                  <a:pt x="4241" y="3967"/>
                  <a:pt x="4214" y="3952"/>
                  <a:pt x="4187" y="3952"/>
                </a:cubicBezTo>
                <a:lnTo>
                  <a:pt x="2605" y="3952"/>
                </a:lnTo>
                <a:cubicBezTo>
                  <a:pt x="2400" y="3952"/>
                  <a:pt x="2232" y="4358"/>
                  <a:pt x="2232" y="4856"/>
                </a:cubicBezTo>
                <a:lnTo>
                  <a:pt x="2232" y="9450"/>
                </a:lnTo>
                <a:lnTo>
                  <a:pt x="557" y="9450"/>
                </a:lnTo>
                <a:cubicBezTo>
                  <a:pt x="249" y="9450"/>
                  <a:pt x="0" y="10054"/>
                  <a:pt x="0" y="10800"/>
                </a:cubicBezTo>
                <a:cubicBezTo>
                  <a:pt x="0" y="11546"/>
                  <a:pt x="249" y="12150"/>
                  <a:pt x="557" y="12150"/>
                </a:cubicBezTo>
                <a:lnTo>
                  <a:pt x="2232" y="12150"/>
                </a:lnTo>
                <a:lnTo>
                  <a:pt x="2232" y="16744"/>
                </a:lnTo>
                <a:cubicBezTo>
                  <a:pt x="2232" y="17242"/>
                  <a:pt x="2400" y="17648"/>
                  <a:pt x="2605" y="17648"/>
                </a:cubicBezTo>
                <a:lnTo>
                  <a:pt x="4187" y="17648"/>
                </a:lnTo>
                <a:cubicBezTo>
                  <a:pt x="4214" y="17648"/>
                  <a:pt x="4241" y="17633"/>
                  <a:pt x="4268" y="17620"/>
                </a:cubicBezTo>
                <a:lnTo>
                  <a:pt x="4268" y="20696"/>
                </a:lnTo>
                <a:cubicBezTo>
                  <a:pt x="4268" y="21193"/>
                  <a:pt x="4436" y="21600"/>
                  <a:pt x="4641" y="21600"/>
                </a:cubicBezTo>
                <a:lnTo>
                  <a:pt x="6218" y="21600"/>
                </a:lnTo>
                <a:cubicBezTo>
                  <a:pt x="6423" y="21600"/>
                  <a:pt x="6591" y="21193"/>
                  <a:pt x="6591" y="20696"/>
                </a:cubicBezTo>
                <a:lnTo>
                  <a:pt x="6591" y="12150"/>
                </a:lnTo>
                <a:lnTo>
                  <a:pt x="10800" y="12150"/>
                </a:lnTo>
                <a:lnTo>
                  <a:pt x="15004" y="12150"/>
                </a:lnTo>
                <a:lnTo>
                  <a:pt x="15004" y="20696"/>
                </a:lnTo>
                <a:cubicBezTo>
                  <a:pt x="15004" y="21193"/>
                  <a:pt x="15170" y="21600"/>
                  <a:pt x="15375" y="21600"/>
                </a:cubicBezTo>
                <a:lnTo>
                  <a:pt x="16959" y="21600"/>
                </a:lnTo>
                <a:cubicBezTo>
                  <a:pt x="17164" y="21600"/>
                  <a:pt x="17332" y="21193"/>
                  <a:pt x="17332" y="20696"/>
                </a:cubicBezTo>
                <a:lnTo>
                  <a:pt x="17332" y="17620"/>
                </a:lnTo>
                <a:cubicBezTo>
                  <a:pt x="17359" y="17633"/>
                  <a:pt x="17386" y="17648"/>
                  <a:pt x="17413" y="17648"/>
                </a:cubicBezTo>
                <a:lnTo>
                  <a:pt x="18995" y="17648"/>
                </a:lnTo>
                <a:cubicBezTo>
                  <a:pt x="19200" y="17648"/>
                  <a:pt x="19368" y="17242"/>
                  <a:pt x="19368" y="16744"/>
                </a:cubicBezTo>
                <a:lnTo>
                  <a:pt x="19368" y="12150"/>
                </a:lnTo>
                <a:lnTo>
                  <a:pt x="21043" y="12150"/>
                </a:lnTo>
                <a:cubicBezTo>
                  <a:pt x="21351" y="12150"/>
                  <a:pt x="21600" y="11546"/>
                  <a:pt x="21600" y="10800"/>
                </a:cubicBezTo>
                <a:cubicBezTo>
                  <a:pt x="21600" y="10054"/>
                  <a:pt x="21351" y="9450"/>
                  <a:pt x="21043" y="9450"/>
                </a:cubicBezTo>
                <a:lnTo>
                  <a:pt x="19368" y="9450"/>
                </a:lnTo>
                <a:lnTo>
                  <a:pt x="19368" y="4856"/>
                </a:lnTo>
                <a:cubicBezTo>
                  <a:pt x="19368" y="4358"/>
                  <a:pt x="19200" y="3952"/>
                  <a:pt x="18995" y="3952"/>
                </a:cubicBezTo>
                <a:lnTo>
                  <a:pt x="17413" y="3952"/>
                </a:lnTo>
                <a:cubicBezTo>
                  <a:pt x="17386" y="3952"/>
                  <a:pt x="17359" y="3967"/>
                  <a:pt x="17332" y="3980"/>
                </a:cubicBezTo>
                <a:lnTo>
                  <a:pt x="17332" y="904"/>
                </a:lnTo>
                <a:cubicBezTo>
                  <a:pt x="17332" y="407"/>
                  <a:pt x="17164" y="0"/>
                  <a:pt x="16959" y="0"/>
                </a:cubicBezTo>
                <a:lnTo>
                  <a:pt x="15382" y="0"/>
                </a:lnTo>
                <a:cubicBezTo>
                  <a:pt x="15177" y="0"/>
                  <a:pt x="15009" y="407"/>
                  <a:pt x="15009" y="904"/>
                </a:cubicBezTo>
                <a:lnTo>
                  <a:pt x="15009" y="9450"/>
                </a:lnTo>
                <a:lnTo>
                  <a:pt x="10800" y="9450"/>
                </a:lnTo>
                <a:lnTo>
                  <a:pt x="6596" y="9450"/>
                </a:lnTo>
                <a:lnTo>
                  <a:pt x="6596" y="904"/>
                </a:lnTo>
                <a:cubicBezTo>
                  <a:pt x="6596" y="407"/>
                  <a:pt x="6430" y="0"/>
                  <a:pt x="6225" y="0"/>
                </a:cubicBezTo>
                <a:lnTo>
                  <a:pt x="4641" y="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44" name="interactive"/>
          <p:cNvSpPr txBox="1"/>
          <p:nvPr/>
        </p:nvSpPr>
        <p:spPr>
          <a:xfrm>
            <a:off x="9779831" y="7772399"/>
            <a:ext cx="140702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interactive</a:t>
            </a:r>
          </a:p>
        </p:txBody>
      </p:sp>
      <p:sp>
        <p:nvSpPr>
          <p:cNvPr id="1045" name="exercises"/>
          <p:cNvSpPr txBox="1"/>
          <p:nvPr/>
        </p:nvSpPr>
        <p:spPr>
          <a:xfrm>
            <a:off x="9861538" y="8407399"/>
            <a:ext cx="124360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exercises</a:t>
            </a:r>
          </a:p>
        </p:txBody>
      </p:sp>
    </p:spTree>
    <p:extLst>
      <p:ext uri="{BB962C8B-B14F-4D97-AF65-F5344CB8AC3E}">
        <p14:creationId xmlns:p14="http://schemas.microsoft.com/office/powerpoint/2010/main" val="120290869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Example 2: modify list via param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 2: modify list via param</a:t>
            </a:r>
          </a:p>
        </p:txBody>
      </p:sp>
      <p:sp>
        <p:nvSpPr>
          <p:cNvPr id="1048" name="def f(items):…"/>
          <p:cNvSpPr txBox="1"/>
          <p:nvPr/>
        </p:nvSpPr>
        <p:spPr>
          <a:xfrm>
            <a:off x="912499" y="1587500"/>
            <a:ext cx="6720484" cy="3479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def f(items):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</a:t>
            </a:r>
            <a:r>
              <a:rPr dirty="0" err="1"/>
              <a:t>items.append</a:t>
            </a:r>
            <a:r>
              <a:rPr dirty="0"/>
              <a:t>("!!!")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print("f:", items)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words = ['hello', 'world']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f(words)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print("after:", words)</a:t>
            </a:r>
          </a:p>
        </p:txBody>
      </p:sp>
      <p:sp>
        <p:nvSpPr>
          <p:cNvPr id="1049" name="Weightlifting"/>
          <p:cNvSpPr/>
          <p:nvPr/>
        </p:nvSpPr>
        <p:spPr>
          <a:xfrm>
            <a:off x="8319423" y="7466704"/>
            <a:ext cx="4327840" cy="1786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41" y="0"/>
                </a:moveTo>
                <a:cubicBezTo>
                  <a:pt x="4436" y="0"/>
                  <a:pt x="4268" y="407"/>
                  <a:pt x="4268" y="904"/>
                </a:cubicBezTo>
                <a:lnTo>
                  <a:pt x="4268" y="3980"/>
                </a:lnTo>
                <a:cubicBezTo>
                  <a:pt x="4241" y="3967"/>
                  <a:pt x="4214" y="3952"/>
                  <a:pt x="4187" y="3952"/>
                </a:cubicBezTo>
                <a:lnTo>
                  <a:pt x="2605" y="3952"/>
                </a:lnTo>
                <a:cubicBezTo>
                  <a:pt x="2400" y="3952"/>
                  <a:pt x="2232" y="4358"/>
                  <a:pt x="2232" y="4856"/>
                </a:cubicBezTo>
                <a:lnTo>
                  <a:pt x="2232" y="9450"/>
                </a:lnTo>
                <a:lnTo>
                  <a:pt x="557" y="9450"/>
                </a:lnTo>
                <a:cubicBezTo>
                  <a:pt x="249" y="9450"/>
                  <a:pt x="0" y="10054"/>
                  <a:pt x="0" y="10800"/>
                </a:cubicBezTo>
                <a:cubicBezTo>
                  <a:pt x="0" y="11546"/>
                  <a:pt x="249" y="12150"/>
                  <a:pt x="557" y="12150"/>
                </a:cubicBezTo>
                <a:lnTo>
                  <a:pt x="2232" y="12150"/>
                </a:lnTo>
                <a:lnTo>
                  <a:pt x="2232" y="16744"/>
                </a:lnTo>
                <a:cubicBezTo>
                  <a:pt x="2232" y="17242"/>
                  <a:pt x="2400" y="17648"/>
                  <a:pt x="2605" y="17648"/>
                </a:cubicBezTo>
                <a:lnTo>
                  <a:pt x="4187" y="17648"/>
                </a:lnTo>
                <a:cubicBezTo>
                  <a:pt x="4214" y="17648"/>
                  <a:pt x="4241" y="17633"/>
                  <a:pt x="4268" y="17620"/>
                </a:cubicBezTo>
                <a:lnTo>
                  <a:pt x="4268" y="20696"/>
                </a:lnTo>
                <a:cubicBezTo>
                  <a:pt x="4268" y="21193"/>
                  <a:pt x="4436" y="21600"/>
                  <a:pt x="4641" y="21600"/>
                </a:cubicBezTo>
                <a:lnTo>
                  <a:pt x="6218" y="21600"/>
                </a:lnTo>
                <a:cubicBezTo>
                  <a:pt x="6423" y="21600"/>
                  <a:pt x="6591" y="21193"/>
                  <a:pt x="6591" y="20696"/>
                </a:cubicBezTo>
                <a:lnTo>
                  <a:pt x="6591" y="12150"/>
                </a:lnTo>
                <a:lnTo>
                  <a:pt x="10800" y="12150"/>
                </a:lnTo>
                <a:lnTo>
                  <a:pt x="15004" y="12150"/>
                </a:lnTo>
                <a:lnTo>
                  <a:pt x="15004" y="20696"/>
                </a:lnTo>
                <a:cubicBezTo>
                  <a:pt x="15004" y="21193"/>
                  <a:pt x="15170" y="21600"/>
                  <a:pt x="15375" y="21600"/>
                </a:cubicBezTo>
                <a:lnTo>
                  <a:pt x="16959" y="21600"/>
                </a:lnTo>
                <a:cubicBezTo>
                  <a:pt x="17164" y="21600"/>
                  <a:pt x="17332" y="21193"/>
                  <a:pt x="17332" y="20696"/>
                </a:cubicBezTo>
                <a:lnTo>
                  <a:pt x="17332" y="17620"/>
                </a:lnTo>
                <a:cubicBezTo>
                  <a:pt x="17359" y="17633"/>
                  <a:pt x="17386" y="17648"/>
                  <a:pt x="17413" y="17648"/>
                </a:cubicBezTo>
                <a:lnTo>
                  <a:pt x="18995" y="17648"/>
                </a:lnTo>
                <a:cubicBezTo>
                  <a:pt x="19200" y="17648"/>
                  <a:pt x="19368" y="17242"/>
                  <a:pt x="19368" y="16744"/>
                </a:cubicBezTo>
                <a:lnTo>
                  <a:pt x="19368" y="12150"/>
                </a:lnTo>
                <a:lnTo>
                  <a:pt x="21043" y="12150"/>
                </a:lnTo>
                <a:cubicBezTo>
                  <a:pt x="21351" y="12150"/>
                  <a:pt x="21600" y="11546"/>
                  <a:pt x="21600" y="10800"/>
                </a:cubicBezTo>
                <a:cubicBezTo>
                  <a:pt x="21600" y="10054"/>
                  <a:pt x="21351" y="9450"/>
                  <a:pt x="21043" y="9450"/>
                </a:cubicBezTo>
                <a:lnTo>
                  <a:pt x="19368" y="9450"/>
                </a:lnTo>
                <a:lnTo>
                  <a:pt x="19368" y="4856"/>
                </a:lnTo>
                <a:cubicBezTo>
                  <a:pt x="19368" y="4358"/>
                  <a:pt x="19200" y="3952"/>
                  <a:pt x="18995" y="3952"/>
                </a:cubicBezTo>
                <a:lnTo>
                  <a:pt x="17413" y="3952"/>
                </a:lnTo>
                <a:cubicBezTo>
                  <a:pt x="17386" y="3952"/>
                  <a:pt x="17359" y="3967"/>
                  <a:pt x="17332" y="3980"/>
                </a:cubicBezTo>
                <a:lnTo>
                  <a:pt x="17332" y="904"/>
                </a:lnTo>
                <a:cubicBezTo>
                  <a:pt x="17332" y="407"/>
                  <a:pt x="17164" y="0"/>
                  <a:pt x="16959" y="0"/>
                </a:cubicBezTo>
                <a:lnTo>
                  <a:pt x="15382" y="0"/>
                </a:lnTo>
                <a:cubicBezTo>
                  <a:pt x="15177" y="0"/>
                  <a:pt x="15009" y="407"/>
                  <a:pt x="15009" y="904"/>
                </a:cubicBezTo>
                <a:lnTo>
                  <a:pt x="15009" y="9450"/>
                </a:lnTo>
                <a:lnTo>
                  <a:pt x="10800" y="9450"/>
                </a:lnTo>
                <a:lnTo>
                  <a:pt x="6596" y="9450"/>
                </a:lnTo>
                <a:lnTo>
                  <a:pt x="6596" y="904"/>
                </a:lnTo>
                <a:cubicBezTo>
                  <a:pt x="6596" y="407"/>
                  <a:pt x="6430" y="0"/>
                  <a:pt x="6225" y="0"/>
                </a:cubicBezTo>
                <a:lnTo>
                  <a:pt x="4641" y="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50" name="interactive"/>
          <p:cNvSpPr txBox="1"/>
          <p:nvPr/>
        </p:nvSpPr>
        <p:spPr>
          <a:xfrm>
            <a:off x="9779831" y="7772399"/>
            <a:ext cx="140702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interactive</a:t>
            </a:r>
          </a:p>
        </p:txBody>
      </p:sp>
      <p:sp>
        <p:nvSpPr>
          <p:cNvPr id="1051" name="exercises"/>
          <p:cNvSpPr txBox="1"/>
          <p:nvPr/>
        </p:nvSpPr>
        <p:spPr>
          <a:xfrm>
            <a:off x="9861538" y="8407399"/>
            <a:ext cx="124360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exercises</a:t>
            </a:r>
          </a:p>
        </p:txBody>
      </p:sp>
    </p:spTree>
    <p:extLst>
      <p:ext uri="{BB962C8B-B14F-4D97-AF65-F5344CB8AC3E}">
        <p14:creationId xmlns:p14="http://schemas.microsoft.com/office/powerpoint/2010/main" val="3877802592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Example 3: reassign new list to param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 3: reassign new list to param</a:t>
            </a:r>
          </a:p>
        </p:txBody>
      </p:sp>
      <p:sp>
        <p:nvSpPr>
          <p:cNvPr id="1054" name="def f(items):…"/>
          <p:cNvSpPr txBox="1"/>
          <p:nvPr/>
        </p:nvSpPr>
        <p:spPr>
          <a:xfrm>
            <a:off x="912499" y="1587500"/>
            <a:ext cx="6720484" cy="3479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def f(items):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items = items + ["!!!"]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print("f:", items)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words = ['hello', 'world']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f(words)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print("after:", words)</a:t>
            </a:r>
          </a:p>
        </p:txBody>
      </p:sp>
      <p:sp>
        <p:nvSpPr>
          <p:cNvPr id="1055" name="Weightlifting"/>
          <p:cNvSpPr/>
          <p:nvPr/>
        </p:nvSpPr>
        <p:spPr>
          <a:xfrm>
            <a:off x="8319423" y="7466704"/>
            <a:ext cx="4327840" cy="1786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41" y="0"/>
                </a:moveTo>
                <a:cubicBezTo>
                  <a:pt x="4436" y="0"/>
                  <a:pt x="4268" y="407"/>
                  <a:pt x="4268" y="904"/>
                </a:cubicBezTo>
                <a:lnTo>
                  <a:pt x="4268" y="3980"/>
                </a:lnTo>
                <a:cubicBezTo>
                  <a:pt x="4241" y="3967"/>
                  <a:pt x="4214" y="3952"/>
                  <a:pt x="4187" y="3952"/>
                </a:cubicBezTo>
                <a:lnTo>
                  <a:pt x="2605" y="3952"/>
                </a:lnTo>
                <a:cubicBezTo>
                  <a:pt x="2400" y="3952"/>
                  <a:pt x="2232" y="4358"/>
                  <a:pt x="2232" y="4856"/>
                </a:cubicBezTo>
                <a:lnTo>
                  <a:pt x="2232" y="9450"/>
                </a:lnTo>
                <a:lnTo>
                  <a:pt x="557" y="9450"/>
                </a:lnTo>
                <a:cubicBezTo>
                  <a:pt x="249" y="9450"/>
                  <a:pt x="0" y="10054"/>
                  <a:pt x="0" y="10800"/>
                </a:cubicBezTo>
                <a:cubicBezTo>
                  <a:pt x="0" y="11546"/>
                  <a:pt x="249" y="12150"/>
                  <a:pt x="557" y="12150"/>
                </a:cubicBezTo>
                <a:lnTo>
                  <a:pt x="2232" y="12150"/>
                </a:lnTo>
                <a:lnTo>
                  <a:pt x="2232" y="16744"/>
                </a:lnTo>
                <a:cubicBezTo>
                  <a:pt x="2232" y="17242"/>
                  <a:pt x="2400" y="17648"/>
                  <a:pt x="2605" y="17648"/>
                </a:cubicBezTo>
                <a:lnTo>
                  <a:pt x="4187" y="17648"/>
                </a:lnTo>
                <a:cubicBezTo>
                  <a:pt x="4214" y="17648"/>
                  <a:pt x="4241" y="17633"/>
                  <a:pt x="4268" y="17620"/>
                </a:cubicBezTo>
                <a:lnTo>
                  <a:pt x="4268" y="20696"/>
                </a:lnTo>
                <a:cubicBezTo>
                  <a:pt x="4268" y="21193"/>
                  <a:pt x="4436" y="21600"/>
                  <a:pt x="4641" y="21600"/>
                </a:cubicBezTo>
                <a:lnTo>
                  <a:pt x="6218" y="21600"/>
                </a:lnTo>
                <a:cubicBezTo>
                  <a:pt x="6423" y="21600"/>
                  <a:pt x="6591" y="21193"/>
                  <a:pt x="6591" y="20696"/>
                </a:cubicBezTo>
                <a:lnTo>
                  <a:pt x="6591" y="12150"/>
                </a:lnTo>
                <a:lnTo>
                  <a:pt x="10800" y="12150"/>
                </a:lnTo>
                <a:lnTo>
                  <a:pt x="15004" y="12150"/>
                </a:lnTo>
                <a:lnTo>
                  <a:pt x="15004" y="20696"/>
                </a:lnTo>
                <a:cubicBezTo>
                  <a:pt x="15004" y="21193"/>
                  <a:pt x="15170" y="21600"/>
                  <a:pt x="15375" y="21600"/>
                </a:cubicBezTo>
                <a:lnTo>
                  <a:pt x="16959" y="21600"/>
                </a:lnTo>
                <a:cubicBezTo>
                  <a:pt x="17164" y="21600"/>
                  <a:pt x="17332" y="21193"/>
                  <a:pt x="17332" y="20696"/>
                </a:cubicBezTo>
                <a:lnTo>
                  <a:pt x="17332" y="17620"/>
                </a:lnTo>
                <a:cubicBezTo>
                  <a:pt x="17359" y="17633"/>
                  <a:pt x="17386" y="17648"/>
                  <a:pt x="17413" y="17648"/>
                </a:cubicBezTo>
                <a:lnTo>
                  <a:pt x="18995" y="17648"/>
                </a:lnTo>
                <a:cubicBezTo>
                  <a:pt x="19200" y="17648"/>
                  <a:pt x="19368" y="17242"/>
                  <a:pt x="19368" y="16744"/>
                </a:cubicBezTo>
                <a:lnTo>
                  <a:pt x="19368" y="12150"/>
                </a:lnTo>
                <a:lnTo>
                  <a:pt x="21043" y="12150"/>
                </a:lnTo>
                <a:cubicBezTo>
                  <a:pt x="21351" y="12150"/>
                  <a:pt x="21600" y="11546"/>
                  <a:pt x="21600" y="10800"/>
                </a:cubicBezTo>
                <a:cubicBezTo>
                  <a:pt x="21600" y="10054"/>
                  <a:pt x="21351" y="9450"/>
                  <a:pt x="21043" y="9450"/>
                </a:cubicBezTo>
                <a:lnTo>
                  <a:pt x="19368" y="9450"/>
                </a:lnTo>
                <a:lnTo>
                  <a:pt x="19368" y="4856"/>
                </a:lnTo>
                <a:cubicBezTo>
                  <a:pt x="19368" y="4358"/>
                  <a:pt x="19200" y="3952"/>
                  <a:pt x="18995" y="3952"/>
                </a:cubicBezTo>
                <a:lnTo>
                  <a:pt x="17413" y="3952"/>
                </a:lnTo>
                <a:cubicBezTo>
                  <a:pt x="17386" y="3952"/>
                  <a:pt x="17359" y="3967"/>
                  <a:pt x="17332" y="3980"/>
                </a:cubicBezTo>
                <a:lnTo>
                  <a:pt x="17332" y="904"/>
                </a:lnTo>
                <a:cubicBezTo>
                  <a:pt x="17332" y="407"/>
                  <a:pt x="17164" y="0"/>
                  <a:pt x="16959" y="0"/>
                </a:cubicBezTo>
                <a:lnTo>
                  <a:pt x="15382" y="0"/>
                </a:lnTo>
                <a:cubicBezTo>
                  <a:pt x="15177" y="0"/>
                  <a:pt x="15009" y="407"/>
                  <a:pt x="15009" y="904"/>
                </a:cubicBezTo>
                <a:lnTo>
                  <a:pt x="15009" y="9450"/>
                </a:lnTo>
                <a:lnTo>
                  <a:pt x="10800" y="9450"/>
                </a:lnTo>
                <a:lnTo>
                  <a:pt x="6596" y="9450"/>
                </a:lnTo>
                <a:lnTo>
                  <a:pt x="6596" y="904"/>
                </a:lnTo>
                <a:cubicBezTo>
                  <a:pt x="6596" y="407"/>
                  <a:pt x="6430" y="0"/>
                  <a:pt x="6225" y="0"/>
                </a:cubicBezTo>
                <a:lnTo>
                  <a:pt x="4641" y="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56" name="interactive"/>
          <p:cNvSpPr txBox="1"/>
          <p:nvPr/>
        </p:nvSpPr>
        <p:spPr>
          <a:xfrm>
            <a:off x="9779831" y="7772399"/>
            <a:ext cx="140702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interactive</a:t>
            </a:r>
          </a:p>
        </p:txBody>
      </p:sp>
      <p:sp>
        <p:nvSpPr>
          <p:cNvPr id="1057" name="exercises"/>
          <p:cNvSpPr txBox="1"/>
          <p:nvPr/>
        </p:nvSpPr>
        <p:spPr>
          <a:xfrm>
            <a:off x="9861538" y="8407399"/>
            <a:ext cx="124360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exercises</a:t>
            </a:r>
          </a:p>
        </p:txBody>
      </p:sp>
    </p:spTree>
    <p:extLst>
      <p:ext uri="{BB962C8B-B14F-4D97-AF65-F5344CB8AC3E}">
        <p14:creationId xmlns:p14="http://schemas.microsoft.com/office/powerpoint/2010/main" val="401771000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st yourself!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Test yourself!</a:t>
            </a:r>
          </a:p>
        </p:txBody>
      </p:sp>
      <p:sp>
        <p:nvSpPr>
          <p:cNvPr id="123" name="A"/>
          <p:cNvSpPr/>
          <p:nvPr/>
        </p:nvSpPr>
        <p:spPr>
          <a:xfrm>
            <a:off x="1130300" y="1593850"/>
            <a:ext cx="902345" cy="9023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44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</a:t>
            </a:r>
          </a:p>
        </p:txBody>
      </p:sp>
      <p:sp>
        <p:nvSpPr>
          <p:cNvPr id="124" name="B"/>
          <p:cNvSpPr/>
          <p:nvPr/>
        </p:nvSpPr>
        <p:spPr>
          <a:xfrm>
            <a:off x="1130300" y="3879850"/>
            <a:ext cx="902345" cy="9023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44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B</a:t>
            </a:r>
          </a:p>
        </p:txBody>
      </p:sp>
      <p:sp>
        <p:nvSpPr>
          <p:cNvPr id="125" name="C"/>
          <p:cNvSpPr/>
          <p:nvPr/>
        </p:nvSpPr>
        <p:spPr>
          <a:xfrm>
            <a:off x="1130300" y="6165850"/>
            <a:ext cx="902345" cy="9023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44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126" name="what is the type of the following?      {}"/>
          <p:cNvSpPr txBox="1"/>
          <p:nvPr/>
        </p:nvSpPr>
        <p:spPr>
          <a:xfrm>
            <a:off x="2692400" y="1810072"/>
            <a:ext cx="614556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what is the type of the following?      </a:t>
            </a:r>
            <a:r>
              <a:rPr b="0">
                <a:latin typeface="Courier"/>
                <a:ea typeface="Courier"/>
                <a:cs typeface="Courier"/>
                <a:sym typeface="Courier"/>
              </a:rPr>
              <a:t>{}</a:t>
            </a:r>
          </a:p>
        </p:txBody>
      </p:sp>
      <p:sp>
        <p:nvSpPr>
          <p:cNvPr id="127" name="1"/>
          <p:cNvSpPr/>
          <p:nvPr/>
        </p:nvSpPr>
        <p:spPr>
          <a:xfrm>
            <a:off x="3136900" y="2368550"/>
            <a:ext cx="652637" cy="652637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</a:t>
            </a:r>
          </a:p>
        </p:txBody>
      </p:sp>
      <p:sp>
        <p:nvSpPr>
          <p:cNvPr id="128" name="2"/>
          <p:cNvSpPr/>
          <p:nvPr/>
        </p:nvSpPr>
        <p:spPr>
          <a:xfrm>
            <a:off x="3136900" y="3130550"/>
            <a:ext cx="652637" cy="652637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2</a:t>
            </a:r>
          </a:p>
        </p:txBody>
      </p:sp>
      <p:sp>
        <p:nvSpPr>
          <p:cNvPr id="129" name="set"/>
          <p:cNvSpPr txBox="1"/>
          <p:nvPr/>
        </p:nvSpPr>
        <p:spPr>
          <a:xfrm>
            <a:off x="4189834" y="2466268"/>
            <a:ext cx="58653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set</a:t>
            </a:r>
          </a:p>
        </p:txBody>
      </p:sp>
      <p:sp>
        <p:nvSpPr>
          <p:cNvPr id="130" name="dict"/>
          <p:cNvSpPr txBox="1"/>
          <p:nvPr/>
        </p:nvSpPr>
        <p:spPr>
          <a:xfrm>
            <a:off x="4132758" y="3228268"/>
            <a:ext cx="70068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dict</a:t>
            </a:r>
          </a:p>
        </p:txBody>
      </p:sp>
      <p:sp>
        <p:nvSpPr>
          <p:cNvPr id="131" name="if S is a string and L is a list, which line definitely fails?"/>
          <p:cNvSpPr txBox="1"/>
          <p:nvPr/>
        </p:nvSpPr>
        <p:spPr>
          <a:xfrm>
            <a:off x="2692400" y="4096072"/>
            <a:ext cx="839033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if </a:t>
            </a:r>
            <a:r>
              <a:rPr b="0">
                <a:latin typeface="Courier"/>
                <a:ea typeface="Courier"/>
                <a:cs typeface="Courier"/>
                <a:sym typeface="Courier"/>
              </a:rPr>
              <a:t>S</a:t>
            </a:r>
            <a:r>
              <a:t> is a string and </a:t>
            </a:r>
            <a:r>
              <a:rPr b="0">
                <a:latin typeface="Courier"/>
                <a:ea typeface="Courier"/>
                <a:cs typeface="Courier"/>
                <a:sym typeface="Courier"/>
              </a:rPr>
              <a:t>L</a:t>
            </a:r>
            <a:r>
              <a:t> is a list, which line definitely fails?</a:t>
            </a:r>
          </a:p>
        </p:txBody>
      </p:sp>
      <p:sp>
        <p:nvSpPr>
          <p:cNvPr id="132" name="1"/>
          <p:cNvSpPr/>
          <p:nvPr/>
        </p:nvSpPr>
        <p:spPr>
          <a:xfrm>
            <a:off x="3136900" y="4654550"/>
            <a:ext cx="652637" cy="652637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</a:t>
            </a:r>
          </a:p>
        </p:txBody>
      </p:sp>
      <p:sp>
        <p:nvSpPr>
          <p:cNvPr id="133" name="2"/>
          <p:cNvSpPr/>
          <p:nvPr/>
        </p:nvSpPr>
        <p:spPr>
          <a:xfrm>
            <a:off x="3136900" y="5416550"/>
            <a:ext cx="652637" cy="652637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2</a:t>
            </a:r>
          </a:p>
        </p:txBody>
      </p:sp>
      <p:sp>
        <p:nvSpPr>
          <p:cNvPr id="134" name="S[-1] = &quot;.&quot;"/>
          <p:cNvSpPr txBox="1"/>
          <p:nvPr/>
        </p:nvSpPr>
        <p:spPr>
          <a:xfrm>
            <a:off x="4060130" y="4745918"/>
            <a:ext cx="212630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S[-1] = "."</a:t>
            </a:r>
          </a:p>
        </p:txBody>
      </p:sp>
      <p:sp>
        <p:nvSpPr>
          <p:cNvPr id="135" name="L[len(S)] = S"/>
          <p:cNvSpPr txBox="1"/>
          <p:nvPr/>
        </p:nvSpPr>
        <p:spPr>
          <a:xfrm>
            <a:off x="4060130" y="5507918"/>
            <a:ext cx="249212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L[len(S)] = S</a:t>
            </a:r>
          </a:p>
        </p:txBody>
      </p:sp>
      <p:sp>
        <p:nvSpPr>
          <p:cNvPr id="136" name="which type is immutable?"/>
          <p:cNvSpPr txBox="1"/>
          <p:nvPr/>
        </p:nvSpPr>
        <p:spPr>
          <a:xfrm>
            <a:off x="2692400" y="6388422"/>
            <a:ext cx="401493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which type is immutable?</a:t>
            </a:r>
          </a:p>
        </p:txBody>
      </p:sp>
      <p:sp>
        <p:nvSpPr>
          <p:cNvPr id="137" name="1"/>
          <p:cNvSpPr/>
          <p:nvPr/>
        </p:nvSpPr>
        <p:spPr>
          <a:xfrm>
            <a:off x="3136900" y="6940550"/>
            <a:ext cx="652637" cy="652637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</a:t>
            </a:r>
          </a:p>
        </p:txBody>
      </p:sp>
      <p:sp>
        <p:nvSpPr>
          <p:cNvPr id="138" name="2"/>
          <p:cNvSpPr/>
          <p:nvPr/>
        </p:nvSpPr>
        <p:spPr>
          <a:xfrm>
            <a:off x="3136900" y="7702550"/>
            <a:ext cx="652637" cy="652637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2</a:t>
            </a:r>
          </a:p>
        </p:txBody>
      </p:sp>
      <p:sp>
        <p:nvSpPr>
          <p:cNvPr id="139" name="str"/>
          <p:cNvSpPr txBox="1"/>
          <p:nvPr/>
        </p:nvSpPr>
        <p:spPr>
          <a:xfrm>
            <a:off x="4060130" y="7031918"/>
            <a:ext cx="66303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str</a:t>
            </a:r>
          </a:p>
        </p:txBody>
      </p:sp>
      <p:sp>
        <p:nvSpPr>
          <p:cNvPr id="140" name="list"/>
          <p:cNvSpPr txBox="1"/>
          <p:nvPr/>
        </p:nvSpPr>
        <p:spPr>
          <a:xfrm>
            <a:off x="4060130" y="7793918"/>
            <a:ext cx="84594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list</a:t>
            </a:r>
          </a:p>
        </p:txBody>
      </p:sp>
      <p:sp>
        <p:nvSpPr>
          <p:cNvPr id="141" name="3"/>
          <p:cNvSpPr/>
          <p:nvPr/>
        </p:nvSpPr>
        <p:spPr>
          <a:xfrm>
            <a:off x="3136900" y="8464550"/>
            <a:ext cx="652637" cy="652637"/>
          </a:xfrm>
          <a:prstGeom prst="ellipse">
            <a:avLst/>
          </a:prstGeom>
          <a:solidFill>
            <a:schemeClr val="accent3">
              <a:hueOff val="362282"/>
              <a:satOff val="31803"/>
              <a:lumOff val="-18242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3</a:t>
            </a:r>
          </a:p>
        </p:txBody>
      </p:sp>
      <p:sp>
        <p:nvSpPr>
          <p:cNvPr id="142" name="dict"/>
          <p:cNvSpPr txBox="1"/>
          <p:nvPr/>
        </p:nvSpPr>
        <p:spPr>
          <a:xfrm>
            <a:off x="4060130" y="8555918"/>
            <a:ext cx="84594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dict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9" name="Example 4: in-place sor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 4: in-place sort</a:t>
            </a:r>
          </a:p>
        </p:txBody>
      </p:sp>
      <p:sp>
        <p:nvSpPr>
          <p:cNvPr id="1060" name="def first(items):…"/>
          <p:cNvSpPr txBox="1"/>
          <p:nvPr/>
        </p:nvSpPr>
        <p:spPr>
          <a:xfrm>
            <a:off x="912499" y="1587500"/>
            <a:ext cx="9411891" cy="541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def first(items):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  return items[0]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def smallest(items):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  </a:t>
            </a:r>
            <a:r>
              <a:rPr dirty="0" err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items.sort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()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  return items[0]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numbers	= [4,5,3,2,1]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print("first:", first(numbers))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print("smallest:", smallest(numbers))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print("first:", first(numbers))</a:t>
            </a:r>
          </a:p>
        </p:txBody>
      </p:sp>
      <p:sp>
        <p:nvSpPr>
          <p:cNvPr id="1061" name="Weightlifting"/>
          <p:cNvSpPr/>
          <p:nvPr/>
        </p:nvSpPr>
        <p:spPr>
          <a:xfrm>
            <a:off x="8319423" y="7466704"/>
            <a:ext cx="4327840" cy="1786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41" y="0"/>
                </a:moveTo>
                <a:cubicBezTo>
                  <a:pt x="4436" y="0"/>
                  <a:pt x="4268" y="407"/>
                  <a:pt x="4268" y="904"/>
                </a:cubicBezTo>
                <a:lnTo>
                  <a:pt x="4268" y="3980"/>
                </a:lnTo>
                <a:cubicBezTo>
                  <a:pt x="4241" y="3967"/>
                  <a:pt x="4214" y="3952"/>
                  <a:pt x="4187" y="3952"/>
                </a:cubicBezTo>
                <a:lnTo>
                  <a:pt x="2605" y="3952"/>
                </a:lnTo>
                <a:cubicBezTo>
                  <a:pt x="2400" y="3952"/>
                  <a:pt x="2232" y="4358"/>
                  <a:pt x="2232" y="4856"/>
                </a:cubicBezTo>
                <a:lnTo>
                  <a:pt x="2232" y="9450"/>
                </a:lnTo>
                <a:lnTo>
                  <a:pt x="557" y="9450"/>
                </a:lnTo>
                <a:cubicBezTo>
                  <a:pt x="249" y="9450"/>
                  <a:pt x="0" y="10054"/>
                  <a:pt x="0" y="10800"/>
                </a:cubicBezTo>
                <a:cubicBezTo>
                  <a:pt x="0" y="11546"/>
                  <a:pt x="249" y="12150"/>
                  <a:pt x="557" y="12150"/>
                </a:cubicBezTo>
                <a:lnTo>
                  <a:pt x="2232" y="12150"/>
                </a:lnTo>
                <a:lnTo>
                  <a:pt x="2232" y="16744"/>
                </a:lnTo>
                <a:cubicBezTo>
                  <a:pt x="2232" y="17242"/>
                  <a:pt x="2400" y="17648"/>
                  <a:pt x="2605" y="17648"/>
                </a:cubicBezTo>
                <a:lnTo>
                  <a:pt x="4187" y="17648"/>
                </a:lnTo>
                <a:cubicBezTo>
                  <a:pt x="4214" y="17648"/>
                  <a:pt x="4241" y="17633"/>
                  <a:pt x="4268" y="17620"/>
                </a:cubicBezTo>
                <a:lnTo>
                  <a:pt x="4268" y="20696"/>
                </a:lnTo>
                <a:cubicBezTo>
                  <a:pt x="4268" y="21193"/>
                  <a:pt x="4436" y="21600"/>
                  <a:pt x="4641" y="21600"/>
                </a:cubicBezTo>
                <a:lnTo>
                  <a:pt x="6218" y="21600"/>
                </a:lnTo>
                <a:cubicBezTo>
                  <a:pt x="6423" y="21600"/>
                  <a:pt x="6591" y="21193"/>
                  <a:pt x="6591" y="20696"/>
                </a:cubicBezTo>
                <a:lnTo>
                  <a:pt x="6591" y="12150"/>
                </a:lnTo>
                <a:lnTo>
                  <a:pt x="10800" y="12150"/>
                </a:lnTo>
                <a:lnTo>
                  <a:pt x="15004" y="12150"/>
                </a:lnTo>
                <a:lnTo>
                  <a:pt x="15004" y="20696"/>
                </a:lnTo>
                <a:cubicBezTo>
                  <a:pt x="15004" y="21193"/>
                  <a:pt x="15170" y="21600"/>
                  <a:pt x="15375" y="21600"/>
                </a:cubicBezTo>
                <a:lnTo>
                  <a:pt x="16959" y="21600"/>
                </a:lnTo>
                <a:cubicBezTo>
                  <a:pt x="17164" y="21600"/>
                  <a:pt x="17332" y="21193"/>
                  <a:pt x="17332" y="20696"/>
                </a:cubicBezTo>
                <a:lnTo>
                  <a:pt x="17332" y="17620"/>
                </a:lnTo>
                <a:cubicBezTo>
                  <a:pt x="17359" y="17633"/>
                  <a:pt x="17386" y="17648"/>
                  <a:pt x="17413" y="17648"/>
                </a:cubicBezTo>
                <a:lnTo>
                  <a:pt x="18995" y="17648"/>
                </a:lnTo>
                <a:cubicBezTo>
                  <a:pt x="19200" y="17648"/>
                  <a:pt x="19368" y="17242"/>
                  <a:pt x="19368" y="16744"/>
                </a:cubicBezTo>
                <a:lnTo>
                  <a:pt x="19368" y="12150"/>
                </a:lnTo>
                <a:lnTo>
                  <a:pt x="21043" y="12150"/>
                </a:lnTo>
                <a:cubicBezTo>
                  <a:pt x="21351" y="12150"/>
                  <a:pt x="21600" y="11546"/>
                  <a:pt x="21600" y="10800"/>
                </a:cubicBezTo>
                <a:cubicBezTo>
                  <a:pt x="21600" y="10054"/>
                  <a:pt x="21351" y="9450"/>
                  <a:pt x="21043" y="9450"/>
                </a:cubicBezTo>
                <a:lnTo>
                  <a:pt x="19368" y="9450"/>
                </a:lnTo>
                <a:lnTo>
                  <a:pt x="19368" y="4856"/>
                </a:lnTo>
                <a:cubicBezTo>
                  <a:pt x="19368" y="4358"/>
                  <a:pt x="19200" y="3952"/>
                  <a:pt x="18995" y="3952"/>
                </a:cubicBezTo>
                <a:lnTo>
                  <a:pt x="17413" y="3952"/>
                </a:lnTo>
                <a:cubicBezTo>
                  <a:pt x="17386" y="3952"/>
                  <a:pt x="17359" y="3967"/>
                  <a:pt x="17332" y="3980"/>
                </a:cubicBezTo>
                <a:lnTo>
                  <a:pt x="17332" y="904"/>
                </a:lnTo>
                <a:cubicBezTo>
                  <a:pt x="17332" y="407"/>
                  <a:pt x="17164" y="0"/>
                  <a:pt x="16959" y="0"/>
                </a:cubicBezTo>
                <a:lnTo>
                  <a:pt x="15382" y="0"/>
                </a:lnTo>
                <a:cubicBezTo>
                  <a:pt x="15177" y="0"/>
                  <a:pt x="15009" y="407"/>
                  <a:pt x="15009" y="904"/>
                </a:cubicBezTo>
                <a:lnTo>
                  <a:pt x="15009" y="9450"/>
                </a:lnTo>
                <a:lnTo>
                  <a:pt x="10800" y="9450"/>
                </a:lnTo>
                <a:lnTo>
                  <a:pt x="6596" y="9450"/>
                </a:lnTo>
                <a:lnTo>
                  <a:pt x="6596" y="904"/>
                </a:lnTo>
                <a:cubicBezTo>
                  <a:pt x="6596" y="407"/>
                  <a:pt x="6430" y="0"/>
                  <a:pt x="6225" y="0"/>
                </a:cubicBezTo>
                <a:lnTo>
                  <a:pt x="4641" y="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62" name="interactive"/>
          <p:cNvSpPr txBox="1"/>
          <p:nvPr/>
        </p:nvSpPr>
        <p:spPr>
          <a:xfrm>
            <a:off x="9779831" y="7772399"/>
            <a:ext cx="140702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interactive</a:t>
            </a:r>
          </a:p>
        </p:txBody>
      </p:sp>
      <p:sp>
        <p:nvSpPr>
          <p:cNvPr id="1063" name="exercises"/>
          <p:cNvSpPr txBox="1"/>
          <p:nvPr/>
        </p:nvSpPr>
        <p:spPr>
          <a:xfrm>
            <a:off x="9861538" y="8407399"/>
            <a:ext cx="124360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exercises</a:t>
            </a:r>
          </a:p>
        </p:txBody>
      </p:sp>
    </p:spTree>
    <p:extLst>
      <p:ext uri="{BB962C8B-B14F-4D97-AF65-F5344CB8AC3E}">
        <p14:creationId xmlns:p14="http://schemas.microsoft.com/office/powerpoint/2010/main" val="4026008089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Example 5: sorted sor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 5: sorted sort</a:t>
            </a:r>
          </a:p>
        </p:txBody>
      </p:sp>
      <p:sp>
        <p:nvSpPr>
          <p:cNvPr id="1066" name="def first(items):…"/>
          <p:cNvSpPr txBox="1"/>
          <p:nvPr/>
        </p:nvSpPr>
        <p:spPr>
          <a:xfrm>
            <a:off x="912499" y="1587500"/>
            <a:ext cx="9411891" cy="541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def first(items):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  return items[0]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def smallest(items):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 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items = sorted(items)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   return items[0]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numbers	= [4,5,3,2,1]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print("first:", first(numbers))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print("smallest:", smallest(numbers))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print("first:", first(numbers))</a:t>
            </a:r>
          </a:p>
        </p:txBody>
      </p:sp>
      <p:sp>
        <p:nvSpPr>
          <p:cNvPr id="1067" name="Weightlifting"/>
          <p:cNvSpPr/>
          <p:nvPr/>
        </p:nvSpPr>
        <p:spPr>
          <a:xfrm>
            <a:off x="8319423" y="7466704"/>
            <a:ext cx="4327840" cy="1786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41" y="0"/>
                </a:moveTo>
                <a:cubicBezTo>
                  <a:pt x="4436" y="0"/>
                  <a:pt x="4268" y="407"/>
                  <a:pt x="4268" y="904"/>
                </a:cubicBezTo>
                <a:lnTo>
                  <a:pt x="4268" y="3980"/>
                </a:lnTo>
                <a:cubicBezTo>
                  <a:pt x="4241" y="3967"/>
                  <a:pt x="4214" y="3952"/>
                  <a:pt x="4187" y="3952"/>
                </a:cubicBezTo>
                <a:lnTo>
                  <a:pt x="2605" y="3952"/>
                </a:lnTo>
                <a:cubicBezTo>
                  <a:pt x="2400" y="3952"/>
                  <a:pt x="2232" y="4358"/>
                  <a:pt x="2232" y="4856"/>
                </a:cubicBezTo>
                <a:lnTo>
                  <a:pt x="2232" y="9450"/>
                </a:lnTo>
                <a:lnTo>
                  <a:pt x="557" y="9450"/>
                </a:lnTo>
                <a:cubicBezTo>
                  <a:pt x="249" y="9450"/>
                  <a:pt x="0" y="10054"/>
                  <a:pt x="0" y="10800"/>
                </a:cubicBezTo>
                <a:cubicBezTo>
                  <a:pt x="0" y="11546"/>
                  <a:pt x="249" y="12150"/>
                  <a:pt x="557" y="12150"/>
                </a:cubicBezTo>
                <a:lnTo>
                  <a:pt x="2232" y="12150"/>
                </a:lnTo>
                <a:lnTo>
                  <a:pt x="2232" y="16744"/>
                </a:lnTo>
                <a:cubicBezTo>
                  <a:pt x="2232" y="17242"/>
                  <a:pt x="2400" y="17648"/>
                  <a:pt x="2605" y="17648"/>
                </a:cubicBezTo>
                <a:lnTo>
                  <a:pt x="4187" y="17648"/>
                </a:lnTo>
                <a:cubicBezTo>
                  <a:pt x="4214" y="17648"/>
                  <a:pt x="4241" y="17633"/>
                  <a:pt x="4268" y="17620"/>
                </a:cubicBezTo>
                <a:lnTo>
                  <a:pt x="4268" y="20696"/>
                </a:lnTo>
                <a:cubicBezTo>
                  <a:pt x="4268" y="21193"/>
                  <a:pt x="4436" y="21600"/>
                  <a:pt x="4641" y="21600"/>
                </a:cubicBezTo>
                <a:lnTo>
                  <a:pt x="6218" y="21600"/>
                </a:lnTo>
                <a:cubicBezTo>
                  <a:pt x="6423" y="21600"/>
                  <a:pt x="6591" y="21193"/>
                  <a:pt x="6591" y="20696"/>
                </a:cubicBezTo>
                <a:lnTo>
                  <a:pt x="6591" y="12150"/>
                </a:lnTo>
                <a:lnTo>
                  <a:pt x="10800" y="12150"/>
                </a:lnTo>
                <a:lnTo>
                  <a:pt x="15004" y="12150"/>
                </a:lnTo>
                <a:lnTo>
                  <a:pt x="15004" y="20696"/>
                </a:lnTo>
                <a:cubicBezTo>
                  <a:pt x="15004" y="21193"/>
                  <a:pt x="15170" y="21600"/>
                  <a:pt x="15375" y="21600"/>
                </a:cubicBezTo>
                <a:lnTo>
                  <a:pt x="16959" y="21600"/>
                </a:lnTo>
                <a:cubicBezTo>
                  <a:pt x="17164" y="21600"/>
                  <a:pt x="17332" y="21193"/>
                  <a:pt x="17332" y="20696"/>
                </a:cubicBezTo>
                <a:lnTo>
                  <a:pt x="17332" y="17620"/>
                </a:lnTo>
                <a:cubicBezTo>
                  <a:pt x="17359" y="17633"/>
                  <a:pt x="17386" y="17648"/>
                  <a:pt x="17413" y="17648"/>
                </a:cubicBezTo>
                <a:lnTo>
                  <a:pt x="18995" y="17648"/>
                </a:lnTo>
                <a:cubicBezTo>
                  <a:pt x="19200" y="17648"/>
                  <a:pt x="19368" y="17242"/>
                  <a:pt x="19368" y="16744"/>
                </a:cubicBezTo>
                <a:lnTo>
                  <a:pt x="19368" y="12150"/>
                </a:lnTo>
                <a:lnTo>
                  <a:pt x="21043" y="12150"/>
                </a:lnTo>
                <a:cubicBezTo>
                  <a:pt x="21351" y="12150"/>
                  <a:pt x="21600" y="11546"/>
                  <a:pt x="21600" y="10800"/>
                </a:cubicBezTo>
                <a:cubicBezTo>
                  <a:pt x="21600" y="10054"/>
                  <a:pt x="21351" y="9450"/>
                  <a:pt x="21043" y="9450"/>
                </a:cubicBezTo>
                <a:lnTo>
                  <a:pt x="19368" y="9450"/>
                </a:lnTo>
                <a:lnTo>
                  <a:pt x="19368" y="4856"/>
                </a:lnTo>
                <a:cubicBezTo>
                  <a:pt x="19368" y="4358"/>
                  <a:pt x="19200" y="3952"/>
                  <a:pt x="18995" y="3952"/>
                </a:cubicBezTo>
                <a:lnTo>
                  <a:pt x="17413" y="3952"/>
                </a:lnTo>
                <a:cubicBezTo>
                  <a:pt x="17386" y="3952"/>
                  <a:pt x="17359" y="3967"/>
                  <a:pt x="17332" y="3980"/>
                </a:cubicBezTo>
                <a:lnTo>
                  <a:pt x="17332" y="904"/>
                </a:lnTo>
                <a:cubicBezTo>
                  <a:pt x="17332" y="407"/>
                  <a:pt x="17164" y="0"/>
                  <a:pt x="16959" y="0"/>
                </a:cubicBezTo>
                <a:lnTo>
                  <a:pt x="15382" y="0"/>
                </a:lnTo>
                <a:cubicBezTo>
                  <a:pt x="15177" y="0"/>
                  <a:pt x="15009" y="407"/>
                  <a:pt x="15009" y="904"/>
                </a:cubicBezTo>
                <a:lnTo>
                  <a:pt x="15009" y="9450"/>
                </a:lnTo>
                <a:lnTo>
                  <a:pt x="10800" y="9450"/>
                </a:lnTo>
                <a:lnTo>
                  <a:pt x="6596" y="9450"/>
                </a:lnTo>
                <a:lnTo>
                  <a:pt x="6596" y="904"/>
                </a:lnTo>
                <a:cubicBezTo>
                  <a:pt x="6596" y="407"/>
                  <a:pt x="6430" y="0"/>
                  <a:pt x="6225" y="0"/>
                </a:cubicBezTo>
                <a:lnTo>
                  <a:pt x="4641" y="0"/>
                </a:ln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68" name="interactive"/>
          <p:cNvSpPr txBox="1"/>
          <p:nvPr/>
        </p:nvSpPr>
        <p:spPr>
          <a:xfrm>
            <a:off x="9779831" y="7772399"/>
            <a:ext cx="140702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interactive</a:t>
            </a:r>
          </a:p>
        </p:txBody>
      </p:sp>
      <p:sp>
        <p:nvSpPr>
          <p:cNvPr id="1069" name="exercises"/>
          <p:cNvSpPr txBox="1"/>
          <p:nvPr/>
        </p:nvSpPr>
        <p:spPr>
          <a:xfrm>
            <a:off x="9861538" y="8407399"/>
            <a:ext cx="124360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exercises</a:t>
            </a:r>
          </a:p>
        </p:txBody>
      </p:sp>
    </p:spTree>
    <p:extLst>
      <p:ext uri="{BB962C8B-B14F-4D97-AF65-F5344CB8AC3E}">
        <p14:creationId xmlns:p14="http://schemas.microsoft.com/office/powerpoint/2010/main" val="2526707444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433" name="New Types of Objec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lang="en-US" dirty="0"/>
              <a:t>References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Mental Model for State (v2)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examples and bugs: accidental argument modification</a:t>
            </a:r>
          </a:p>
          <a:p>
            <a:pPr marL="0" lvl="5" indent="0">
              <a:buSzTx/>
              <a:buNone/>
            </a:pPr>
            <a:r>
              <a:rPr lang="en-US" dirty="0"/>
              <a:t>New Types of Objects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>
                <a:solidFill>
                  <a:srgbClr val="FF0000"/>
                </a:solidFill>
              </a:rPr>
              <a:t>tuple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 err="1"/>
              <a:t>namedtuple</a:t>
            </a:r>
            <a:endParaRPr lang="en-US" dirty="0"/>
          </a:p>
          <a:p>
            <a:pPr marL="0" lvl="5" indent="0">
              <a:buSzTx/>
              <a:buNone/>
            </a:pPr>
            <a:r>
              <a:rPr lang="en-US" dirty="0"/>
              <a:t>Motivation for objects and references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why do we need this new mental model?</a:t>
            </a:r>
          </a:p>
          <a:p>
            <a:pPr marL="635000" indent="-444500">
              <a:spcBef>
                <a:spcPts val="0"/>
              </a:spcBef>
              <a:defRPr sz="2800"/>
            </a:pPr>
            <a:endParaRPr lang="en-US" dirty="0"/>
          </a:p>
          <a:p>
            <a:pPr marL="635000" indent="-444500">
              <a:spcBef>
                <a:spcPts val="0"/>
              </a:spcBef>
              <a:defRPr sz="2800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31010275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Tuple Sequenc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Tuple Sequence</a:t>
            </a:r>
          </a:p>
        </p:txBody>
      </p:sp>
      <p:sp>
        <p:nvSpPr>
          <p:cNvPr id="442" name="nums_list  = [200, 100, 300] nums_tuple = (200, 100, 300)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2761309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nums_list</a:t>
            </a:r>
            <a:r>
              <a:t>  =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</a:t>
            </a:r>
            <a:r>
              <a:t>200, 100, 300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]</a:t>
            </a:r>
            <a:r>
              <a:t/>
            </a:r>
            <a:br/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nums_tuple</a:t>
            </a:r>
            <a:r>
              <a:t> =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(</a:t>
            </a:r>
            <a:r>
              <a:t>200, 100, 300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)</a:t>
            </a:r>
          </a:p>
        </p:txBody>
      </p:sp>
      <p:sp>
        <p:nvSpPr>
          <p:cNvPr id="443" name="Like a list…"/>
          <p:cNvSpPr txBox="1"/>
          <p:nvPr/>
        </p:nvSpPr>
        <p:spPr>
          <a:xfrm>
            <a:off x="952500" y="5095676"/>
            <a:ext cx="11099800" cy="3202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rPr dirty="0"/>
              <a:t/>
            </a:r>
            <a:br>
              <a:rPr dirty="0"/>
            </a:br>
            <a:r>
              <a:rPr dirty="0"/>
              <a:t>Like a list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rPr dirty="0"/>
              <a:t>for loop, indexing, slicing, other methods</a:t>
            </a:r>
          </a:p>
          <a:p>
            <a:pPr algn="l">
              <a:spcBef>
                <a:spcPts val="4200"/>
              </a:spcBef>
              <a:defRPr sz="3200" b="0"/>
            </a:pPr>
            <a:r>
              <a:rPr dirty="0"/>
              <a:t>Unlike a list: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rPr dirty="0"/>
              <a:t>immutable (like a string)</a:t>
            </a:r>
          </a:p>
        </p:txBody>
      </p:sp>
      <p:sp>
        <p:nvSpPr>
          <p:cNvPr id="444" name="What is a tuple?  A new kind of sequence!"/>
          <p:cNvSpPr txBox="1"/>
          <p:nvPr/>
        </p:nvSpPr>
        <p:spPr>
          <a:xfrm>
            <a:off x="1314177" y="3911525"/>
            <a:ext cx="5194846" cy="457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i="1"/>
              <a:t>What is a tuple?</a:t>
            </a:r>
            <a:r>
              <a:t>  A new kind of sequence!</a:t>
            </a:r>
          </a:p>
        </p:txBody>
      </p:sp>
      <p:sp>
        <p:nvSpPr>
          <p:cNvPr id="6" name="Connection Line">
            <a:extLst>
              <a:ext uri="{FF2B5EF4-FFF2-40B4-BE49-F238E27FC236}">
                <a16:creationId xmlns:a16="http://schemas.microsoft.com/office/drawing/2014/main" id="{918067CF-A85A-2D40-89AE-F04C03E3EF96}"/>
              </a:ext>
            </a:extLst>
          </p:cNvPr>
          <p:cNvSpPr/>
          <p:nvPr/>
        </p:nvSpPr>
        <p:spPr>
          <a:xfrm>
            <a:off x="4371848" y="2639997"/>
            <a:ext cx="2130551" cy="712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7465" y="20416"/>
                  <a:pt x="265" y="13216"/>
                  <a:pt x="0" y="0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" name="if you use parentheses (round)…">
            <a:extLst>
              <a:ext uri="{FF2B5EF4-FFF2-40B4-BE49-F238E27FC236}">
                <a16:creationId xmlns:a16="http://schemas.microsoft.com/office/drawing/2014/main" id="{6B5F78AE-B75E-BA46-A36D-C7502723A987}"/>
              </a:ext>
            </a:extLst>
          </p:cNvPr>
          <p:cNvSpPr txBox="1"/>
          <p:nvPr/>
        </p:nvSpPr>
        <p:spPr>
          <a:xfrm>
            <a:off x="6502400" y="2723454"/>
            <a:ext cx="3958830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if you use parentheses (round)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instead of brackets [square]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you get a tuple instead of a list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Tuple Sequenc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Tuple Sequence</a:t>
            </a:r>
          </a:p>
        </p:txBody>
      </p:sp>
      <p:sp>
        <p:nvSpPr>
          <p:cNvPr id="447" name="nums_list  = [200, 100, 300] nums_tuple = (200, 100, 300)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2761309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nums_list</a:t>
            </a:r>
            <a:r>
              <a:t>  =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</a:t>
            </a:r>
            <a:r>
              <a:t>200, 100, 300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]</a:t>
            </a:r>
            <a:r>
              <a:t/>
            </a:r>
            <a:br/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nums_tuple</a:t>
            </a:r>
            <a:r>
              <a:t> =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(</a:t>
            </a:r>
            <a:r>
              <a:t>200, 100, 300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)</a:t>
            </a:r>
          </a:p>
          <a:p>
            <a:pPr marL="0" indent="0"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x = </a:t>
            </a:r>
            <a:r>
              <a:rPr>
                <a:solidFill>
                  <a:schemeClr val="accent1">
                    <a:lumOff val="-13575"/>
                  </a:schemeClr>
                </a:solidFill>
              </a:rPr>
              <a:t>nums_list</a:t>
            </a:r>
            <a:r>
              <a:t>[2]</a:t>
            </a:r>
            <a:br/>
            <a:r>
              <a:t>x = </a:t>
            </a:r>
            <a:r>
              <a:rPr>
                <a:solidFill>
                  <a:schemeClr val="accent1">
                    <a:lumOff val="-13575"/>
                  </a:schemeClr>
                </a:solidFill>
              </a:rPr>
              <a:t>nums_tuple</a:t>
            </a:r>
            <a:r>
              <a:t>[2]</a:t>
            </a:r>
          </a:p>
        </p:txBody>
      </p:sp>
      <p:sp>
        <p:nvSpPr>
          <p:cNvPr id="448" name="Like a list…"/>
          <p:cNvSpPr txBox="1"/>
          <p:nvPr/>
        </p:nvSpPr>
        <p:spPr>
          <a:xfrm>
            <a:off x="952500" y="5095676"/>
            <a:ext cx="11099800" cy="3202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/>
            </a:r>
            <a:br/>
            <a:r>
              <a:t>Like a list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loop,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indexing</a:t>
            </a:r>
            <a:r>
              <a:t>, slicing, other methods</a:t>
            </a:r>
          </a:p>
          <a:p>
            <a:pPr algn="l">
              <a:spcBef>
                <a:spcPts val="4200"/>
              </a:spcBef>
              <a:defRPr sz="3200" b="0"/>
            </a:pPr>
            <a:r>
              <a:t>Unlike a list: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immutable (like a string)</a:t>
            </a:r>
          </a:p>
        </p:txBody>
      </p:sp>
      <p:sp>
        <p:nvSpPr>
          <p:cNvPr id="449" name="Callout"/>
          <p:cNvSpPr/>
          <p:nvPr/>
        </p:nvSpPr>
        <p:spPr>
          <a:xfrm>
            <a:off x="787400" y="3035300"/>
            <a:ext cx="5630466" cy="1270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4" y="0"/>
                </a:moveTo>
                <a:cubicBezTo>
                  <a:pt x="109" y="0"/>
                  <a:pt x="0" y="484"/>
                  <a:pt x="0" y="1080"/>
                </a:cubicBezTo>
                <a:lnTo>
                  <a:pt x="0" y="20520"/>
                </a:lnTo>
                <a:cubicBezTo>
                  <a:pt x="0" y="21116"/>
                  <a:pt x="109" y="21600"/>
                  <a:pt x="244" y="21600"/>
                </a:cubicBezTo>
                <a:lnTo>
                  <a:pt x="20175" y="21600"/>
                </a:lnTo>
                <a:cubicBezTo>
                  <a:pt x="20309" y="21600"/>
                  <a:pt x="20419" y="21116"/>
                  <a:pt x="20419" y="20520"/>
                </a:cubicBezTo>
                <a:lnTo>
                  <a:pt x="20419" y="13412"/>
                </a:lnTo>
                <a:lnTo>
                  <a:pt x="21600" y="11246"/>
                </a:lnTo>
                <a:lnTo>
                  <a:pt x="20419" y="9086"/>
                </a:lnTo>
                <a:lnTo>
                  <a:pt x="20419" y="1080"/>
                </a:lnTo>
                <a:cubicBezTo>
                  <a:pt x="20419" y="484"/>
                  <a:pt x="20309" y="0"/>
                  <a:pt x="20175" y="0"/>
                </a:cubicBezTo>
                <a:lnTo>
                  <a:pt x="244" y="0"/>
                </a:lnTo>
                <a:close/>
              </a:path>
            </a:pathLst>
          </a:cu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50" name="both put 300 in x"/>
          <p:cNvSpPr txBox="1"/>
          <p:nvPr/>
        </p:nvSpPr>
        <p:spPr>
          <a:xfrm>
            <a:off x="6856983" y="3441699"/>
            <a:ext cx="226263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both put 300 in x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Tuple Sequenc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Tuple Sequence</a:t>
            </a:r>
          </a:p>
        </p:txBody>
      </p:sp>
      <p:sp>
        <p:nvSpPr>
          <p:cNvPr id="459" name="nums_list  = [200, 100, 300] nums_tuple = (200, 100, 300)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35215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nums_list</a:t>
            </a:r>
            <a:r>
              <a:t>  =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</a:t>
            </a:r>
            <a:r>
              <a:t>200, 100, 300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]</a:t>
            </a:r>
            <a:r>
              <a:t/>
            </a:r>
            <a:br/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nums_tuple</a:t>
            </a:r>
            <a:r>
              <a:t> = 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(</a:t>
            </a:r>
            <a:r>
              <a:t>200, 100, 300</a:t>
            </a: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)</a:t>
            </a:r>
          </a:p>
          <a:p>
            <a:pPr marL="0" indent="0"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nums_list</a:t>
            </a:r>
            <a:r>
              <a:t>[0] = 99</a:t>
            </a:r>
            <a:br/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nums_tuple</a:t>
            </a:r>
            <a:r>
              <a:t>[0] = 99</a:t>
            </a:r>
          </a:p>
        </p:txBody>
      </p:sp>
      <p:sp>
        <p:nvSpPr>
          <p:cNvPr id="460" name="Like a list…"/>
          <p:cNvSpPr txBox="1"/>
          <p:nvPr/>
        </p:nvSpPr>
        <p:spPr>
          <a:xfrm>
            <a:off x="952500" y="5095676"/>
            <a:ext cx="11099800" cy="3202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3200" b="0"/>
            </a:pPr>
            <a:r>
              <a:t/>
            </a:r>
            <a:br/>
            <a:r>
              <a:t>Like a list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t>for loop, indexing, slicing, other methods</a:t>
            </a:r>
          </a:p>
          <a:p>
            <a:pPr algn="l">
              <a:spcBef>
                <a:spcPts val="4200"/>
              </a:spcBef>
              <a:defRPr sz="3200" b="0"/>
            </a:pPr>
            <a:r>
              <a:t>Unlike a list:</a:t>
            </a:r>
          </a:p>
          <a:p>
            <a:pPr marL="635000" indent="-444500" algn="l">
              <a:buSzPct val="145000"/>
              <a:buChar char="•"/>
              <a:defRPr sz="2800" b="0"/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immutable</a:t>
            </a:r>
            <a:r>
              <a:t> (like a string)</a:t>
            </a:r>
          </a:p>
        </p:txBody>
      </p:sp>
      <p:sp>
        <p:nvSpPr>
          <p:cNvPr id="461" name="Traceback (most recent call last):…"/>
          <p:cNvSpPr txBox="1"/>
          <p:nvPr/>
        </p:nvSpPr>
        <p:spPr>
          <a:xfrm>
            <a:off x="6177861" y="4813299"/>
            <a:ext cx="6766360" cy="78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500" b="0">
                <a:latin typeface="Menlo"/>
                <a:ea typeface="Menlo"/>
                <a:cs typeface="Menlo"/>
                <a:sym typeface="Menlo"/>
              </a:defRPr>
            </a:pPr>
            <a:r>
              <a:t>Traceback (most recent call last):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500" b="0">
                <a:latin typeface="Menlo"/>
                <a:ea typeface="Menlo"/>
                <a:cs typeface="Menlo"/>
                <a:sym typeface="Menlo"/>
              </a:defRPr>
            </a:pPr>
            <a:r>
              <a:t>  File "&lt;stdin&gt;", line 1, in &lt;module&gt;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500" b="0">
                <a:latin typeface="Menlo"/>
                <a:ea typeface="Menlo"/>
                <a:cs typeface="Menlo"/>
                <a:sym typeface="Menlo"/>
              </a:defRPr>
            </a:pPr>
            <a:r>
              <a:t>TypeError: 'tuple' object does not support item assignment</a:t>
            </a:r>
          </a:p>
        </p:txBody>
      </p:sp>
      <p:sp>
        <p:nvSpPr>
          <p:cNvPr id="462" name="Crashes!"/>
          <p:cNvSpPr txBox="1"/>
          <p:nvPr/>
        </p:nvSpPr>
        <p:spPr>
          <a:xfrm>
            <a:off x="6133603" y="4368799"/>
            <a:ext cx="142339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Crashes!</a:t>
            </a:r>
          </a:p>
        </p:txBody>
      </p:sp>
      <p:sp>
        <p:nvSpPr>
          <p:cNvPr id="469" name="Connection Line"/>
          <p:cNvSpPr/>
          <p:nvPr/>
        </p:nvSpPr>
        <p:spPr>
          <a:xfrm>
            <a:off x="5555191" y="3838273"/>
            <a:ext cx="1197522" cy="5375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705" extrusionOk="0">
                <a:moveTo>
                  <a:pt x="21600" y="20705"/>
                </a:moveTo>
                <a:cubicBezTo>
                  <a:pt x="17968" y="5976"/>
                  <a:pt x="10768" y="-895"/>
                  <a:pt x="0" y="93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64" name="changes list to…"/>
          <p:cNvSpPr txBox="1"/>
          <p:nvPr/>
        </p:nvSpPr>
        <p:spPr>
          <a:xfrm>
            <a:off x="8349133" y="3378274"/>
            <a:ext cx="2423816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changes list to</a:t>
            </a:r>
          </a:p>
          <a:p>
            <a:pPr>
              <a:defRPr b="0"/>
            </a:pPr>
            <a:r>
              <a:t>[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99</a:t>
            </a:r>
            <a:r>
              <a:t>, 100, 300]</a:t>
            </a:r>
          </a:p>
        </p:txBody>
      </p:sp>
      <p:sp>
        <p:nvSpPr>
          <p:cNvPr id="470" name="Connection Line"/>
          <p:cNvSpPr/>
          <p:nvPr/>
        </p:nvSpPr>
        <p:spPr>
          <a:xfrm>
            <a:off x="5402791" y="3063984"/>
            <a:ext cx="3504953" cy="3471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7" extrusionOk="0">
                <a:moveTo>
                  <a:pt x="21600" y="16207"/>
                </a:moveTo>
                <a:cubicBezTo>
                  <a:pt x="13703" y="-4963"/>
                  <a:pt x="6503" y="-5393"/>
                  <a:pt x="0" y="14917"/>
                </a:cubicBezTo>
              </a:path>
            </a:pathLst>
          </a:cu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66" name="Why would we ever want immutability?…"/>
          <p:cNvSpPr txBox="1"/>
          <p:nvPr/>
        </p:nvSpPr>
        <p:spPr>
          <a:xfrm>
            <a:off x="5690679" y="6767620"/>
            <a:ext cx="6826325" cy="127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 i="1">
                <a:solidFill>
                  <a:srgbClr val="5E5E5E"/>
                </a:solidFill>
              </a:defRPr>
            </a:pPr>
            <a:r>
              <a:rPr dirty="0"/>
              <a:t>Why would we ever want immutability?</a:t>
            </a:r>
          </a:p>
          <a:p>
            <a:pPr marL="860425" indent="-555625" algn="l">
              <a:buSzPct val="100000"/>
              <a:buAutoNum type="arabicPeriod"/>
              <a:defRPr sz="2800" b="0">
                <a:solidFill>
                  <a:srgbClr val="5E5E5E"/>
                </a:solidFill>
              </a:defRPr>
            </a:pPr>
            <a:r>
              <a:rPr dirty="0"/>
              <a:t>avoid certain bugs</a:t>
            </a:r>
          </a:p>
          <a:p>
            <a:pPr marL="860425" indent="-555625" algn="l">
              <a:buSzPct val="100000"/>
              <a:buAutoNum type="arabicPeriod"/>
              <a:defRPr sz="2800" b="0">
                <a:solidFill>
                  <a:srgbClr val="5E5E5E"/>
                </a:solidFill>
              </a:defRPr>
            </a:pPr>
            <a:r>
              <a:rPr dirty="0"/>
              <a:t>some use cases require it (e.g., dict keys)</a:t>
            </a:r>
          </a:p>
        </p:txBody>
      </p:sp>
      <p:sp>
        <p:nvSpPr>
          <p:cNvPr id="467" name="Dingbat Check"/>
          <p:cNvSpPr/>
          <p:nvPr/>
        </p:nvSpPr>
        <p:spPr>
          <a:xfrm>
            <a:off x="454129" y="3089996"/>
            <a:ext cx="559227" cy="5314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2" h="20404" extrusionOk="0">
                <a:moveTo>
                  <a:pt x="19340" y="6"/>
                </a:moveTo>
                <a:cubicBezTo>
                  <a:pt x="18911" y="-308"/>
                  <a:pt x="8317" y="11620"/>
                  <a:pt x="6423" y="13985"/>
                </a:cubicBezTo>
                <a:cubicBezTo>
                  <a:pt x="6323" y="14108"/>
                  <a:pt x="6215" y="14226"/>
                  <a:pt x="6090" y="14370"/>
                </a:cubicBezTo>
                <a:cubicBezTo>
                  <a:pt x="5960" y="14216"/>
                  <a:pt x="5854" y="14096"/>
                  <a:pt x="5755" y="13971"/>
                </a:cubicBezTo>
                <a:cubicBezTo>
                  <a:pt x="4964" y="12967"/>
                  <a:pt x="4458" y="12167"/>
                  <a:pt x="3657" y="11171"/>
                </a:cubicBezTo>
                <a:cubicBezTo>
                  <a:pt x="3337" y="10773"/>
                  <a:pt x="2972" y="10410"/>
                  <a:pt x="2634" y="10026"/>
                </a:cubicBezTo>
                <a:cubicBezTo>
                  <a:pt x="2472" y="9843"/>
                  <a:pt x="2283" y="9849"/>
                  <a:pt x="2071" y="9915"/>
                </a:cubicBezTo>
                <a:cubicBezTo>
                  <a:pt x="1856" y="9981"/>
                  <a:pt x="1574" y="9982"/>
                  <a:pt x="1303" y="10152"/>
                </a:cubicBezTo>
                <a:cubicBezTo>
                  <a:pt x="1209" y="10262"/>
                  <a:pt x="1332" y="10438"/>
                  <a:pt x="1349" y="10609"/>
                </a:cubicBezTo>
                <a:cubicBezTo>
                  <a:pt x="1369" y="10821"/>
                  <a:pt x="603" y="10792"/>
                  <a:pt x="203" y="11061"/>
                </a:cubicBezTo>
                <a:cubicBezTo>
                  <a:pt x="111" y="11123"/>
                  <a:pt x="286" y="11375"/>
                  <a:pt x="227" y="11440"/>
                </a:cubicBezTo>
                <a:cubicBezTo>
                  <a:pt x="51" y="11634"/>
                  <a:pt x="-61" y="11588"/>
                  <a:pt x="36" y="11826"/>
                </a:cubicBezTo>
                <a:cubicBezTo>
                  <a:pt x="896" y="13941"/>
                  <a:pt x="2182" y="15733"/>
                  <a:pt x="3218" y="17879"/>
                </a:cubicBezTo>
                <a:cubicBezTo>
                  <a:pt x="4865" y="21292"/>
                  <a:pt x="5178" y="19166"/>
                  <a:pt x="5654" y="19575"/>
                </a:cubicBezTo>
                <a:cubicBezTo>
                  <a:pt x="7119" y="20836"/>
                  <a:pt x="6474" y="21179"/>
                  <a:pt x="9921" y="16770"/>
                </a:cubicBezTo>
                <a:cubicBezTo>
                  <a:pt x="11378" y="14721"/>
                  <a:pt x="19009" y="5203"/>
                  <a:pt x="20710" y="3334"/>
                </a:cubicBezTo>
                <a:cubicBezTo>
                  <a:pt x="20919" y="3106"/>
                  <a:pt x="21118" y="2879"/>
                  <a:pt x="21258" y="2594"/>
                </a:cubicBezTo>
                <a:cubicBezTo>
                  <a:pt x="21526" y="2050"/>
                  <a:pt x="21539" y="2066"/>
                  <a:pt x="21150" y="1624"/>
                </a:cubicBezTo>
                <a:cubicBezTo>
                  <a:pt x="21006" y="1461"/>
                  <a:pt x="20856" y="1427"/>
                  <a:pt x="20646" y="1437"/>
                </a:cubicBezTo>
                <a:cubicBezTo>
                  <a:pt x="20244" y="1456"/>
                  <a:pt x="20044" y="1227"/>
                  <a:pt x="20086" y="860"/>
                </a:cubicBezTo>
                <a:cubicBezTo>
                  <a:pt x="20096" y="778"/>
                  <a:pt x="20075" y="672"/>
                  <a:pt x="20023" y="612"/>
                </a:cubicBezTo>
                <a:cubicBezTo>
                  <a:pt x="19903" y="469"/>
                  <a:pt x="19492" y="117"/>
                  <a:pt x="19340" y="6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68" name="Dingbat X"/>
          <p:cNvSpPr/>
          <p:nvPr/>
        </p:nvSpPr>
        <p:spPr>
          <a:xfrm>
            <a:off x="387085" y="3647560"/>
            <a:ext cx="476190" cy="562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4" h="21548" extrusionOk="0">
                <a:moveTo>
                  <a:pt x="18655" y="0"/>
                </a:moveTo>
                <a:cubicBezTo>
                  <a:pt x="18494" y="5"/>
                  <a:pt x="18333" y="109"/>
                  <a:pt x="18066" y="314"/>
                </a:cubicBezTo>
                <a:cubicBezTo>
                  <a:pt x="15478" y="2289"/>
                  <a:pt x="13027" y="4381"/>
                  <a:pt x="10727" y="6600"/>
                </a:cubicBezTo>
                <a:cubicBezTo>
                  <a:pt x="10587" y="6735"/>
                  <a:pt x="10434" y="6862"/>
                  <a:pt x="10258" y="7020"/>
                </a:cubicBezTo>
                <a:cubicBezTo>
                  <a:pt x="10102" y="6832"/>
                  <a:pt x="9974" y="6685"/>
                  <a:pt x="9856" y="6533"/>
                </a:cubicBezTo>
                <a:cubicBezTo>
                  <a:pt x="8908" y="5315"/>
                  <a:pt x="7971" y="4091"/>
                  <a:pt x="7009" y="2882"/>
                </a:cubicBezTo>
                <a:cubicBezTo>
                  <a:pt x="6625" y="2399"/>
                  <a:pt x="6178" y="1951"/>
                  <a:pt x="5769" y="1483"/>
                </a:cubicBezTo>
                <a:cubicBezTo>
                  <a:pt x="5573" y="1260"/>
                  <a:pt x="5327" y="1254"/>
                  <a:pt x="5044" y="1314"/>
                </a:cubicBezTo>
                <a:cubicBezTo>
                  <a:pt x="4759" y="1375"/>
                  <a:pt x="4593" y="1540"/>
                  <a:pt x="4590" y="1770"/>
                </a:cubicBezTo>
                <a:cubicBezTo>
                  <a:pt x="4583" y="2129"/>
                  <a:pt x="4349" y="2291"/>
                  <a:pt x="3989" y="2389"/>
                </a:cubicBezTo>
                <a:cubicBezTo>
                  <a:pt x="3741" y="2232"/>
                  <a:pt x="3498" y="2079"/>
                  <a:pt x="3221" y="1904"/>
                </a:cubicBezTo>
                <a:cubicBezTo>
                  <a:pt x="2922" y="2176"/>
                  <a:pt x="2660" y="2427"/>
                  <a:pt x="2382" y="2665"/>
                </a:cubicBezTo>
                <a:cubicBezTo>
                  <a:pt x="2135" y="2876"/>
                  <a:pt x="2125" y="3090"/>
                  <a:pt x="2231" y="3371"/>
                </a:cubicBezTo>
                <a:cubicBezTo>
                  <a:pt x="3179" y="5877"/>
                  <a:pt x="4394" y="8283"/>
                  <a:pt x="5880" y="10593"/>
                </a:cubicBezTo>
                <a:cubicBezTo>
                  <a:pt x="5956" y="10712"/>
                  <a:pt x="6024" y="10835"/>
                  <a:pt x="6094" y="10951"/>
                </a:cubicBezTo>
                <a:cubicBezTo>
                  <a:pt x="4046" y="12991"/>
                  <a:pt x="2019" y="15012"/>
                  <a:pt x="0" y="17024"/>
                </a:cubicBezTo>
                <a:cubicBezTo>
                  <a:pt x="166" y="17359"/>
                  <a:pt x="297" y="17644"/>
                  <a:pt x="450" y="17921"/>
                </a:cubicBezTo>
                <a:cubicBezTo>
                  <a:pt x="559" y="18117"/>
                  <a:pt x="570" y="18299"/>
                  <a:pt x="443" y="18491"/>
                </a:cubicBezTo>
                <a:cubicBezTo>
                  <a:pt x="355" y="18625"/>
                  <a:pt x="277" y="18763"/>
                  <a:pt x="214" y="18906"/>
                </a:cubicBezTo>
                <a:cubicBezTo>
                  <a:pt x="179" y="18986"/>
                  <a:pt x="139" y="19096"/>
                  <a:pt x="175" y="19164"/>
                </a:cubicBezTo>
                <a:cubicBezTo>
                  <a:pt x="462" y="19717"/>
                  <a:pt x="876" y="20186"/>
                  <a:pt x="1406" y="20550"/>
                </a:cubicBezTo>
                <a:cubicBezTo>
                  <a:pt x="1668" y="20457"/>
                  <a:pt x="1862" y="20370"/>
                  <a:pt x="2068" y="20319"/>
                </a:cubicBezTo>
                <a:cubicBezTo>
                  <a:pt x="2305" y="20259"/>
                  <a:pt x="2506" y="20384"/>
                  <a:pt x="2432" y="20567"/>
                </a:cubicBezTo>
                <a:cubicBezTo>
                  <a:pt x="2271" y="20967"/>
                  <a:pt x="2606" y="21165"/>
                  <a:pt x="2838" y="21403"/>
                </a:cubicBezTo>
                <a:cubicBezTo>
                  <a:pt x="3027" y="21596"/>
                  <a:pt x="3335" y="21593"/>
                  <a:pt x="3548" y="21414"/>
                </a:cubicBezTo>
                <a:cubicBezTo>
                  <a:pt x="3624" y="21350"/>
                  <a:pt x="3679" y="21268"/>
                  <a:pt x="3745" y="21195"/>
                </a:cubicBezTo>
                <a:cubicBezTo>
                  <a:pt x="5406" y="19353"/>
                  <a:pt x="7068" y="17510"/>
                  <a:pt x="8732" y="15669"/>
                </a:cubicBezTo>
                <a:cubicBezTo>
                  <a:pt x="8850" y="15538"/>
                  <a:pt x="8982" y="15417"/>
                  <a:pt x="9151" y="15248"/>
                </a:cubicBezTo>
                <a:cubicBezTo>
                  <a:pt x="9312" y="15457"/>
                  <a:pt x="9442" y="15618"/>
                  <a:pt x="9566" y="15782"/>
                </a:cubicBezTo>
                <a:cubicBezTo>
                  <a:pt x="10552" y="17091"/>
                  <a:pt x="11622" y="18348"/>
                  <a:pt x="12799" y="19538"/>
                </a:cubicBezTo>
                <a:cubicBezTo>
                  <a:pt x="13137" y="19880"/>
                  <a:pt x="13363" y="19913"/>
                  <a:pt x="13764" y="19639"/>
                </a:cubicBezTo>
                <a:cubicBezTo>
                  <a:pt x="14071" y="19429"/>
                  <a:pt x="14340" y="19181"/>
                  <a:pt x="14638" y="18942"/>
                </a:cubicBezTo>
                <a:cubicBezTo>
                  <a:pt x="14977" y="19118"/>
                  <a:pt x="15325" y="19299"/>
                  <a:pt x="15670" y="19479"/>
                </a:cubicBezTo>
                <a:cubicBezTo>
                  <a:pt x="15874" y="19336"/>
                  <a:pt x="16024" y="19228"/>
                  <a:pt x="16179" y="19123"/>
                </a:cubicBezTo>
                <a:cubicBezTo>
                  <a:pt x="16407" y="18969"/>
                  <a:pt x="16586" y="18817"/>
                  <a:pt x="16625" y="18532"/>
                </a:cubicBezTo>
                <a:cubicBezTo>
                  <a:pt x="16663" y="18245"/>
                  <a:pt x="16848" y="17980"/>
                  <a:pt x="17238" y="17893"/>
                </a:cubicBezTo>
                <a:cubicBezTo>
                  <a:pt x="17537" y="17826"/>
                  <a:pt x="17736" y="17646"/>
                  <a:pt x="17893" y="17435"/>
                </a:cubicBezTo>
                <a:cubicBezTo>
                  <a:pt x="18144" y="17098"/>
                  <a:pt x="18337" y="16737"/>
                  <a:pt x="18424" y="16377"/>
                </a:cubicBezTo>
                <a:cubicBezTo>
                  <a:pt x="16705" y="14528"/>
                  <a:pt x="15014" y="12708"/>
                  <a:pt x="13308" y="10873"/>
                </a:cubicBezTo>
                <a:cubicBezTo>
                  <a:pt x="13494" y="10665"/>
                  <a:pt x="13612" y="10530"/>
                  <a:pt x="13734" y="10397"/>
                </a:cubicBezTo>
                <a:cubicBezTo>
                  <a:pt x="15805" y="8137"/>
                  <a:pt x="18039" y="6000"/>
                  <a:pt x="20413" y="3968"/>
                </a:cubicBezTo>
                <a:cubicBezTo>
                  <a:pt x="20703" y="3719"/>
                  <a:pt x="20983" y="3471"/>
                  <a:pt x="21190" y="3153"/>
                </a:cubicBezTo>
                <a:cubicBezTo>
                  <a:pt x="21585" y="2544"/>
                  <a:pt x="21600" y="2565"/>
                  <a:pt x="21129" y="2026"/>
                </a:cubicBezTo>
                <a:cubicBezTo>
                  <a:pt x="20955" y="1827"/>
                  <a:pt x="20762" y="1776"/>
                  <a:pt x="20487" y="1772"/>
                </a:cubicBezTo>
                <a:cubicBezTo>
                  <a:pt x="19961" y="1764"/>
                  <a:pt x="19720" y="1486"/>
                  <a:pt x="19806" y="1064"/>
                </a:cubicBezTo>
                <a:cubicBezTo>
                  <a:pt x="19825" y="971"/>
                  <a:pt x="19804" y="847"/>
                  <a:pt x="19743" y="773"/>
                </a:cubicBezTo>
                <a:cubicBezTo>
                  <a:pt x="19597" y="599"/>
                  <a:pt x="19434" y="429"/>
                  <a:pt x="19245" y="289"/>
                </a:cubicBezTo>
                <a:cubicBezTo>
                  <a:pt x="18978" y="92"/>
                  <a:pt x="18816" y="-4"/>
                  <a:pt x="18655" y="0"/>
                </a:cubicBezTo>
                <a:close/>
              </a:path>
            </a:pathLst>
          </a:cu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Example: location -&gt; building mapping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Example: location -&gt; building mapping</a:t>
            </a:r>
          </a:p>
        </p:txBody>
      </p:sp>
      <p:sp>
        <p:nvSpPr>
          <p:cNvPr id="473" name="buildings = {   [0,0]: “Comp Sci”,   [0,2]: “Psychology”,   [4,0]: “Noland”,   [1,8]: “Van Vleck” }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35215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buildings = {</a:t>
            </a:r>
            <a:br/>
            <a:r>
              <a:t> 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[0,0]</a:t>
            </a:r>
            <a:r>
              <a:t>: “Comp Sci”,</a:t>
            </a:r>
            <a:br/>
            <a:r>
              <a:t> 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[0,2]</a:t>
            </a:r>
            <a:r>
              <a:t>: “Psychology”,</a:t>
            </a:r>
            <a:br/>
            <a:r>
              <a:t> 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[4,0]</a:t>
            </a:r>
            <a:r>
              <a:t>: “Noland”,</a:t>
            </a:r>
            <a:br/>
            <a:r>
              <a:t> 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[1,8]</a:t>
            </a:r>
            <a:r>
              <a:t>: “Van Vleck”</a:t>
            </a:r>
            <a:br/>
            <a:r>
              <a:t>}</a:t>
            </a:r>
          </a:p>
        </p:txBody>
      </p:sp>
      <p:sp>
        <p:nvSpPr>
          <p:cNvPr id="474" name="Traceback (most recent call last):…"/>
          <p:cNvSpPr txBox="1"/>
          <p:nvPr/>
        </p:nvSpPr>
        <p:spPr>
          <a:xfrm>
            <a:off x="2878509" y="7175499"/>
            <a:ext cx="7247782" cy="157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Traceback (most recent call last):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File "test2.py", line 1, in &lt;module&gt;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  buildings = {[0,0]: "CS"}</a:t>
            </a:r>
          </a:p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TypeError: unhashable type: 'list'</a:t>
            </a:r>
          </a:p>
        </p:txBody>
      </p:sp>
      <p:sp>
        <p:nvSpPr>
          <p:cNvPr id="475" name="FAILS!"/>
          <p:cNvSpPr txBox="1"/>
          <p:nvPr/>
        </p:nvSpPr>
        <p:spPr>
          <a:xfrm>
            <a:off x="2821731" y="6242050"/>
            <a:ext cx="2103538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FAILS!</a:t>
            </a:r>
          </a:p>
        </p:txBody>
      </p:sp>
      <p:sp>
        <p:nvSpPr>
          <p:cNvPr id="478" name="Connection Line"/>
          <p:cNvSpPr/>
          <p:nvPr/>
        </p:nvSpPr>
        <p:spPr>
          <a:xfrm>
            <a:off x="2155030" y="4222435"/>
            <a:ext cx="1328524" cy="819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18" h="21600" extrusionOk="0">
                <a:moveTo>
                  <a:pt x="20718" y="21600"/>
                </a:moveTo>
                <a:cubicBezTo>
                  <a:pt x="5994" y="20346"/>
                  <a:pt x="-882" y="13146"/>
                  <a:pt x="9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77" name="trying to use x,y coordinates as key"/>
          <p:cNvSpPr txBox="1"/>
          <p:nvPr/>
        </p:nvSpPr>
        <p:spPr>
          <a:xfrm>
            <a:off x="3838748" y="4825999"/>
            <a:ext cx="448910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trying to use x,y coordinates as key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Example: location -&gt; building mapping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Example: location -&gt; building mapping</a:t>
            </a:r>
          </a:p>
        </p:txBody>
      </p:sp>
      <p:sp>
        <p:nvSpPr>
          <p:cNvPr id="481" name="buildings = {   (0,0): “Comp Sci”,   (0,2): “Psychology”,   (4,0): “Noland”,   (1,8): “Van Vleck” }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35215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buildings = {</a:t>
            </a:r>
            <a:br/>
            <a:r>
              <a:t> 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(0,0)</a:t>
            </a:r>
            <a:r>
              <a:t>: “Comp Sci”,</a:t>
            </a:r>
            <a:br/>
            <a:r>
              <a:t> 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(0,2)</a:t>
            </a:r>
            <a:r>
              <a:t>: “Psychology”,</a:t>
            </a:r>
            <a:br/>
            <a:r>
              <a:t> 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(4,0)</a:t>
            </a:r>
            <a:r>
              <a:t>: “Noland”,</a:t>
            </a:r>
            <a:br/>
            <a:r>
              <a:t> 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(1,8)</a:t>
            </a:r>
            <a:r>
              <a:t>: “Van Vleck”</a:t>
            </a:r>
            <a:br/>
            <a:r>
              <a:t>}</a:t>
            </a:r>
          </a:p>
        </p:txBody>
      </p:sp>
      <p:sp>
        <p:nvSpPr>
          <p:cNvPr id="482" name="Succeeds!…"/>
          <p:cNvSpPr txBox="1"/>
          <p:nvPr/>
        </p:nvSpPr>
        <p:spPr>
          <a:xfrm>
            <a:off x="1550888" y="6267449"/>
            <a:ext cx="3273624" cy="1257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Succeeds!</a:t>
            </a:r>
          </a:p>
          <a:p>
            <a:pPr>
              <a:defRPr sz="3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(with tuples)</a:t>
            </a:r>
          </a:p>
        </p:txBody>
      </p:sp>
      <p:sp>
        <p:nvSpPr>
          <p:cNvPr id="485" name="Connection Line"/>
          <p:cNvSpPr/>
          <p:nvPr/>
        </p:nvSpPr>
        <p:spPr>
          <a:xfrm>
            <a:off x="2155030" y="4222435"/>
            <a:ext cx="1328524" cy="819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18" h="21600" extrusionOk="0">
                <a:moveTo>
                  <a:pt x="20718" y="21600"/>
                </a:moveTo>
                <a:cubicBezTo>
                  <a:pt x="5994" y="20346"/>
                  <a:pt x="-882" y="13146"/>
                  <a:pt x="9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84" name="trying to use x,y coordinates as key"/>
          <p:cNvSpPr txBox="1"/>
          <p:nvPr/>
        </p:nvSpPr>
        <p:spPr>
          <a:xfrm>
            <a:off x="3838748" y="4825999"/>
            <a:ext cx="448910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trying to use x,y coordinates as key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A note on parenthetical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A note on parenthetical characters</a:t>
            </a:r>
          </a:p>
        </p:txBody>
      </p:sp>
      <p:sp>
        <p:nvSpPr>
          <p:cNvPr id="522" name="parentheses:    ( and )"/>
          <p:cNvSpPr txBox="1"/>
          <p:nvPr/>
        </p:nvSpPr>
        <p:spPr>
          <a:xfrm>
            <a:off x="661640" y="2743294"/>
            <a:ext cx="3502720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parentheses:    </a:t>
            </a:r>
            <a:r>
              <a:rPr sz="32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(</a:t>
            </a:r>
            <a:r>
              <a:t> and </a:t>
            </a:r>
            <a:r>
              <a:rPr sz="32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)</a:t>
            </a:r>
          </a:p>
        </p:txBody>
      </p:sp>
      <p:sp>
        <p:nvSpPr>
          <p:cNvPr id="523" name="brackets:    [ and ]"/>
          <p:cNvSpPr txBox="1"/>
          <p:nvPr/>
        </p:nvSpPr>
        <p:spPr>
          <a:xfrm>
            <a:off x="1157840" y="5422899"/>
            <a:ext cx="2999930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brackets:    </a:t>
            </a:r>
            <a:r>
              <a:rPr sz="32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</a:t>
            </a:r>
            <a:r>
              <a:t> and </a:t>
            </a:r>
            <a:r>
              <a:rPr sz="32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]</a:t>
            </a:r>
          </a:p>
        </p:txBody>
      </p:sp>
      <p:sp>
        <p:nvSpPr>
          <p:cNvPr id="524" name="braces:    { and }"/>
          <p:cNvSpPr txBox="1"/>
          <p:nvPr/>
        </p:nvSpPr>
        <p:spPr>
          <a:xfrm>
            <a:off x="1488322" y="8064499"/>
            <a:ext cx="262121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braces:    </a:t>
            </a:r>
            <a:r>
              <a:rPr sz="32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{</a:t>
            </a:r>
            <a:r>
              <a:t> and </a:t>
            </a:r>
            <a:r>
              <a:rPr sz="32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}</a:t>
            </a:r>
          </a:p>
        </p:txBody>
      </p:sp>
      <p:sp>
        <p:nvSpPr>
          <p:cNvPr id="525" name="type of parenthesis"/>
          <p:cNvSpPr txBox="1"/>
          <p:nvPr/>
        </p:nvSpPr>
        <p:spPr>
          <a:xfrm>
            <a:off x="434776" y="1384299"/>
            <a:ext cx="4096148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type of parenthesis</a:t>
            </a:r>
          </a:p>
        </p:txBody>
      </p:sp>
      <p:sp>
        <p:nvSpPr>
          <p:cNvPr id="526" name="uses"/>
          <p:cNvSpPr txBox="1"/>
          <p:nvPr/>
        </p:nvSpPr>
        <p:spPr>
          <a:xfrm>
            <a:off x="6893520" y="1384299"/>
            <a:ext cx="1008460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uses</a:t>
            </a:r>
          </a:p>
        </p:txBody>
      </p:sp>
      <p:sp>
        <p:nvSpPr>
          <p:cNvPr id="527" name="specifying order:"/>
          <p:cNvSpPr txBox="1"/>
          <p:nvPr/>
        </p:nvSpPr>
        <p:spPr>
          <a:xfrm>
            <a:off x="6081814" y="2071537"/>
            <a:ext cx="221352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t>specifying order: </a:t>
            </a:r>
          </a:p>
        </p:txBody>
      </p:sp>
      <p:sp>
        <p:nvSpPr>
          <p:cNvPr id="528" name="function invocation:"/>
          <p:cNvSpPr txBox="1"/>
          <p:nvPr/>
        </p:nvSpPr>
        <p:spPr>
          <a:xfrm>
            <a:off x="5763471" y="2833537"/>
            <a:ext cx="253186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t>function invocation:</a:t>
            </a:r>
          </a:p>
        </p:txBody>
      </p:sp>
      <p:sp>
        <p:nvSpPr>
          <p:cNvPr id="529" name="sequence indexing:"/>
          <p:cNvSpPr txBox="1"/>
          <p:nvPr/>
        </p:nvSpPr>
        <p:spPr>
          <a:xfrm>
            <a:off x="5861251" y="5373537"/>
            <a:ext cx="243408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sequence</a:t>
            </a:r>
            <a:r>
              <a:t> indexing:</a:t>
            </a:r>
          </a:p>
        </p:txBody>
      </p:sp>
      <p:sp>
        <p:nvSpPr>
          <p:cNvPr id="530" name="sequence slicing:"/>
          <p:cNvSpPr txBox="1"/>
          <p:nvPr/>
        </p:nvSpPr>
        <p:spPr>
          <a:xfrm>
            <a:off x="6149829" y="6135537"/>
            <a:ext cx="214550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sequence</a:t>
            </a:r>
            <a:r>
              <a:t> slicing:</a:t>
            </a:r>
          </a:p>
        </p:txBody>
      </p:sp>
      <p:sp>
        <p:nvSpPr>
          <p:cNvPr id="531" name="dict lookup:"/>
          <p:cNvSpPr txBox="1"/>
          <p:nvPr/>
        </p:nvSpPr>
        <p:spPr>
          <a:xfrm>
            <a:off x="6718352" y="6897537"/>
            <a:ext cx="157698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 dirty="0">
                <a:solidFill>
                  <a:schemeClr val="accent6">
                    <a:satOff val="-15808"/>
                    <a:lumOff val="-17557"/>
                  </a:schemeClr>
                </a:solidFill>
              </a:rPr>
              <a:t>dict</a:t>
            </a:r>
            <a:r>
              <a:rPr dirty="0"/>
              <a:t> lookup:</a:t>
            </a:r>
          </a:p>
        </p:txBody>
      </p:sp>
      <p:sp>
        <p:nvSpPr>
          <p:cNvPr id="532" name="list creation:"/>
          <p:cNvSpPr txBox="1"/>
          <p:nvPr/>
        </p:nvSpPr>
        <p:spPr>
          <a:xfrm>
            <a:off x="6664030" y="4611537"/>
            <a:ext cx="16313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list</a:t>
            </a:r>
            <a:r>
              <a:t> creation:</a:t>
            </a:r>
          </a:p>
        </p:txBody>
      </p:sp>
      <p:sp>
        <p:nvSpPr>
          <p:cNvPr id="533" name="dict creation:"/>
          <p:cNvSpPr txBox="1"/>
          <p:nvPr/>
        </p:nvSpPr>
        <p:spPr>
          <a:xfrm>
            <a:off x="6559255" y="7913537"/>
            <a:ext cx="173608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 dirty="0">
                <a:solidFill>
                  <a:schemeClr val="accent6">
                    <a:satOff val="-15808"/>
                    <a:lumOff val="-17557"/>
                  </a:schemeClr>
                </a:solidFill>
              </a:rPr>
              <a:t>dict</a:t>
            </a:r>
            <a:r>
              <a:rPr dirty="0"/>
              <a:t> creation:</a:t>
            </a:r>
          </a:p>
        </p:txBody>
      </p:sp>
      <p:sp>
        <p:nvSpPr>
          <p:cNvPr id="534" name="set creation:"/>
          <p:cNvSpPr txBox="1"/>
          <p:nvPr/>
        </p:nvSpPr>
        <p:spPr>
          <a:xfrm>
            <a:off x="6651677" y="8675537"/>
            <a:ext cx="164365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>
                <a:solidFill>
                  <a:schemeClr val="accent1"/>
                </a:solidFill>
              </a:rPr>
              <a:t>set</a:t>
            </a:r>
            <a:r>
              <a:t> creation:</a:t>
            </a:r>
          </a:p>
        </p:txBody>
      </p:sp>
      <p:sp>
        <p:nvSpPr>
          <p:cNvPr id="535" name="(1+2)*3"/>
          <p:cNvSpPr txBox="1"/>
          <p:nvPr/>
        </p:nvSpPr>
        <p:spPr>
          <a:xfrm>
            <a:off x="8518869" y="2064176"/>
            <a:ext cx="17617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(1+2)</a:t>
            </a:r>
            <a:r>
              <a:rPr lang="en-US" dirty="0"/>
              <a:t> </a:t>
            </a:r>
            <a:r>
              <a:rPr dirty="0"/>
              <a:t>*</a:t>
            </a:r>
            <a:r>
              <a:rPr lang="en-US" dirty="0"/>
              <a:t> </a:t>
            </a:r>
            <a:r>
              <a:rPr dirty="0"/>
              <a:t>3</a:t>
            </a:r>
          </a:p>
        </p:txBody>
      </p:sp>
      <p:sp>
        <p:nvSpPr>
          <p:cNvPr id="536" name="f()"/>
          <p:cNvSpPr txBox="1"/>
          <p:nvPr/>
        </p:nvSpPr>
        <p:spPr>
          <a:xfrm>
            <a:off x="8518869" y="2827187"/>
            <a:ext cx="663031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f()</a:t>
            </a:r>
          </a:p>
        </p:txBody>
      </p:sp>
      <p:sp>
        <p:nvSpPr>
          <p:cNvPr id="537" name="s[-1]"/>
          <p:cNvSpPr txBox="1"/>
          <p:nvPr/>
        </p:nvSpPr>
        <p:spPr>
          <a:xfrm>
            <a:off x="8518869" y="5367187"/>
            <a:ext cx="102885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s[-1]</a:t>
            </a:r>
          </a:p>
        </p:txBody>
      </p:sp>
      <p:sp>
        <p:nvSpPr>
          <p:cNvPr id="538" name="s[1:-2]"/>
          <p:cNvSpPr txBox="1"/>
          <p:nvPr/>
        </p:nvSpPr>
        <p:spPr>
          <a:xfrm>
            <a:off x="8518869" y="6129187"/>
            <a:ext cx="139467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s[1:-2]</a:t>
            </a:r>
          </a:p>
        </p:txBody>
      </p:sp>
      <p:sp>
        <p:nvSpPr>
          <p:cNvPr id="539" name="d[&quot;one&quot;]"/>
          <p:cNvSpPr txBox="1"/>
          <p:nvPr/>
        </p:nvSpPr>
        <p:spPr>
          <a:xfrm>
            <a:off x="8518869" y="6891187"/>
            <a:ext cx="157758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d["one"]</a:t>
            </a:r>
          </a:p>
        </p:txBody>
      </p:sp>
      <p:sp>
        <p:nvSpPr>
          <p:cNvPr id="540" name="s = [1,2,3]"/>
          <p:cNvSpPr txBox="1"/>
          <p:nvPr/>
        </p:nvSpPr>
        <p:spPr>
          <a:xfrm>
            <a:off x="8518869" y="4604176"/>
            <a:ext cx="249908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s = [1,</a:t>
            </a:r>
            <a:r>
              <a:rPr lang="en-US" dirty="0"/>
              <a:t> </a:t>
            </a:r>
            <a:r>
              <a:rPr dirty="0"/>
              <a:t>2,</a:t>
            </a:r>
            <a:r>
              <a:rPr lang="en-US" dirty="0"/>
              <a:t> </a:t>
            </a:r>
            <a:r>
              <a:rPr dirty="0"/>
              <a:t>3]</a:t>
            </a:r>
          </a:p>
        </p:txBody>
      </p:sp>
      <p:sp>
        <p:nvSpPr>
          <p:cNvPr id="541" name="d = {&quot;one&quot;:1, &quot;two&quot;:2}"/>
          <p:cNvSpPr txBox="1"/>
          <p:nvPr/>
        </p:nvSpPr>
        <p:spPr>
          <a:xfrm>
            <a:off x="8518869" y="7907187"/>
            <a:ext cx="413831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d = {"one":1, "two":2}</a:t>
            </a:r>
          </a:p>
        </p:txBody>
      </p:sp>
      <p:sp>
        <p:nvSpPr>
          <p:cNvPr id="542" name="{1,2,3}"/>
          <p:cNvSpPr txBox="1"/>
          <p:nvPr/>
        </p:nvSpPr>
        <p:spPr>
          <a:xfrm>
            <a:off x="8518869" y="8668176"/>
            <a:ext cx="17617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{1,</a:t>
            </a:r>
            <a:r>
              <a:rPr lang="en-US" dirty="0"/>
              <a:t> </a:t>
            </a:r>
            <a:r>
              <a:rPr dirty="0"/>
              <a:t>2,</a:t>
            </a:r>
            <a:r>
              <a:rPr lang="en-US" dirty="0"/>
              <a:t> </a:t>
            </a:r>
            <a:r>
              <a:rPr dirty="0"/>
              <a:t>3}</a:t>
            </a:r>
          </a:p>
        </p:txBody>
      </p:sp>
      <p:sp>
        <p:nvSpPr>
          <p:cNvPr id="543" name="Line"/>
          <p:cNvSpPr/>
          <p:nvPr/>
        </p:nvSpPr>
        <p:spPr>
          <a:xfrm flipV="1">
            <a:off x="4142854" y="2317945"/>
            <a:ext cx="1663155" cy="58177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44" name="Line"/>
          <p:cNvSpPr/>
          <p:nvPr/>
        </p:nvSpPr>
        <p:spPr>
          <a:xfrm flipV="1">
            <a:off x="4149898" y="3060598"/>
            <a:ext cx="1342679" cy="2237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45" name="Line"/>
          <p:cNvSpPr/>
          <p:nvPr/>
        </p:nvSpPr>
        <p:spPr>
          <a:xfrm flipV="1">
            <a:off x="4310831" y="4889794"/>
            <a:ext cx="2155578" cy="80704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46" name="Line"/>
          <p:cNvSpPr/>
          <p:nvPr/>
        </p:nvSpPr>
        <p:spPr>
          <a:xfrm flipV="1">
            <a:off x="4310831" y="5608634"/>
            <a:ext cx="1192164" cy="16440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47" name="Line"/>
          <p:cNvSpPr/>
          <p:nvPr/>
        </p:nvSpPr>
        <p:spPr>
          <a:xfrm>
            <a:off x="4310831" y="5849240"/>
            <a:ext cx="1457623" cy="50561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48" name="Line"/>
          <p:cNvSpPr/>
          <p:nvPr/>
        </p:nvSpPr>
        <p:spPr>
          <a:xfrm>
            <a:off x="4310831" y="5925439"/>
            <a:ext cx="2157256" cy="121180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49" name="Line"/>
          <p:cNvSpPr/>
          <p:nvPr/>
        </p:nvSpPr>
        <p:spPr>
          <a:xfrm flipV="1">
            <a:off x="4310831" y="8164659"/>
            <a:ext cx="2044155" cy="7218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50" name="Line"/>
          <p:cNvSpPr/>
          <p:nvPr/>
        </p:nvSpPr>
        <p:spPr>
          <a:xfrm>
            <a:off x="4310831" y="8490840"/>
            <a:ext cx="2127301" cy="44167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51" name="tuple:"/>
          <p:cNvSpPr txBox="1"/>
          <p:nvPr/>
        </p:nvSpPr>
        <p:spPr>
          <a:xfrm>
            <a:off x="7495086" y="3595537"/>
            <a:ext cx="80025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t>tuple:</a:t>
            </a:r>
          </a:p>
        </p:txBody>
      </p:sp>
      <p:sp>
        <p:nvSpPr>
          <p:cNvPr id="552" name="(1,2,3)"/>
          <p:cNvSpPr txBox="1"/>
          <p:nvPr/>
        </p:nvSpPr>
        <p:spPr>
          <a:xfrm>
            <a:off x="8518869" y="3588176"/>
            <a:ext cx="17617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(1,</a:t>
            </a:r>
            <a:r>
              <a:rPr lang="en-US" dirty="0"/>
              <a:t> </a:t>
            </a:r>
            <a:r>
              <a:rPr dirty="0"/>
              <a:t>2,</a:t>
            </a:r>
            <a:r>
              <a:rPr lang="en-US" dirty="0"/>
              <a:t> </a:t>
            </a:r>
            <a:r>
              <a:rPr dirty="0"/>
              <a:t>3)</a:t>
            </a:r>
          </a:p>
        </p:txBody>
      </p:sp>
      <p:sp>
        <p:nvSpPr>
          <p:cNvPr id="553" name="Line"/>
          <p:cNvSpPr/>
          <p:nvPr/>
        </p:nvSpPr>
        <p:spPr>
          <a:xfrm>
            <a:off x="4149551" y="3260027"/>
            <a:ext cx="3186239" cy="56679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54" name="(1+2)"/>
          <p:cNvSpPr txBox="1"/>
          <p:nvPr/>
        </p:nvSpPr>
        <p:spPr>
          <a:xfrm>
            <a:off x="10522136" y="2077887"/>
            <a:ext cx="1394670" cy="4445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rPr dirty="0"/>
              <a:t>(1+2)</a:t>
            </a:r>
          </a:p>
        </p:txBody>
      </p:sp>
      <p:sp>
        <p:nvSpPr>
          <p:cNvPr id="555" name="(1+2,)"/>
          <p:cNvSpPr txBox="1"/>
          <p:nvPr/>
        </p:nvSpPr>
        <p:spPr>
          <a:xfrm>
            <a:off x="10522136" y="3601887"/>
            <a:ext cx="1394670" cy="44450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rPr dirty="0"/>
              <a:t>(1</a:t>
            </a:r>
            <a:r>
              <a:rPr lang="en-US" dirty="0"/>
              <a:t>+</a:t>
            </a:r>
            <a:r>
              <a:rPr dirty="0"/>
              <a:t>2,)</a:t>
            </a:r>
          </a:p>
        </p:txBody>
      </p:sp>
      <p:sp>
        <p:nvSpPr>
          <p:cNvPr id="556" name="tuple of size 1"/>
          <p:cNvSpPr txBox="1"/>
          <p:nvPr/>
        </p:nvSpPr>
        <p:spPr>
          <a:xfrm>
            <a:off x="10442674" y="4013199"/>
            <a:ext cx="1553593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/>
            </a:lvl1pPr>
          </a:lstStyle>
          <a:p>
            <a:r>
              <a:t>tuple of size 1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433" name="New Types of Objec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lang="en-US" dirty="0"/>
              <a:t>References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Mental Model for State (v2)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examples and bugs: accidental argument modification</a:t>
            </a:r>
          </a:p>
          <a:p>
            <a:pPr marL="0" lvl="5" indent="0">
              <a:buSzTx/>
              <a:buNone/>
            </a:pPr>
            <a:r>
              <a:rPr lang="en-US" dirty="0"/>
              <a:t>New Types of Objects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tuple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 err="1">
                <a:solidFill>
                  <a:srgbClr val="FF0000"/>
                </a:solidFill>
              </a:rPr>
              <a:t>namedtuple</a:t>
            </a:r>
            <a:endParaRPr lang="en-US" dirty="0"/>
          </a:p>
          <a:p>
            <a:pPr marL="0" lvl="5" indent="0">
              <a:buSzTx/>
              <a:buNone/>
            </a:pPr>
            <a:r>
              <a:rPr lang="en-US" dirty="0"/>
              <a:t>Motivation for objects and references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why do we need this new mental model?</a:t>
            </a:r>
          </a:p>
          <a:p>
            <a:pPr marL="635000" indent="-444500">
              <a:spcBef>
                <a:spcPts val="0"/>
              </a:spcBef>
              <a:defRPr sz="2800"/>
            </a:pPr>
            <a:endParaRPr lang="en-US" dirty="0"/>
          </a:p>
          <a:p>
            <a:pPr marL="635000" indent="-444500">
              <a:spcBef>
                <a:spcPts val="0"/>
              </a:spcBef>
              <a:defRPr sz="2800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2183152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Rectangle"/>
          <p:cNvSpPr/>
          <p:nvPr/>
        </p:nvSpPr>
        <p:spPr>
          <a:xfrm>
            <a:off x="2663657" y="3278509"/>
            <a:ext cx="2291508" cy="736727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08" name="global"/>
          <p:cNvSpPr txBox="1"/>
          <p:nvPr/>
        </p:nvSpPr>
        <p:spPr>
          <a:xfrm>
            <a:off x="1714945" y="3307169"/>
            <a:ext cx="82867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dirty="0"/>
              <a:t>global</a:t>
            </a:r>
          </a:p>
        </p:txBody>
      </p:sp>
      <p:sp>
        <p:nvSpPr>
          <p:cNvPr id="211" name="Rectangle"/>
          <p:cNvSpPr/>
          <p:nvPr/>
        </p:nvSpPr>
        <p:spPr>
          <a:xfrm>
            <a:off x="4238271" y="3342009"/>
            <a:ext cx="59848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12" name="webster"/>
          <p:cNvSpPr txBox="1"/>
          <p:nvPr/>
        </p:nvSpPr>
        <p:spPr>
          <a:xfrm>
            <a:off x="2831818" y="3360048"/>
            <a:ext cx="1328890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/>
            </a:lvl1pPr>
          </a:lstStyle>
          <a:p>
            <a:r>
              <a:rPr lang="en-US" dirty="0"/>
              <a:t>instructor</a:t>
            </a:r>
            <a:endParaRPr dirty="0"/>
          </a:p>
        </p:txBody>
      </p:sp>
      <p:sp>
        <p:nvSpPr>
          <p:cNvPr id="230" name="Rectangle"/>
          <p:cNvSpPr/>
          <p:nvPr/>
        </p:nvSpPr>
        <p:spPr>
          <a:xfrm>
            <a:off x="6937304" y="4524981"/>
            <a:ext cx="1738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r>
              <a:rPr lang="en-US" dirty="0" smtClean="0"/>
              <a:t>Ashwin</a:t>
            </a:r>
            <a:endParaRPr dirty="0"/>
          </a:p>
        </p:txBody>
      </p:sp>
      <p:sp>
        <p:nvSpPr>
          <p:cNvPr id="231" name="Rectangle"/>
          <p:cNvSpPr/>
          <p:nvPr/>
        </p:nvSpPr>
        <p:spPr>
          <a:xfrm>
            <a:off x="6937305" y="5020281"/>
            <a:ext cx="173844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r>
              <a:rPr lang="en-US" dirty="0" smtClean="0"/>
              <a:t>26</a:t>
            </a:r>
            <a:endParaRPr dirty="0"/>
          </a:p>
        </p:txBody>
      </p:sp>
      <p:sp>
        <p:nvSpPr>
          <p:cNvPr id="232" name="a"/>
          <p:cNvSpPr txBox="1"/>
          <p:nvPr/>
        </p:nvSpPr>
        <p:spPr>
          <a:xfrm>
            <a:off x="6043679" y="4600169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233" name="b"/>
          <p:cNvSpPr txBox="1"/>
          <p:nvPr/>
        </p:nvSpPr>
        <p:spPr>
          <a:xfrm>
            <a:off x="6114211" y="5049028"/>
            <a:ext cx="548228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234" name="z"/>
          <p:cNvSpPr txBox="1"/>
          <p:nvPr/>
        </p:nvSpPr>
        <p:spPr>
          <a:xfrm>
            <a:off x="6175125" y="5561088"/>
            <a:ext cx="6412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date</a:t>
            </a:r>
            <a:endParaRPr dirty="0"/>
          </a:p>
        </p:txBody>
      </p:sp>
      <p:sp>
        <p:nvSpPr>
          <p:cNvPr id="235" name="Rectangle"/>
          <p:cNvSpPr/>
          <p:nvPr/>
        </p:nvSpPr>
        <p:spPr>
          <a:xfrm>
            <a:off x="6937305" y="5528281"/>
            <a:ext cx="173844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r>
              <a:rPr lang="en-US" dirty="0" smtClean="0"/>
              <a:t>11</a:t>
            </a:r>
            <a:r>
              <a:rPr lang="en-US" dirty="0" smtClean="0"/>
              <a:t>/25/1997</a:t>
            </a:r>
            <a:endParaRPr dirty="0"/>
          </a:p>
        </p:txBody>
      </p:sp>
      <p:sp>
        <p:nvSpPr>
          <p:cNvPr id="265" name="Connection Line"/>
          <p:cNvSpPr/>
          <p:nvPr/>
        </p:nvSpPr>
        <p:spPr>
          <a:xfrm>
            <a:off x="4639088" y="2300608"/>
            <a:ext cx="2563946" cy="12252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600" extrusionOk="0">
                <a:moveTo>
                  <a:pt x="21600" y="546"/>
                </a:moveTo>
                <a:cubicBezTo>
                  <a:pt x="11349" y="-2000"/>
                  <a:pt x="4149" y="4351"/>
                  <a:pt x="0" y="1960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250" name="dict"/>
          <p:cNvSpPr txBox="1"/>
          <p:nvPr/>
        </p:nvSpPr>
        <p:spPr>
          <a:xfrm>
            <a:off x="6898647" y="6528406"/>
            <a:ext cx="5715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251" name="L"/>
          <p:cNvSpPr txBox="1"/>
          <p:nvPr/>
        </p:nvSpPr>
        <p:spPr>
          <a:xfrm>
            <a:off x="5831361" y="6033012"/>
            <a:ext cx="96500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classes</a:t>
            </a:r>
            <a:endParaRPr dirty="0"/>
          </a:p>
        </p:txBody>
      </p:sp>
      <p:sp>
        <p:nvSpPr>
          <p:cNvPr id="252" name="Rectangle"/>
          <p:cNvSpPr/>
          <p:nvPr/>
        </p:nvSpPr>
        <p:spPr>
          <a:xfrm>
            <a:off x="6937305" y="6036281"/>
            <a:ext cx="1738434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/>
          </a:p>
        </p:txBody>
      </p:sp>
      <p:sp>
        <p:nvSpPr>
          <p:cNvPr id="254" name="Frames:"/>
          <p:cNvSpPr txBox="1"/>
          <p:nvPr/>
        </p:nvSpPr>
        <p:spPr>
          <a:xfrm>
            <a:off x="2625493" y="2738759"/>
            <a:ext cx="10732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t>Frames:</a:t>
            </a:r>
          </a:p>
        </p:txBody>
      </p:sp>
      <p:sp>
        <p:nvSpPr>
          <p:cNvPr id="256" name="note: quotes for strings…"/>
          <p:cNvSpPr txBox="1"/>
          <p:nvPr/>
        </p:nvSpPr>
        <p:spPr>
          <a:xfrm>
            <a:off x="1926983" y="1532259"/>
            <a:ext cx="2774603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i="1"/>
            </a:pPr>
            <a:r>
              <a:t>note: quotes for strings</a:t>
            </a:r>
          </a:p>
          <a:p>
            <a:pPr>
              <a:defRPr b="0" i="1"/>
            </a:pPr>
            <a:r>
              <a:t>not shown (to simplify)</a:t>
            </a:r>
          </a:p>
        </p:txBody>
      </p:sp>
      <p:sp>
        <p:nvSpPr>
          <p:cNvPr id="257" name="Line"/>
          <p:cNvSpPr/>
          <p:nvPr/>
        </p:nvSpPr>
        <p:spPr>
          <a:xfrm flipV="1">
            <a:off x="5190179" y="1278904"/>
            <a:ext cx="1" cy="5113637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58" name="Objects and Referenc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Objects and References</a:t>
            </a:r>
          </a:p>
        </p:txBody>
      </p:sp>
      <p:sp>
        <p:nvSpPr>
          <p:cNvPr id="259" name="this end of an…"/>
          <p:cNvSpPr txBox="1"/>
          <p:nvPr/>
        </p:nvSpPr>
        <p:spPr>
          <a:xfrm>
            <a:off x="2240908" y="3994050"/>
            <a:ext cx="2891434" cy="814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this end of an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arrow is a </a:t>
            </a:r>
            <a:r>
              <a:rPr b="1" dirty="0"/>
              <a:t>reference</a:t>
            </a:r>
          </a:p>
        </p:txBody>
      </p:sp>
      <p:sp>
        <p:nvSpPr>
          <p:cNvPr id="261" name="Observations…"/>
          <p:cNvSpPr txBox="1"/>
          <p:nvPr/>
        </p:nvSpPr>
        <p:spPr>
          <a:xfrm>
            <a:off x="324365" y="7248537"/>
            <a:ext cx="11658502" cy="218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lvl="5" indent="0" algn="l">
              <a:spcBef>
                <a:spcPts val="4200"/>
              </a:spcBef>
              <a:defRPr sz="3200" b="0"/>
            </a:pPr>
            <a:r>
              <a:rPr dirty="0"/>
              <a:t>Observations</a:t>
            </a:r>
          </a:p>
          <a:p>
            <a:pPr marL="758825" indent="-555625" algn="l">
              <a:buSzPct val="100000"/>
              <a:buAutoNum type="arabicPeriod"/>
              <a:defRPr sz="2800" b="0"/>
            </a:pPr>
            <a:r>
              <a:rPr dirty="0"/>
              <a:t>objects have a "life of their own" beyond variables or even function frames</a:t>
            </a:r>
          </a:p>
          <a:p>
            <a:pPr marL="758825" indent="-555625" algn="l">
              <a:buSzPct val="100000"/>
              <a:buAutoNum type="arabicPeriod"/>
              <a:defRPr sz="2800" b="0"/>
            </a:pPr>
            <a:r>
              <a:rPr dirty="0"/>
              <a:t>here there are dict and list objects (others are possible)</a:t>
            </a:r>
          </a:p>
          <a:p>
            <a:pPr marL="758825" indent="-555625" algn="l">
              <a:buSzPct val="100000"/>
              <a:buAutoNum type="arabicPeriod"/>
              <a:defRPr sz="2800" b="0"/>
            </a:pPr>
            <a:r>
              <a:rPr dirty="0"/>
              <a:t>references show up two places: as variables and values in data structures</a:t>
            </a:r>
          </a:p>
        </p:txBody>
      </p:sp>
      <p:sp>
        <p:nvSpPr>
          <p:cNvPr id="262" name="stack"/>
          <p:cNvSpPr txBox="1"/>
          <p:nvPr/>
        </p:nvSpPr>
        <p:spPr>
          <a:xfrm>
            <a:off x="4166189" y="1075059"/>
            <a:ext cx="74265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stack</a:t>
            </a:r>
          </a:p>
        </p:txBody>
      </p:sp>
      <p:sp>
        <p:nvSpPr>
          <p:cNvPr id="263" name="heap"/>
          <p:cNvSpPr txBox="1"/>
          <p:nvPr/>
        </p:nvSpPr>
        <p:spPr>
          <a:xfrm>
            <a:off x="5461415" y="1075059"/>
            <a:ext cx="6922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heap</a:t>
            </a:r>
          </a:p>
        </p:txBody>
      </p:sp>
      <p:sp>
        <p:nvSpPr>
          <p:cNvPr id="59" name="apple">
            <a:extLst>
              <a:ext uri="{FF2B5EF4-FFF2-40B4-BE49-F238E27FC236}">
                <a16:creationId xmlns:a16="http://schemas.microsoft.com/office/drawing/2014/main" id="{F4C87DA5-2142-964A-9BE4-472F87971008}"/>
              </a:ext>
            </a:extLst>
          </p:cNvPr>
          <p:cNvSpPr/>
          <p:nvPr/>
        </p:nvSpPr>
        <p:spPr>
          <a:xfrm>
            <a:off x="7204199" y="208903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60" name="and">
            <a:extLst>
              <a:ext uri="{FF2B5EF4-FFF2-40B4-BE49-F238E27FC236}">
                <a16:creationId xmlns:a16="http://schemas.microsoft.com/office/drawing/2014/main" id="{11B2307F-C51D-EB48-9971-FAAA041D5E08}"/>
              </a:ext>
            </a:extLst>
          </p:cNvPr>
          <p:cNvSpPr/>
          <p:nvPr/>
        </p:nvSpPr>
        <p:spPr>
          <a:xfrm>
            <a:off x="8194799" y="208903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61" name="ada">
            <a:extLst>
              <a:ext uri="{FF2B5EF4-FFF2-40B4-BE49-F238E27FC236}">
                <a16:creationId xmlns:a16="http://schemas.microsoft.com/office/drawing/2014/main" id="{04979C14-7119-D74E-9A82-31FACF22FF3C}"/>
              </a:ext>
            </a:extLst>
          </p:cNvPr>
          <p:cNvSpPr/>
          <p:nvPr/>
        </p:nvSpPr>
        <p:spPr>
          <a:xfrm>
            <a:off x="9185399" y="208903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63" name="list">
            <a:extLst>
              <a:ext uri="{FF2B5EF4-FFF2-40B4-BE49-F238E27FC236}">
                <a16:creationId xmlns:a16="http://schemas.microsoft.com/office/drawing/2014/main" id="{F1CF454D-33E0-F54F-A186-69082485DC7F}"/>
              </a:ext>
            </a:extLst>
          </p:cNvPr>
          <p:cNvSpPr txBox="1"/>
          <p:nvPr/>
        </p:nvSpPr>
        <p:spPr>
          <a:xfrm>
            <a:off x="9246960" y="2601221"/>
            <a:ext cx="46672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list</a:t>
            </a:r>
          </a:p>
        </p:txBody>
      </p:sp>
      <p:sp>
        <p:nvSpPr>
          <p:cNvPr id="64" name="ada">
            <a:extLst>
              <a:ext uri="{FF2B5EF4-FFF2-40B4-BE49-F238E27FC236}">
                <a16:creationId xmlns:a16="http://schemas.microsoft.com/office/drawing/2014/main" id="{D2293C8A-DEC5-1E42-8851-F4CB3C4202CD}"/>
              </a:ext>
            </a:extLst>
          </p:cNvPr>
          <p:cNvSpPr/>
          <p:nvPr/>
        </p:nvSpPr>
        <p:spPr>
          <a:xfrm>
            <a:off x="10149647" y="2078349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65" name="ada">
            <a:extLst>
              <a:ext uri="{FF2B5EF4-FFF2-40B4-BE49-F238E27FC236}">
                <a16:creationId xmlns:a16="http://schemas.microsoft.com/office/drawing/2014/main" id="{49328B54-68DC-6F4E-8EC8-96CECB84CC0A}"/>
              </a:ext>
            </a:extLst>
          </p:cNvPr>
          <p:cNvSpPr/>
          <p:nvPr/>
        </p:nvSpPr>
        <p:spPr>
          <a:xfrm>
            <a:off x="11139082" y="2070776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67" name="Line">
            <a:extLst>
              <a:ext uri="{FF2B5EF4-FFF2-40B4-BE49-F238E27FC236}">
                <a16:creationId xmlns:a16="http://schemas.microsoft.com/office/drawing/2014/main" id="{EC32E041-140B-004C-8915-21DCEEEDB6AD}"/>
              </a:ext>
            </a:extLst>
          </p:cNvPr>
          <p:cNvSpPr/>
          <p:nvPr/>
        </p:nvSpPr>
        <p:spPr>
          <a:xfrm rot="18900000">
            <a:off x="4498302" y="2552960"/>
            <a:ext cx="2694036" cy="11461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866" y="3772"/>
                  <a:pt x="3870" y="7190"/>
                  <a:pt x="6005" y="10322"/>
                </a:cubicBezTo>
                <a:cubicBezTo>
                  <a:pt x="8050" y="13319"/>
                  <a:pt x="10555" y="16374"/>
                  <a:pt x="13626" y="15609"/>
                </a:cubicBezTo>
                <a:cubicBezTo>
                  <a:pt x="14929" y="15285"/>
                  <a:pt x="16133" y="14151"/>
                  <a:pt x="17459" y="14341"/>
                </a:cubicBezTo>
                <a:cubicBezTo>
                  <a:pt x="18663" y="14514"/>
                  <a:pt x="19607" y="15602"/>
                  <a:pt x="20288" y="16880"/>
                </a:cubicBezTo>
                <a:cubicBezTo>
                  <a:pt x="20990" y="18196"/>
                  <a:pt x="21466" y="19801"/>
                  <a:pt x="21600" y="2160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0" name="apple">
            <a:extLst>
              <a:ext uri="{FF2B5EF4-FFF2-40B4-BE49-F238E27FC236}">
                <a16:creationId xmlns:a16="http://schemas.microsoft.com/office/drawing/2014/main" id="{DE83D33E-6E4D-7A42-B644-558E858736C7}"/>
              </a:ext>
            </a:extLst>
          </p:cNvPr>
          <p:cNvSpPr/>
          <p:nvPr/>
        </p:nvSpPr>
        <p:spPr>
          <a:xfrm>
            <a:off x="9485785" y="613854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r>
              <a:rPr lang="en-US" dirty="0"/>
              <a:t>220</a:t>
            </a:r>
            <a:endParaRPr dirty="0"/>
          </a:p>
        </p:txBody>
      </p:sp>
      <p:sp>
        <p:nvSpPr>
          <p:cNvPr id="71" name="and">
            <a:extLst>
              <a:ext uri="{FF2B5EF4-FFF2-40B4-BE49-F238E27FC236}">
                <a16:creationId xmlns:a16="http://schemas.microsoft.com/office/drawing/2014/main" id="{C2E594D5-1E14-DC41-ADB9-3268FC241205}"/>
              </a:ext>
            </a:extLst>
          </p:cNvPr>
          <p:cNvSpPr/>
          <p:nvPr/>
        </p:nvSpPr>
        <p:spPr>
          <a:xfrm>
            <a:off x="10476385" y="613854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r>
              <a:rPr lang="en-US" dirty="0"/>
              <a:t>319</a:t>
            </a:r>
            <a:endParaRPr dirty="0"/>
          </a:p>
        </p:txBody>
      </p:sp>
      <p:sp>
        <p:nvSpPr>
          <p:cNvPr id="73" name="Connection Line">
            <a:extLst>
              <a:ext uri="{FF2B5EF4-FFF2-40B4-BE49-F238E27FC236}">
                <a16:creationId xmlns:a16="http://schemas.microsoft.com/office/drawing/2014/main" id="{66F85DAE-62B0-7C4D-B0FE-2B728171AAA4}"/>
              </a:ext>
            </a:extLst>
          </p:cNvPr>
          <p:cNvSpPr/>
          <p:nvPr/>
        </p:nvSpPr>
        <p:spPr>
          <a:xfrm>
            <a:off x="7531413" y="6067412"/>
            <a:ext cx="1975802" cy="3028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404" extrusionOk="0">
                <a:moveTo>
                  <a:pt x="21600" y="9899"/>
                </a:moveTo>
                <a:cubicBezTo>
                  <a:pt x="13259" y="-5196"/>
                  <a:pt x="6059" y="-3028"/>
                  <a:pt x="0" y="16404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 dirty="0"/>
          </a:p>
        </p:txBody>
      </p:sp>
      <p:sp>
        <p:nvSpPr>
          <p:cNvPr id="74" name="list">
            <a:extLst>
              <a:ext uri="{FF2B5EF4-FFF2-40B4-BE49-F238E27FC236}">
                <a16:creationId xmlns:a16="http://schemas.microsoft.com/office/drawing/2014/main" id="{649F79B1-2FA9-B848-B8CD-E1ED5428301E}"/>
              </a:ext>
            </a:extLst>
          </p:cNvPr>
          <p:cNvSpPr txBox="1"/>
          <p:nvPr/>
        </p:nvSpPr>
        <p:spPr>
          <a:xfrm>
            <a:off x="10313387" y="6644996"/>
            <a:ext cx="46672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list</a:t>
            </a:r>
          </a:p>
        </p:txBody>
      </p:sp>
      <p:sp>
        <p:nvSpPr>
          <p:cNvPr id="75" name="Connection Line">
            <a:extLst>
              <a:ext uri="{FF2B5EF4-FFF2-40B4-BE49-F238E27FC236}">
                <a16:creationId xmlns:a16="http://schemas.microsoft.com/office/drawing/2014/main" id="{06642C1A-38A5-8B45-8F42-EE68F8407B5C}"/>
              </a:ext>
            </a:extLst>
          </p:cNvPr>
          <p:cNvSpPr/>
          <p:nvPr/>
        </p:nvSpPr>
        <p:spPr>
          <a:xfrm>
            <a:off x="7531412" y="2345060"/>
            <a:ext cx="1144342" cy="2148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2214" y="15463"/>
                  <a:pt x="9414" y="8263"/>
                  <a:pt x="2160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76" name="Connection Line">
            <a:extLst>
              <a:ext uri="{FF2B5EF4-FFF2-40B4-BE49-F238E27FC236}">
                <a16:creationId xmlns:a16="http://schemas.microsoft.com/office/drawing/2014/main" id="{2045E258-7A90-5F47-9D6F-D030C181AB15}"/>
              </a:ext>
            </a:extLst>
          </p:cNvPr>
          <p:cNvSpPr/>
          <p:nvPr/>
        </p:nvSpPr>
        <p:spPr>
          <a:xfrm>
            <a:off x="9485785" y="2403376"/>
            <a:ext cx="662697" cy="1282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3332" y="7289"/>
                  <a:pt x="6132" y="89"/>
                  <a:pt x="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77" name="Connection Line">
            <a:extLst>
              <a:ext uri="{FF2B5EF4-FFF2-40B4-BE49-F238E27FC236}">
                <a16:creationId xmlns:a16="http://schemas.microsoft.com/office/drawing/2014/main" id="{C7488517-137D-554E-8DD2-EDA45A5B9907}"/>
              </a:ext>
            </a:extLst>
          </p:cNvPr>
          <p:cNvSpPr/>
          <p:nvPr/>
        </p:nvSpPr>
        <p:spPr>
          <a:xfrm>
            <a:off x="10465461" y="2403376"/>
            <a:ext cx="662697" cy="1282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3332" y="7289"/>
                  <a:pt x="6132" y="89"/>
                  <a:pt x="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78" name="Connection Line">
            <a:extLst>
              <a:ext uri="{FF2B5EF4-FFF2-40B4-BE49-F238E27FC236}">
                <a16:creationId xmlns:a16="http://schemas.microsoft.com/office/drawing/2014/main" id="{0592A310-15A8-984C-96C6-63D900DC9219}"/>
              </a:ext>
            </a:extLst>
          </p:cNvPr>
          <p:cNvSpPr/>
          <p:nvPr/>
        </p:nvSpPr>
        <p:spPr>
          <a:xfrm>
            <a:off x="11476744" y="2430288"/>
            <a:ext cx="662697" cy="1282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3332" y="7289"/>
                  <a:pt x="6132" y="89"/>
                  <a:pt x="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79" name="Connection Line">
            <a:extLst>
              <a:ext uri="{FF2B5EF4-FFF2-40B4-BE49-F238E27FC236}">
                <a16:creationId xmlns:a16="http://schemas.microsoft.com/office/drawing/2014/main" id="{408EFBBE-5C4D-8843-9714-A00D78EC7A40}"/>
              </a:ext>
            </a:extLst>
          </p:cNvPr>
          <p:cNvSpPr/>
          <p:nvPr/>
        </p:nvSpPr>
        <p:spPr>
          <a:xfrm>
            <a:off x="6733339" y="2381731"/>
            <a:ext cx="1071804" cy="14136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2214" y="15463"/>
                  <a:pt x="9414" y="8263"/>
                  <a:pt x="2160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80" name="this end of an…">
            <a:extLst>
              <a:ext uri="{FF2B5EF4-FFF2-40B4-BE49-F238E27FC236}">
                <a16:creationId xmlns:a16="http://schemas.microsoft.com/office/drawing/2014/main" id="{874AB6BD-1879-D048-8930-D8EABE5AE256}"/>
              </a:ext>
            </a:extLst>
          </p:cNvPr>
          <p:cNvSpPr txBox="1"/>
          <p:nvPr/>
        </p:nvSpPr>
        <p:spPr>
          <a:xfrm>
            <a:off x="6471451" y="2718967"/>
            <a:ext cx="2543474" cy="814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this end of an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arrow is an </a:t>
            </a:r>
            <a:r>
              <a:rPr b="1" dirty="0"/>
              <a:t>object</a:t>
            </a:r>
          </a:p>
        </p:txBody>
      </p:sp>
      <p:sp>
        <p:nvSpPr>
          <p:cNvPr id="81" name="apple">
            <a:extLst>
              <a:ext uri="{FF2B5EF4-FFF2-40B4-BE49-F238E27FC236}">
                <a16:creationId xmlns:a16="http://schemas.microsoft.com/office/drawing/2014/main" id="{D2D8AE9D-C744-D24A-9505-49FF2CF86FDC}"/>
              </a:ext>
            </a:extLst>
          </p:cNvPr>
          <p:cNvSpPr/>
          <p:nvPr/>
        </p:nvSpPr>
        <p:spPr>
          <a:xfrm>
            <a:off x="10633440" y="3775734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r>
              <a:rPr lang="en-US" b="1" dirty="0"/>
              <a:t>…</a:t>
            </a:r>
            <a:endParaRPr b="1" dirty="0"/>
          </a:p>
        </p:txBody>
      </p:sp>
      <p:sp>
        <p:nvSpPr>
          <p:cNvPr id="82" name="apple">
            <a:extLst>
              <a:ext uri="{FF2B5EF4-FFF2-40B4-BE49-F238E27FC236}">
                <a16:creationId xmlns:a16="http://schemas.microsoft.com/office/drawing/2014/main" id="{DC56406C-008B-1D4F-98B6-89B2C8DAC58C}"/>
              </a:ext>
            </a:extLst>
          </p:cNvPr>
          <p:cNvSpPr/>
          <p:nvPr/>
        </p:nvSpPr>
        <p:spPr>
          <a:xfrm>
            <a:off x="6175125" y="3772817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r>
              <a:rPr lang="en-US" b="1" dirty="0"/>
              <a:t>…</a:t>
            </a:r>
            <a:endParaRPr b="1" dirty="0"/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See any bugs?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See any bugs?</a:t>
            </a:r>
          </a:p>
        </p:txBody>
      </p:sp>
      <p:sp>
        <p:nvSpPr>
          <p:cNvPr id="562" name="people=[…"/>
          <p:cNvSpPr txBox="1"/>
          <p:nvPr/>
        </p:nvSpPr>
        <p:spPr>
          <a:xfrm>
            <a:off x="1562100" y="1898650"/>
            <a:ext cx="7748916" cy="2503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people</a:t>
            </a:r>
            <a:r>
              <a:rPr dirty="0">
                <a:solidFill>
                  <a:srgbClr val="000000"/>
                </a:solidFill>
              </a:rPr>
              <a:t>=[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000000"/>
                </a:solidFill>
              </a:rPr>
              <a:t>  </a:t>
            </a:r>
            <a:r>
              <a:rPr dirty="0" smtClean="0">
                <a:solidFill>
                  <a:srgbClr val="000000"/>
                </a:solidFill>
              </a:rPr>
              <a:t>{</a:t>
            </a:r>
            <a:r>
              <a:rPr dirty="0" smtClean="0"/>
              <a:t>"</a:t>
            </a:r>
            <a:r>
              <a:rPr lang="en-IN" dirty="0"/>
              <a:t>F</a:t>
            </a:r>
            <a:r>
              <a:rPr dirty="0" smtClean="0"/>
              <a:t>name</a:t>
            </a:r>
            <a:r>
              <a:rPr dirty="0"/>
              <a:t>"</a:t>
            </a:r>
            <a:r>
              <a:rPr dirty="0">
                <a:solidFill>
                  <a:srgbClr val="000000"/>
                </a:solidFill>
              </a:rPr>
              <a:t>: </a:t>
            </a:r>
            <a:r>
              <a:rPr dirty="0"/>
              <a:t>"Alice"</a:t>
            </a:r>
            <a:r>
              <a:rPr dirty="0">
                <a:solidFill>
                  <a:srgbClr val="000000"/>
                </a:solidFill>
              </a:rPr>
              <a:t>, </a:t>
            </a:r>
            <a:r>
              <a:rPr dirty="0"/>
              <a:t>"</a:t>
            </a:r>
            <a:r>
              <a:rPr dirty="0" err="1"/>
              <a:t>lname</a:t>
            </a:r>
            <a:r>
              <a:rPr dirty="0"/>
              <a:t>"</a:t>
            </a:r>
            <a:r>
              <a:rPr dirty="0">
                <a:solidFill>
                  <a:srgbClr val="000000"/>
                </a:solidFill>
              </a:rPr>
              <a:t>: </a:t>
            </a:r>
            <a:r>
              <a:rPr dirty="0"/>
              <a:t>"Anderson"</a:t>
            </a:r>
            <a:r>
              <a:rPr dirty="0">
                <a:solidFill>
                  <a:srgbClr val="000000"/>
                </a:solidFill>
              </a:rPr>
              <a:t>, </a:t>
            </a:r>
            <a:r>
              <a:rPr dirty="0"/>
              <a:t>"age"</a:t>
            </a:r>
            <a:r>
              <a:rPr dirty="0">
                <a:solidFill>
                  <a:srgbClr val="000000"/>
                </a:solidFill>
              </a:rPr>
              <a:t>: 30},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000000"/>
                </a:solidFill>
              </a:rPr>
              <a:t>  {</a:t>
            </a:r>
            <a:r>
              <a:rPr dirty="0"/>
              <a:t>"</a:t>
            </a:r>
            <a:r>
              <a:rPr dirty="0" err="1"/>
              <a:t>fname</a:t>
            </a:r>
            <a:r>
              <a:rPr dirty="0"/>
              <a:t>"</a:t>
            </a:r>
            <a:r>
              <a:rPr dirty="0">
                <a:solidFill>
                  <a:srgbClr val="000000"/>
                </a:solidFill>
              </a:rPr>
              <a:t>: </a:t>
            </a:r>
            <a:r>
              <a:rPr dirty="0"/>
              <a:t>"Bob"</a:t>
            </a:r>
            <a:r>
              <a:rPr dirty="0">
                <a:solidFill>
                  <a:srgbClr val="000000"/>
                </a:solidFill>
              </a:rPr>
              <a:t>, </a:t>
            </a:r>
            <a:r>
              <a:rPr dirty="0"/>
              <a:t>"</a:t>
            </a:r>
            <a:r>
              <a:rPr dirty="0" err="1"/>
              <a:t>lname</a:t>
            </a:r>
            <a:r>
              <a:rPr dirty="0"/>
              <a:t>"</a:t>
            </a:r>
            <a:r>
              <a:rPr dirty="0">
                <a:solidFill>
                  <a:srgbClr val="000000"/>
                </a:solidFill>
              </a:rPr>
              <a:t>: </a:t>
            </a:r>
            <a:r>
              <a:rPr dirty="0"/>
              <a:t>"Baker"</a:t>
            </a:r>
            <a:r>
              <a:rPr dirty="0">
                <a:solidFill>
                  <a:srgbClr val="000000"/>
                </a:solidFill>
              </a:rPr>
              <a:t>, </a:t>
            </a:r>
            <a:r>
              <a:rPr dirty="0"/>
              <a:t>"age"</a:t>
            </a:r>
            <a:r>
              <a:rPr dirty="0">
                <a:solidFill>
                  <a:srgbClr val="000000"/>
                </a:solidFill>
              </a:rPr>
              <a:t>: 31},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CD7923"/>
                </a:solidFill>
              </a:rPr>
              <a:t>p</a:t>
            </a:r>
            <a:r>
              <a:rPr dirty="0"/>
              <a:t> = people[0]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D03BFF"/>
                </a:solidFill>
              </a:rPr>
              <a:t>print</a:t>
            </a:r>
            <a:r>
              <a:rPr dirty="0"/>
              <a:t>(</a:t>
            </a:r>
            <a:r>
              <a:rPr dirty="0">
                <a:solidFill>
                  <a:srgbClr val="AF3782"/>
                </a:solidFill>
              </a:rPr>
              <a:t>"Hello "</a:t>
            </a:r>
            <a:r>
              <a:rPr dirty="0"/>
              <a:t> + p[</a:t>
            </a:r>
            <a:r>
              <a:rPr dirty="0">
                <a:solidFill>
                  <a:srgbClr val="AF3782"/>
                </a:solidFill>
              </a:rPr>
              <a:t>"</a:t>
            </a:r>
            <a:r>
              <a:rPr dirty="0" err="1">
                <a:solidFill>
                  <a:srgbClr val="AF3782"/>
                </a:solidFill>
              </a:rPr>
              <a:t>fname</a:t>
            </a:r>
            <a:r>
              <a:rPr dirty="0">
                <a:solidFill>
                  <a:srgbClr val="AF3782"/>
                </a:solidFill>
              </a:rPr>
              <a:t>"</a:t>
            </a:r>
            <a:r>
              <a:rPr dirty="0"/>
              <a:t>] + </a:t>
            </a:r>
            <a:r>
              <a:rPr dirty="0">
                <a:solidFill>
                  <a:srgbClr val="AF3782"/>
                </a:solidFill>
              </a:rPr>
              <a:t>" "</a:t>
            </a:r>
            <a:r>
              <a:rPr dirty="0"/>
              <a:t> + p[</a:t>
            </a:r>
            <a:r>
              <a:rPr dirty="0">
                <a:solidFill>
                  <a:srgbClr val="AF3782"/>
                </a:solidFill>
              </a:rPr>
              <a:t>"</a:t>
            </a:r>
            <a:r>
              <a:rPr dirty="0" err="1">
                <a:solidFill>
                  <a:srgbClr val="AF3782"/>
                </a:solidFill>
              </a:rPr>
              <a:t>lname</a:t>
            </a:r>
            <a:r>
              <a:rPr dirty="0">
                <a:solidFill>
                  <a:srgbClr val="AF3782"/>
                </a:solidFill>
              </a:rPr>
              <a:t>"</a:t>
            </a:r>
            <a:r>
              <a:rPr dirty="0"/>
              <a:t>])</a:t>
            </a:r>
          </a:p>
        </p:txBody>
      </p:sp>
      <p:sp>
        <p:nvSpPr>
          <p:cNvPr id="563" name="people=[…"/>
          <p:cNvSpPr txBox="1"/>
          <p:nvPr/>
        </p:nvSpPr>
        <p:spPr>
          <a:xfrm>
            <a:off x="1562100" y="5835650"/>
            <a:ext cx="7072201" cy="238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people</a:t>
            </a:r>
            <a:r>
              <a:rPr>
                <a:solidFill>
                  <a:srgbClr val="000000"/>
                </a:solidFill>
              </a:rPr>
              <a:t>=[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000000"/>
                </a:solidFill>
              </a:rPr>
              <a:t>  (</a:t>
            </a:r>
            <a:r>
              <a:t>"Alice"</a:t>
            </a:r>
            <a:r>
              <a:rPr>
                <a:solidFill>
                  <a:srgbClr val="000000"/>
                </a:solidFill>
              </a:rPr>
              <a:t>, </a:t>
            </a:r>
            <a:r>
              <a:t>"Anderson"</a:t>
            </a:r>
            <a:r>
              <a:rPr>
                <a:solidFill>
                  <a:srgbClr val="000000"/>
                </a:solidFill>
              </a:rPr>
              <a:t>, 30),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t>  (</a:t>
            </a:r>
            <a:r>
              <a:rPr>
                <a:solidFill>
                  <a:srgbClr val="AF3782"/>
                </a:solidFill>
              </a:rPr>
              <a:t>"Bob"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"Baker"</a:t>
            </a:r>
            <a:r>
              <a:t>, 31),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t>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p</a:t>
            </a:r>
            <a:r>
              <a:t> = people[1]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print</a:t>
            </a:r>
            <a:r>
              <a:t>(</a:t>
            </a:r>
            <a:r>
              <a:rPr>
                <a:solidFill>
                  <a:srgbClr val="AF3782"/>
                </a:solidFill>
              </a:rPr>
              <a:t>"Hello "</a:t>
            </a:r>
            <a:r>
              <a:t> + p[1] + </a:t>
            </a:r>
            <a:r>
              <a:rPr>
                <a:solidFill>
                  <a:srgbClr val="AF3782"/>
                </a:solidFill>
              </a:rPr>
              <a:t>" "</a:t>
            </a:r>
            <a:r>
              <a:t> + p[2])</a:t>
            </a:r>
          </a:p>
        </p:txBody>
      </p:sp>
      <p:pic>
        <p:nvPicPr>
          <p:cNvPr id="564" name="Line Line" descr="Line 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5219700"/>
            <a:ext cx="12242800" cy="101600"/>
          </a:xfrm>
          <a:prstGeom prst="rect">
            <a:avLst/>
          </a:prstGeom>
        </p:spPr>
      </p:pic>
      <p:sp>
        <p:nvSpPr>
          <p:cNvPr id="566" name="1"/>
          <p:cNvSpPr/>
          <p:nvPr/>
        </p:nvSpPr>
        <p:spPr>
          <a:xfrm>
            <a:off x="317500" y="2736850"/>
            <a:ext cx="902345" cy="9023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46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</a:t>
            </a:r>
          </a:p>
        </p:txBody>
      </p:sp>
      <p:sp>
        <p:nvSpPr>
          <p:cNvPr id="567" name="2"/>
          <p:cNvSpPr/>
          <p:nvPr/>
        </p:nvSpPr>
        <p:spPr>
          <a:xfrm>
            <a:off x="317500" y="6673850"/>
            <a:ext cx="902345" cy="9023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46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2</a:t>
            </a:r>
          </a:p>
        </p:txBody>
      </p:sp>
      <p:sp>
        <p:nvSpPr>
          <p:cNvPr id="568" name="dict"/>
          <p:cNvSpPr/>
          <p:nvPr/>
        </p:nvSpPr>
        <p:spPr>
          <a:xfrm>
            <a:off x="11671300" y="3911600"/>
            <a:ext cx="902345" cy="42252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569" name="tuple"/>
          <p:cNvSpPr/>
          <p:nvPr/>
        </p:nvSpPr>
        <p:spPr>
          <a:xfrm>
            <a:off x="11671300" y="7848600"/>
            <a:ext cx="902345" cy="42252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tuple</a:t>
            </a:r>
          </a:p>
        </p:txBody>
      </p:sp>
      <p:sp>
        <p:nvSpPr>
          <p:cNvPr id="570" name="Ant"/>
          <p:cNvSpPr/>
          <p:nvPr/>
        </p:nvSpPr>
        <p:spPr>
          <a:xfrm rot="120672">
            <a:off x="6091487" y="508275"/>
            <a:ext cx="1533026" cy="634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61" extrusionOk="0">
                <a:moveTo>
                  <a:pt x="4804" y="6"/>
                </a:moveTo>
                <a:cubicBezTo>
                  <a:pt x="4688" y="16"/>
                  <a:pt x="4568" y="40"/>
                  <a:pt x="4446" y="75"/>
                </a:cubicBezTo>
                <a:cubicBezTo>
                  <a:pt x="1063" y="1061"/>
                  <a:pt x="275" y="9905"/>
                  <a:pt x="275" y="9905"/>
                </a:cubicBezTo>
                <a:cubicBezTo>
                  <a:pt x="675" y="10384"/>
                  <a:pt x="2079" y="11684"/>
                  <a:pt x="2739" y="12138"/>
                </a:cubicBezTo>
                <a:cubicBezTo>
                  <a:pt x="2020" y="17184"/>
                  <a:pt x="832" y="19983"/>
                  <a:pt x="0" y="21449"/>
                </a:cubicBezTo>
                <a:lnTo>
                  <a:pt x="275" y="21449"/>
                </a:lnTo>
                <a:cubicBezTo>
                  <a:pt x="275" y="21449"/>
                  <a:pt x="2452" y="18388"/>
                  <a:pt x="3360" y="12422"/>
                </a:cubicBezTo>
                <a:cubicBezTo>
                  <a:pt x="3479" y="12487"/>
                  <a:pt x="3608" y="12538"/>
                  <a:pt x="3743" y="12564"/>
                </a:cubicBezTo>
                <a:cubicBezTo>
                  <a:pt x="3257" y="16753"/>
                  <a:pt x="2371" y="19606"/>
                  <a:pt x="1587" y="21461"/>
                </a:cubicBezTo>
                <a:lnTo>
                  <a:pt x="1911" y="21461"/>
                </a:lnTo>
                <a:cubicBezTo>
                  <a:pt x="1911" y="21461"/>
                  <a:pt x="3480" y="18997"/>
                  <a:pt x="4457" y="12628"/>
                </a:cubicBezTo>
                <a:cubicBezTo>
                  <a:pt x="6538" y="12654"/>
                  <a:pt x="7141" y="11463"/>
                  <a:pt x="7746" y="9815"/>
                </a:cubicBezTo>
                <a:cubicBezTo>
                  <a:pt x="8108" y="10620"/>
                  <a:pt x="8644" y="11060"/>
                  <a:pt x="9119" y="10736"/>
                </a:cubicBezTo>
                <a:cubicBezTo>
                  <a:pt x="9022" y="11773"/>
                  <a:pt x="8277" y="12553"/>
                  <a:pt x="7699" y="12916"/>
                </a:cubicBezTo>
                <a:cubicBezTo>
                  <a:pt x="7699" y="12916"/>
                  <a:pt x="7579" y="16934"/>
                  <a:pt x="4743" y="21461"/>
                </a:cubicBezTo>
                <a:lnTo>
                  <a:pt x="5040" y="21461"/>
                </a:lnTo>
                <a:cubicBezTo>
                  <a:pt x="5040" y="21461"/>
                  <a:pt x="6910" y="19269"/>
                  <a:pt x="7736" y="15494"/>
                </a:cubicBezTo>
                <a:cubicBezTo>
                  <a:pt x="7520" y="18854"/>
                  <a:pt x="6381" y="21461"/>
                  <a:pt x="6381" y="21461"/>
                </a:cubicBezTo>
                <a:lnTo>
                  <a:pt x="6688" y="21461"/>
                </a:lnTo>
                <a:cubicBezTo>
                  <a:pt x="7985" y="18517"/>
                  <a:pt x="8374" y="16093"/>
                  <a:pt x="8412" y="13719"/>
                </a:cubicBezTo>
                <a:cubicBezTo>
                  <a:pt x="8720" y="13589"/>
                  <a:pt x="9130" y="13317"/>
                  <a:pt x="9627" y="12746"/>
                </a:cubicBezTo>
                <a:cubicBezTo>
                  <a:pt x="9930" y="12409"/>
                  <a:pt x="10168" y="12019"/>
                  <a:pt x="10352" y="11656"/>
                </a:cubicBezTo>
                <a:cubicBezTo>
                  <a:pt x="10400" y="11565"/>
                  <a:pt x="10437" y="11474"/>
                  <a:pt x="10475" y="11396"/>
                </a:cubicBezTo>
                <a:cubicBezTo>
                  <a:pt x="10513" y="11305"/>
                  <a:pt x="10546" y="11228"/>
                  <a:pt x="10578" y="11137"/>
                </a:cubicBezTo>
                <a:cubicBezTo>
                  <a:pt x="10978" y="11383"/>
                  <a:pt x="11448" y="11345"/>
                  <a:pt x="11718" y="11190"/>
                </a:cubicBezTo>
                <a:cubicBezTo>
                  <a:pt x="12269" y="13719"/>
                  <a:pt x="13524" y="14575"/>
                  <a:pt x="14453" y="14627"/>
                </a:cubicBezTo>
                <a:cubicBezTo>
                  <a:pt x="14448" y="14627"/>
                  <a:pt x="14409" y="14627"/>
                  <a:pt x="14431" y="14627"/>
                </a:cubicBezTo>
                <a:cubicBezTo>
                  <a:pt x="14885" y="19776"/>
                  <a:pt x="16688" y="21449"/>
                  <a:pt x="16688" y="21449"/>
                </a:cubicBezTo>
                <a:lnTo>
                  <a:pt x="17019" y="21449"/>
                </a:lnTo>
                <a:cubicBezTo>
                  <a:pt x="15496" y="19516"/>
                  <a:pt x="15095" y="16157"/>
                  <a:pt x="14986" y="14444"/>
                </a:cubicBezTo>
                <a:cubicBezTo>
                  <a:pt x="16289" y="20619"/>
                  <a:pt x="17835" y="21449"/>
                  <a:pt x="17835" y="21449"/>
                </a:cubicBezTo>
                <a:lnTo>
                  <a:pt x="18159" y="21449"/>
                </a:lnTo>
                <a:cubicBezTo>
                  <a:pt x="17041" y="20255"/>
                  <a:pt x="16268" y="18620"/>
                  <a:pt x="15268" y="13354"/>
                </a:cubicBezTo>
                <a:cubicBezTo>
                  <a:pt x="14728" y="13354"/>
                  <a:pt x="14301" y="13172"/>
                  <a:pt x="13977" y="12965"/>
                </a:cubicBezTo>
                <a:cubicBezTo>
                  <a:pt x="13528" y="12589"/>
                  <a:pt x="13052" y="11877"/>
                  <a:pt x="12879" y="10541"/>
                </a:cubicBezTo>
                <a:cubicBezTo>
                  <a:pt x="13312" y="10061"/>
                  <a:pt x="14075" y="9077"/>
                  <a:pt x="14237" y="6625"/>
                </a:cubicBezTo>
                <a:cubicBezTo>
                  <a:pt x="14777" y="8078"/>
                  <a:pt x="16062" y="9892"/>
                  <a:pt x="17007" y="9892"/>
                </a:cubicBezTo>
                <a:cubicBezTo>
                  <a:pt x="17148" y="9892"/>
                  <a:pt x="17278" y="9803"/>
                  <a:pt x="17278" y="9803"/>
                </a:cubicBezTo>
                <a:cubicBezTo>
                  <a:pt x="17278" y="9803"/>
                  <a:pt x="18040" y="11772"/>
                  <a:pt x="18051" y="11603"/>
                </a:cubicBezTo>
                <a:cubicBezTo>
                  <a:pt x="18245" y="8983"/>
                  <a:pt x="17862" y="6194"/>
                  <a:pt x="17105" y="3755"/>
                </a:cubicBezTo>
                <a:lnTo>
                  <a:pt x="17068" y="3626"/>
                </a:lnTo>
                <a:cubicBezTo>
                  <a:pt x="17242" y="3556"/>
                  <a:pt x="18012" y="3231"/>
                  <a:pt x="18944" y="2276"/>
                </a:cubicBezTo>
                <a:cubicBezTo>
                  <a:pt x="20386" y="6700"/>
                  <a:pt x="20903" y="12941"/>
                  <a:pt x="20903" y="12941"/>
                </a:cubicBezTo>
                <a:lnTo>
                  <a:pt x="21077" y="13123"/>
                </a:lnTo>
                <a:cubicBezTo>
                  <a:pt x="21077" y="13123"/>
                  <a:pt x="20765" y="7509"/>
                  <a:pt x="19258" y="1944"/>
                </a:cubicBezTo>
                <a:cubicBezTo>
                  <a:pt x="19425" y="1750"/>
                  <a:pt x="19590" y="1541"/>
                  <a:pt x="19753" y="1307"/>
                </a:cubicBezTo>
                <a:cubicBezTo>
                  <a:pt x="20752" y="3344"/>
                  <a:pt x="21460" y="8932"/>
                  <a:pt x="21460" y="8932"/>
                </a:cubicBezTo>
                <a:lnTo>
                  <a:pt x="21600" y="9074"/>
                </a:lnTo>
                <a:cubicBezTo>
                  <a:pt x="21600" y="9074"/>
                  <a:pt x="21109" y="3459"/>
                  <a:pt x="19758" y="294"/>
                </a:cubicBezTo>
                <a:cubicBezTo>
                  <a:pt x="19758" y="294"/>
                  <a:pt x="19536" y="762"/>
                  <a:pt x="19091" y="1356"/>
                </a:cubicBezTo>
                <a:cubicBezTo>
                  <a:pt x="19033" y="1153"/>
                  <a:pt x="18977" y="950"/>
                  <a:pt x="18915" y="748"/>
                </a:cubicBezTo>
                <a:cubicBezTo>
                  <a:pt x="18915" y="748"/>
                  <a:pt x="18105" y="2258"/>
                  <a:pt x="16842" y="2993"/>
                </a:cubicBezTo>
                <a:cubicBezTo>
                  <a:pt x="16456" y="2047"/>
                  <a:pt x="15987" y="1452"/>
                  <a:pt x="15689" y="1279"/>
                </a:cubicBezTo>
                <a:cubicBezTo>
                  <a:pt x="14554" y="617"/>
                  <a:pt x="13982" y="2666"/>
                  <a:pt x="13955" y="4015"/>
                </a:cubicBezTo>
                <a:cubicBezTo>
                  <a:pt x="13658" y="2562"/>
                  <a:pt x="12718" y="1318"/>
                  <a:pt x="11551" y="1344"/>
                </a:cubicBezTo>
                <a:cubicBezTo>
                  <a:pt x="10697" y="1344"/>
                  <a:pt x="9708" y="2473"/>
                  <a:pt x="9281" y="4315"/>
                </a:cubicBezTo>
                <a:cubicBezTo>
                  <a:pt x="9108" y="4081"/>
                  <a:pt x="8374" y="4174"/>
                  <a:pt x="8120" y="4550"/>
                </a:cubicBezTo>
                <a:cubicBezTo>
                  <a:pt x="7502" y="2446"/>
                  <a:pt x="6538" y="-139"/>
                  <a:pt x="4804" y="6"/>
                </a:cubicBezTo>
                <a:close/>
                <a:moveTo>
                  <a:pt x="18769" y="1745"/>
                </a:moveTo>
                <a:cubicBezTo>
                  <a:pt x="18769" y="1746"/>
                  <a:pt x="18770" y="1748"/>
                  <a:pt x="18770" y="1749"/>
                </a:cubicBezTo>
                <a:cubicBezTo>
                  <a:pt x="18764" y="1756"/>
                  <a:pt x="18759" y="1762"/>
                  <a:pt x="18753" y="1769"/>
                </a:cubicBezTo>
                <a:cubicBezTo>
                  <a:pt x="18758" y="1760"/>
                  <a:pt x="18764" y="1754"/>
                  <a:pt x="18769" y="1745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Vote: Which is Better Code?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Vote: Which is Better Code?</a:t>
            </a:r>
          </a:p>
        </p:txBody>
      </p:sp>
      <p:sp>
        <p:nvSpPr>
          <p:cNvPr id="573" name="people=[…"/>
          <p:cNvSpPr txBox="1"/>
          <p:nvPr/>
        </p:nvSpPr>
        <p:spPr>
          <a:xfrm>
            <a:off x="1562100" y="1898650"/>
            <a:ext cx="10849348" cy="238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people</a:t>
            </a:r>
            <a:r>
              <a:rPr>
                <a:solidFill>
                  <a:srgbClr val="000000"/>
                </a:solidFill>
              </a:rPr>
              <a:t>=[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000000"/>
                </a:solidFill>
              </a:rPr>
              <a:t>  {</a:t>
            </a:r>
            <a:r>
              <a:t>"fname"</a:t>
            </a:r>
            <a:r>
              <a:rPr>
                <a:solidFill>
                  <a:srgbClr val="000000"/>
                </a:solidFill>
              </a:rPr>
              <a:t>: </a:t>
            </a:r>
            <a:r>
              <a:t>"Alice"</a:t>
            </a:r>
            <a:r>
              <a:rPr>
                <a:solidFill>
                  <a:srgbClr val="000000"/>
                </a:solidFill>
              </a:rPr>
              <a:t>, </a:t>
            </a:r>
            <a:r>
              <a:t>"lname"</a:t>
            </a:r>
            <a:r>
              <a:rPr>
                <a:solidFill>
                  <a:srgbClr val="000000"/>
                </a:solidFill>
              </a:rPr>
              <a:t>: </a:t>
            </a:r>
            <a:r>
              <a:t>"Anderson"</a:t>
            </a:r>
            <a:r>
              <a:rPr>
                <a:solidFill>
                  <a:srgbClr val="000000"/>
                </a:solidFill>
              </a:rPr>
              <a:t>, </a:t>
            </a:r>
            <a:r>
              <a:t>"age"</a:t>
            </a:r>
            <a:r>
              <a:rPr>
                <a:solidFill>
                  <a:srgbClr val="000000"/>
                </a:solidFill>
              </a:rPr>
              <a:t>: 30},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000000"/>
                </a:solidFill>
              </a:rPr>
              <a:t>  {</a:t>
            </a:r>
            <a:r>
              <a:t>"fname"</a:t>
            </a:r>
            <a:r>
              <a:rPr>
                <a:solidFill>
                  <a:srgbClr val="000000"/>
                </a:solidFill>
              </a:rPr>
              <a:t>: </a:t>
            </a:r>
            <a:r>
              <a:t>"Bob"</a:t>
            </a:r>
            <a:r>
              <a:rPr>
                <a:solidFill>
                  <a:srgbClr val="000000"/>
                </a:solidFill>
              </a:rPr>
              <a:t>, </a:t>
            </a:r>
            <a:r>
              <a:t>"lname"</a:t>
            </a:r>
            <a:r>
              <a:rPr>
                <a:solidFill>
                  <a:srgbClr val="000000"/>
                </a:solidFill>
              </a:rPr>
              <a:t>: </a:t>
            </a:r>
            <a:r>
              <a:t>"Baker"</a:t>
            </a:r>
            <a:r>
              <a:rPr>
                <a:solidFill>
                  <a:srgbClr val="000000"/>
                </a:solidFill>
              </a:rPr>
              <a:t>, </a:t>
            </a:r>
            <a:r>
              <a:t>"age"</a:t>
            </a:r>
            <a:r>
              <a:rPr>
                <a:solidFill>
                  <a:srgbClr val="000000"/>
                </a:solidFill>
              </a:rPr>
              <a:t>: 31},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t>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p</a:t>
            </a:r>
            <a:r>
              <a:t> = people[0]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print</a:t>
            </a:r>
            <a:r>
              <a:t>(</a:t>
            </a:r>
            <a:r>
              <a:rPr>
                <a:solidFill>
                  <a:srgbClr val="AF3782"/>
                </a:solidFill>
              </a:rPr>
              <a:t>"Hello "</a:t>
            </a:r>
            <a:r>
              <a:t> + p[</a:t>
            </a:r>
            <a:r>
              <a:rPr>
                <a:solidFill>
                  <a:srgbClr val="AF3782"/>
                </a:solidFill>
              </a:rPr>
              <a:t>"fname"</a:t>
            </a:r>
            <a:r>
              <a:t>] + </a:t>
            </a:r>
            <a:r>
              <a:rPr>
                <a:solidFill>
                  <a:srgbClr val="AF3782"/>
                </a:solidFill>
              </a:rPr>
              <a:t>" "</a:t>
            </a:r>
            <a:r>
              <a:t> + p[</a:t>
            </a:r>
            <a:r>
              <a:rPr>
                <a:solidFill>
                  <a:srgbClr val="AF3782"/>
                </a:solidFill>
              </a:rPr>
              <a:t>"lname"</a:t>
            </a:r>
            <a:r>
              <a:t>])</a:t>
            </a:r>
          </a:p>
        </p:txBody>
      </p:sp>
      <p:sp>
        <p:nvSpPr>
          <p:cNvPr id="574" name="people=[…"/>
          <p:cNvSpPr txBox="1"/>
          <p:nvPr/>
        </p:nvSpPr>
        <p:spPr>
          <a:xfrm>
            <a:off x="1562100" y="5835650"/>
            <a:ext cx="7072201" cy="238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people</a:t>
            </a:r>
            <a:r>
              <a:rPr>
                <a:solidFill>
                  <a:srgbClr val="000000"/>
                </a:solidFill>
              </a:rPr>
              <a:t>=[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000000"/>
                </a:solidFill>
              </a:rPr>
              <a:t>  (</a:t>
            </a:r>
            <a:r>
              <a:t>"Alice"</a:t>
            </a:r>
            <a:r>
              <a:rPr>
                <a:solidFill>
                  <a:srgbClr val="000000"/>
                </a:solidFill>
              </a:rPr>
              <a:t>, </a:t>
            </a:r>
            <a:r>
              <a:t>"Anderson"</a:t>
            </a:r>
            <a:r>
              <a:rPr>
                <a:solidFill>
                  <a:srgbClr val="000000"/>
                </a:solidFill>
              </a:rPr>
              <a:t>, 30),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t>  (</a:t>
            </a:r>
            <a:r>
              <a:rPr>
                <a:solidFill>
                  <a:srgbClr val="AF3782"/>
                </a:solidFill>
              </a:rPr>
              <a:t>"Bob"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"Baker"</a:t>
            </a:r>
            <a:r>
              <a:t>, 31),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t>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p</a:t>
            </a:r>
            <a:r>
              <a:t> = people[1]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print</a:t>
            </a:r>
            <a:r>
              <a:t>(</a:t>
            </a:r>
            <a:r>
              <a:rPr>
                <a:solidFill>
                  <a:srgbClr val="AF3782"/>
                </a:solidFill>
              </a:rPr>
              <a:t>"Hello "</a:t>
            </a:r>
            <a:r>
              <a:t> + p[0] + </a:t>
            </a:r>
            <a:r>
              <a:rPr>
                <a:solidFill>
                  <a:srgbClr val="AF3782"/>
                </a:solidFill>
              </a:rPr>
              <a:t>" "</a:t>
            </a:r>
            <a:r>
              <a:t> + p[1])</a:t>
            </a:r>
          </a:p>
        </p:txBody>
      </p:sp>
      <p:pic>
        <p:nvPicPr>
          <p:cNvPr id="575" name="Line Line" descr="Line 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5219700"/>
            <a:ext cx="12242800" cy="101600"/>
          </a:xfrm>
          <a:prstGeom prst="rect">
            <a:avLst/>
          </a:prstGeom>
        </p:spPr>
      </p:pic>
      <p:sp>
        <p:nvSpPr>
          <p:cNvPr id="577" name="1"/>
          <p:cNvSpPr/>
          <p:nvPr/>
        </p:nvSpPr>
        <p:spPr>
          <a:xfrm>
            <a:off x="317500" y="2736850"/>
            <a:ext cx="902345" cy="9023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46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</a:t>
            </a:r>
          </a:p>
        </p:txBody>
      </p:sp>
      <p:sp>
        <p:nvSpPr>
          <p:cNvPr id="578" name="2"/>
          <p:cNvSpPr/>
          <p:nvPr/>
        </p:nvSpPr>
        <p:spPr>
          <a:xfrm>
            <a:off x="317500" y="6673850"/>
            <a:ext cx="902345" cy="9023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46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2</a:t>
            </a:r>
          </a:p>
        </p:txBody>
      </p:sp>
      <p:sp>
        <p:nvSpPr>
          <p:cNvPr id="579" name="dict"/>
          <p:cNvSpPr/>
          <p:nvPr/>
        </p:nvSpPr>
        <p:spPr>
          <a:xfrm>
            <a:off x="11671300" y="3911600"/>
            <a:ext cx="902345" cy="42252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580" name="tuple"/>
          <p:cNvSpPr/>
          <p:nvPr/>
        </p:nvSpPr>
        <p:spPr>
          <a:xfrm>
            <a:off x="11671300" y="7848600"/>
            <a:ext cx="902345" cy="42252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tuple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people=[…"/>
          <p:cNvSpPr txBox="1"/>
          <p:nvPr/>
        </p:nvSpPr>
        <p:spPr>
          <a:xfrm>
            <a:off x="1562100" y="120650"/>
            <a:ext cx="10849348" cy="238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people</a:t>
            </a:r>
            <a:r>
              <a:rPr>
                <a:solidFill>
                  <a:srgbClr val="000000"/>
                </a:solidFill>
              </a:rPr>
              <a:t>=[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000000"/>
                </a:solidFill>
              </a:rPr>
              <a:t>  {</a:t>
            </a:r>
            <a:r>
              <a:t>"fname"</a:t>
            </a:r>
            <a:r>
              <a:rPr>
                <a:solidFill>
                  <a:srgbClr val="000000"/>
                </a:solidFill>
              </a:rPr>
              <a:t>: </a:t>
            </a:r>
            <a:r>
              <a:t>"Alice"</a:t>
            </a:r>
            <a:r>
              <a:rPr>
                <a:solidFill>
                  <a:srgbClr val="000000"/>
                </a:solidFill>
              </a:rPr>
              <a:t>, </a:t>
            </a:r>
            <a:r>
              <a:t>"lname"</a:t>
            </a:r>
            <a:r>
              <a:rPr>
                <a:solidFill>
                  <a:srgbClr val="000000"/>
                </a:solidFill>
              </a:rPr>
              <a:t>: </a:t>
            </a:r>
            <a:r>
              <a:t>"Anderson"</a:t>
            </a:r>
            <a:r>
              <a:rPr>
                <a:solidFill>
                  <a:srgbClr val="000000"/>
                </a:solidFill>
              </a:rPr>
              <a:t>, </a:t>
            </a:r>
            <a:r>
              <a:t>"age"</a:t>
            </a:r>
            <a:r>
              <a:rPr>
                <a:solidFill>
                  <a:srgbClr val="000000"/>
                </a:solidFill>
              </a:rPr>
              <a:t>: 30},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000000"/>
                </a:solidFill>
              </a:rPr>
              <a:t>  {</a:t>
            </a:r>
            <a:r>
              <a:t>"fname"</a:t>
            </a:r>
            <a:r>
              <a:rPr>
                <a:solidFill>
                  <a:srgbClr val="000000"/>
                </a:solidFill>
              </a:rPr>
              <a:t>: </a:t>
            </a:r>
            <a:r>
              <a:t>"Bob"</a:t>
            </a:r>
            <a:r>
              <a:rPr>
                <a:solidFill>
                  <a:srgbClr val="000000"/>
                </a:solidFill>
              </a:rPr>
              <a:t>, </a:t>
            </a:r>
            <a:r>
              <a:t>"lname"</a:t>
            </a:r>
            <a:r>
              <a:rPr>
                <a:solidFill>
                  <a:srgbClr val="000000"/>
                </a:solidFill>
              </a:rPr>
              <a:t>: </a:t>
            </a:r>
            <a:r>
              <a:t>"Baker"</a:t>
            </a:r>
            <a:r>
              <a:rPr>
                <a:solidFill>
                  <a:srgbClr val="000000"/>
                </a:solidFill>
              </a:rPr>
              <a:t>, </a:t>
            </a:r>
            <a:r>
              <a:t>"age"</a:t>
            </a:r>
            <a:r>
              <a:rPr>
                <a:solidFill>
                  <a:srgbClr val="000000"/>
                </a:solidFill>
              </a:rPr>
              <a:t>: 31},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t>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p</a:t>
            </a:r>
            <a:r>
              <a:t> = people[0]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print</a:t>
            </a:r>
            <a:r>
              <a:t>(</a:t>
            </a:r>
            <a:r>
              <a:rPr>
                <a:solidFill>
                  <a:srgbClr val="AF3782"/>
                </a:solidFill>
              </a:rPr>
              <a:t>"Hello "</a:t>
            </a:r>
            <a:r>
              <a:t> + p[</a:t>
            </a:r>
            <a:r>
              <a:rPr>
                <a:solidFill>
                  <a:srgbClr val="AF3782"/>
                </a:solidFill>
              </a:rPr>
              <a:t>"fname"</a:t>
            </a:r>
            <a:r>
              <a:t>] + </a:t>
            </a:r>
            <a:r>
              <a:rPr>
                <a:solidFill>
                  <a:srgbClr val="AF3782"/>
                </a:solidFill>
              </a:rPr>
              <a:t>" "</a:t>
            </a:r>
            <a:r>
              <a:t> + p[</a:t>
            </a:r>
            <a:r>
              <a:rPr>
                <a:solidFill>
                  <a:srgbClr val="AF3782"/>
                </a:solidFill>
              </a:rPr>
              <a:t>"lname"</a:t>
            </a:r>
            <a:r>
              <a:t>])</a:t>
            </a:r>
          </a:p>
        </p:txBody>
      </p:sp>
      <p:sp>
        <p:nvSpPr>
          <p:cNvPr id="583" name="people=[…"/>
          <p:cNvSpPr txBox="1"/>
          <p:nvPr/>
        </p:nvSpPr>
        <p:spPr>
          <a:xfrm>
            <a:off x="1562100" y="3041650"/>
            <a:ext cx="7072201" cy="238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people</a:t>
            </a:r>
            <a:r>
              <a:rPr>
                <a:solidFill>
                  <a:srgbClr val="000000"/>
                </a:solidFill>
              </a:rPr>
              <a:t>=[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AF3782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000000"/>
                </a:solidFill>
              </a:rPr>
              <a:t>  (</a:t>
            </a:r>
            <a:r>
              <a:t>"Alice"</a:t>
            </a:r>
            <a:r>
              <a:rPr>
                <a:solidFill>
                  <a:srgbClr val="000000"/>
                </a:solidFill>
              </a:rPr>
              <a:t>, </a:t>
            </a:r>
            <a:r>
              <a:t>"Anderson"</a:t>
            </a:r>
            <a:r>
              <a:rPr>
                <a:solidFill>
                  <a:srgbClr val="000000"/>
                </a:solidFill>
              </a:rPr>
              <a:t>, 30),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t>  (</a:t>
            </a:r>
            <a:r>
              <a:rPr>
                <a:solidFill>
                  <a:srgbClr val="AF3782"/>
                </a:solidFill>
              </a:rPr>
              <a:t>"Bob"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"Baker"</a:t>
            </a:r>
            <a:r>
              <a:t>, 31),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t>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p</a:t>
            </a:r>
            <a:r>
              <a:t> = people[1]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print</a:t>
            </a:r>
            <a:r>
              <a:t>(</a:t>
            </a:r>
            <a:r>
              <a:rPr>
                <a:solidFill>
                  <a:srgbClr val="AF3782"/>
                </a:solidFill>
              </a:rPr>
              <a:t>"Hello "</a:t>
            </a:r>
            <a:r>
              <a:t> + p[0] + </a:t>
            </a:r>
            <a:r>
              <a:rPr>
                <a:solidFill>
                  <a:srgbClr val="AF3782"/>
                </a:solidFill>
              </a:rPr>
              <a:t>" "</a:t>
            </a:r>
            <a:r>
              <a:t> + p[1])</a:t>
            </a:r>
          </a:p>
        </p:txBody>
      </p:sp>
      <p:pic>
        <p:nvPicPr>
          <p:cNvPr id="584" name="Line Line" descr="Line 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679700"/>
            <a:ext cx="12242800" cy="101600"/>
          </a:xfrm>
          <a:prstGeom prst="rect">
            <a:avLst/>
          </a:prstGeom>
        </p:spPr>
      </p:pic>
      <p:sp>
        <p:nvSpPr>
          <p:cNvPr id="586" name="1"/>
          <p:cNvSpPr/>
          <p:nvPr/>
        </p:nvSpPr>
        <p:spPr>
          <a:xfrm>
            <a:off x="317500" y="958850"/>
            <a:ext cx="902345" cy="9023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46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</a:t>
            </a:r>
          </a:p>
        </p:txBody>
      </p:sp>
      <p:sp>
        <p:nvSpPr>
          <p:cNvPr id="587" name="2"/>
          <p:cNvSpPr/>
          <p:nvPr/>
        </p:nvSpPr>
        <p:spPr>
          <a:xfrm>
            <a:off x="317500" y="3879850"/>
            <a:ext cx="902345" cy="90234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46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2</a:t>
            </a:r>
          </a:p>
        </p:txBody>
      </p:sp>
      <p:sp>
        <p:nvSpPr>
          <p:cNvPr id="588" name="from collections import  namedtuple…"/>
          <p:cNvSpPr txBox="1"/>
          <p:nvPr/>
        </p:nvSpPr>
        <p:spPr>
          <a:xfrm>
            <a:off x="1562100" y="6089650"/>
            <a:ext cx="11445739" cy="314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from</a:t>
            </a:r>
            <a:r>
              <a:t> collections </a:t>
            </a:r>
            <a:r>
              <a:rPr>
                <a:solidFill>
                  <a:srgbClr val="D03BFF"/>
                </a:solidFill>
              </a:rPr>
              <a:t>import</a:t>
            </a:r>
            <a:r>
              <a:t>	 namedtuple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Person</a:t>
            </a:r>
            <a:r>
              <a:t> = namedtuple(</a:t>
            </a:r>
            <a:r>
              <a:rPr>
                <a:solidFill>
                  <a:srgbClr val="AF3782"/>
                </a:solidFill>
              </a:rPr>
              <a:t>"Person"</a:t>
            </a:r>
            <a:r>
              <a:t>, [</a:t>
            </a:r>
            <a:r>
              <a:rPr>
                <a:solidFill>
                  <a:srgbClr val="AF3782"/>
                </a:solidFill>
              </a:rPr>
              <a:t>"fname"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"lname"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"age"</a:t>
            </a:r>
            <a:r>
              <a:t>])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people</a:t>
            </a:r>
            <a:r>
              <a:rPr>
                <a:solidFill>
                  <a:srgbClr val="000000"/>
                </a:solidFill>
              </a:rPr>
              <a:t>=[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t>    Person(</a:t>
            </a:r>
            <a:r>
              <a:rPr>
                <a:solidFill>
                  <a:srgbClr val="AF3782"/>
                </a:solidFill>
              </a:rPr>
              <a:t>"Alice"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"Anderson"</a:t>
            </a:r>
            <a:r>
              <a:t>, 30),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t>    Person(</a:t>
            </a:r>
            <a:r>
              <a:rPr>
                <a:solidFill>
                  <a:srgbClr val="AF3782"/>
                </a:solidFill>
              </a:rPr>
              <a:t>"Bob"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"Baker"</a:t>
            </a:r>
            <a:r>
              <a:t>, 31),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t>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p</a:t>
            </a:r>
            <a:r>
              <a:t> = people[0]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print</a:t>
            </a:r>
            <a:r>
              <a:t>(</a:t>
            </a:r>
            <a:r>
              <a:rPr>
                <a:solidFill>
                  <a:srgbClr val="AF3782"/>
                </a:solidFill>
              </a:rPr>
              <a:t>"Hello "</a:t>
            </a:r>
            <a:r>
              <a:t> + p.fname + </a:t>
            </a:r>
            <a:r>
              <a:rPr>
                <a:solidFill>
                  <a:srgbClr val="AF3782"/>
                </a:solidFill>
              </a:rPr>
              <a:t>" "</a:t>
            </a:r>
            <a:r>
              <a:t> + p.lname)</a:t>
            </a:r>
          </a:p>
        </p:txBody>
      </p:sp>
      <p:pic>
        <p:nvPicPr>
          <p:cNvPr id="589" name="Line Line" descr="Line 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5727700"/>
            <a:ext cx="12242800" cy="101600"/>
          </a:xfrm>
          <a:prstGeom prst="rect">
            <a:avLst/>
          </a:prstGeom>
        </p:spPr>
      </p:pic>
      <p:sp>
        <p:nvSpPr>
          <p:cNvPr id="591" name="3"/>
          <p:cNvSpPr/>
          <p:nvPr/>
        </p:nvSpPr>
        <p:spPr>
          <a:xfrm>
            <a:off x="317500" y="6927850"/>
            <a:ext cx="902345" cy="902345"/>
          </a:xfrm>
          <a:prstGeom prst="ellipse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46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3</a:t>
            </a:r>
          </a:p>
        </p:txBody>
      </p:sp>
      <p:sp>
        <p:nvSpPr>
          <p:cNvPr id="592" name="dict"/>
          <p:cNvSpPr/>
          <p:nvPr/>
        </p:nvSpPr>
        <p:spPr>
          <a:xfrm>
            <a:off x="11671300" y="2133600"/>
            <a:ext cx="902345" cy="42252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593" name="tuple"/>
          <p:cNvSpPr/>
          <p:nvPr/>
        </p:nvSpPr>
        <p:spPr>
          <a:xfrm>
            <a:off x="11671300" y="5181600"/>
            <a:ext cx="902345" cy="42252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tuple</a:t>
            </a:r>
          </a:p>
        </p:txBody>
      </p:sp>
      <p:sp>
        <p:nvSpPr>
          <p:cNvPr id="594" name="namedtuple"/>
          <p:cNvSpPr/>
          <p:nvPr/>
        </p:nvSpPr>
        <p:spPr>
          <a:xfrm>
            <a:off x="10698360" y="8864600"/>
            <a:ext cx="1875285" cy="422524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namedtuple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from collections import  namedtuple…"/>
          <p:cNvSpPr txBox="1"/>
          <p:nvPr/>
        </p:nvSpPr>
        <p:spPr>
          <a:xfrm>
            <a:off x="779530" y="704850"/>
            <a:ext cx="11445739" cy="734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D03BFF"/>
                </a:solidFill>
              </a:rPr>
              <a:t>from</a:t>
            </a:r>
            <a:r>
              <a:rPr dirty="0"/>
              <a:t> collections </a:t>
            </a:r>
            <a:r>
              <a:rPr dirty="0">
                <a:solidFill>
                  <a:srgbClr val="D03BFF"/>
                </a:solidFill>
              </a:rPr>
              <a:t>import</a:t>
            </a:r>
            <a:r>
              <a:rPr dirty="0"/>
              <a:t>	 </a:t>
            </a:r>
            <a:r>
              <a:rPr dirty="0" err="1"/>
              <a:t>namedtuple</a:t>
            </a: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CD7923"/>
                </a:solidFill>
              </a:rPr>
              <a:t>Person</a:t>
            </a:r>
            <a:r>
              <a:rPr dirty="0"/>
              <a:t> = </a:t>
            </a:r>
            <a:r>
              <a:rPr dirty="0" err="1"/>
              <a:t>namedtuple</a:t>
            </a:r>
            <a:r>
              <a:rPr dirty="0"/>
              <a:t>(</a:t>
            </a:r>
            <a:r>
              <a:rPr dirty="0">
                <a:solidFill>
                  <a:srgbClr val="AF3782"/>
                </a:solidFill>
              </a:rPr>
              <a:t>"Person"</a:t>
            </a:r>
            <a:r>
              <a:rPr dirty="0"/>
              <a:t>, [</a:t>
            </a:r>
            <a:r>
              <a:rPr dirty="0">
                <a:solidFill>
                  <a:srgbClr val="AF3782"/>
                </a:solidFill>
              </a:rPr>
              <a:t>"</a:t>
            </a:r>
            <a:r>
              <a:rPr dirty="0" err="1">
                <a:solidFill>
                  <a:srgbClr val="AF3782"/>
                </a:solidFill>
              </a:rPr>
              <a:t>fname</a:t>
            </a:r>
            <a:r>
              <a:rPr dirty="0">
                <a:solidFill>
                  <a:srgbClr val="AF3782"/>
                </a:solidFill>
              </a:rPr>
              <a:t>"</a:t>
            </a:r>
            <a:r>
              <a:rPr dirty="0"/>
              <a:t>, </a:t>
            </a:r>
            <a:r>
              <a:rPr dirty="0">
                <a:solidFill>
                  <a:srgbClr val="AF3782"/>
                </a:solidFill>
              </a:rPr>
              <a:t>"</a:t>
            </a:r>
            <a:r>
              <a:rPr dirty="0" err="1">
                <a:solidFill>
                  <a:srgbClr val="AF3782"/>
                </a:solidFill>
              </a:rPr>
              <a:t>lname</a:t>
            </a:r>
            <a:r>
              <a:rPr dirty="0">
                <a:solidFill>
                  <a:srgbClr val="AF3782"/>
                </a:solidFill>
              </a:rPr>
              <a:t>"</a:t>
            </a:r>
            <a:r>
              <a:rPr dirty="0"/>
              <a:t>, </a:t>
            </a:r>
            <a:r>
              <a:rPr dirty="0">
                <a:solidFill>
                  <a:srgbClr val="AF3782"/>
                </a:solidFill>
              </a:rPr>
              <a:t>"age"</a:t>
            </a:r>
            <a:r>
              <a:rPr dirty="0"/>
              <a:t>])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p </a:t>
            </a:r>
            <a:r>
              <a:rPr dirty="0">
                <a:solidFill>
                  <a:srgbClr val="000000"/>
                </a:solidFill>
              </a:rPr>
              <a:t>= Person(</a:t>
            </a:r>
            <a:r>
              <a:rPr dirty="0">
                <a:solidFill>
                  <a:srgbClr val="AF3782"/>
                </a:solidFill>
              </a:rPr>
              <a:t>"Alice"</a:t>
            </a:r>
            <a:r>
              <a:rPr dirty="0">
                <a:solidFill>
                  <a:srgbClr val="000000"/>
                </a:solidFill>
              </a:rPr>
              <a:t>,</a:t>
            </a:r>
            <a:r>
              <a:rPr dirty="0"/>
              <a:t> </a:t>
            </a:r>
            <a:r>
              <a:rPr dirty="0">
                <a:solidFill>
                  <a:srgbClr val="AF3782"/>
                </a:solidFill>
              </a:rPr>
              <a:t>"Anderson"</a:t>
            </a:r>
            <a:r>
              <a:rPr dirty="0">
                <a:solidFill>
                  <a:srgbClr val="000000"/>
                </a:solidFill>
              </a:rPr>
              <a:t>, 30)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D03BFF"/>
                </a:solidFill>
              </a:rPr>
              <a:t>print</a:t>
            </a:r>
            <a:r>
              <a:rPr dirty="0"/>
              <a:t>(</a:t>
            </a:r>
            <a:r>
              <a:rPr dirty="0">
                <a:solidFill>
                  <a:srgbClr val="AF3782"/>
                </a:solidFill>
              </a:rPr>
              <a:t>"Hello "</a:t>
            </a:r>
            <a:r>
              <a:rPr dirty="0"/>
              <a:t> + </a:t>
            </a:r>
            <a:r>
              <a:rPr dirty="0" err="1"/>
              <a:t>p.fname</a:t>
            </a:r>
            <a:r>
              <a:rPr dirty="0"/>
              <a:t> + </a:t>
            </a:r>
            <a:r>
              <a:rPr dirty="0">
                <a:solidFill>
                  <a:srgbClr val="AF3782"/>
                </a:solidFill>
              </a:rPr>
              <a:t>" "</a:t>
            </a:r>
            <a:r>
              <a:rPr dirty="0"/>
              <a:t> + </a:t>
            </a:r>
            <a:r>
              <a:rPr dirty="0" err="1"/>
              <a:t>p.lname</a:t>
            </a:r>
            <a:r>
              <a:rPr dirty="0"/>
              <a:t>)</a:t>
            </a:r>
          </a:p>
        </p:txBody>
      </p:sp>
      <p:sp>
        <p:nvSpPr>
          <p:cNvPr id="605" name="Connection Line"/>
          <p:cNvSpPr/>
          <p:nvPr/>
        </p:nvSpPr>
        <p:spPr>
          <a:xfrm>
            <a:off x="6122063" y="1080171"/>
            <a:ext cx="942877" cy="458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0444" y="20466"/>
                  <a:pt x="3244" y="13266"/>
                  <a:pt x="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98" name="need to import this data struct"/>
          <p:cNvSpPr txBox="1"/>
          <p:nvPr/>
        </p:nvSpPr>
        <p:spPr>
          <a:xfrm>
            <a:off x="7214577" y="1297129"/>
            <a:ext cx="3620990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need to import this data struct</a:t>
            </a:r>
          </a:p>
        </p:txBody>
      </p:sp>
      <p:sp>
        <p:nvSpPr>
          <p:cNvPr id="606" name="Connection Line"/>
          <p:cNvSpPr/>
          <p:nvPr/>
        </p:nvSpPr>
        <p:spPr>
          <a:xfrm>
            <a:off x="3471981" y="2380905"/>
            <a:ext cx="1327746" cy="7347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11973" y="1360"/>
                  <a:pt x="4773" y="8560"/>
                  <a:pt x="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00" name="creates a new type!"/>
          <p:cNvSpPr txBox="1"/>
          <p:nvPr/>
        </p:nvSpPr>
        <p:spPr>
          <a:xfrm>
            <a:off x="5038177" y="2146048"/>
            <a:ext cx="231621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creates a new type!</a:t>
            </a:r>
          </a:p>
        </p:txBody>
      </p:sp>
      <p:sp>
        <p:nvSpPr>
          <p:cNvPr id="607" name="Connection Line"/>
          <p:cNvSpPr/>
          <p:nvPr/>
        </p:nvSpPr>
        <p:spPr>
          <a:xfrm>
            <a:off x="4674812" y="2765038"/>
            <a:ext cx="726729" cy="3505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563" extrusionOk="0">
                <a:moveTo>
                  <a:pt x="21600" y="128"/>
                </a:moveTo>
                <a:cubicBezTo>
                  <a:pt x="13401" y="-1037"/>
                  <a:pt x="6201" y="5775"/>
                  <a:pt x="0" y="20563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02" name="name of that type"/>
          <p:cNvSpPr txBox="1"/>
          <p:nvPr/>
        </p:nvSpPr>
        <p:spPr>
          <a:xfrm>
            <a:off x="5639991" y="2561106"/>
            <a:ext cx="21133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name of that type</a:t>
            </a:r>
          </a:p>
        </p:txBody>
      </p:sp>
      <p:sp>
        <p:nvSpPr>
          <p:cNvPr id="608" name="Connection Line"/>
          <p:cNvSpPr/>
          <p:nvPr/>
        </p:nvSpPr>
        <p:spPr>
          <a:xfrm>
            <a:off x="1309522" y="2249917"/>
            <a:ext cx="462360" cy="7142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785" y="4182"/>
                  <a:pt x="2585" y="11382"/>
                  <a:pt x="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04" name="name of that type"/>
          <p:cNvSpPr txBox="1"/>
          <p:nvPr/>
        </p:nvSpPr>
        <p:spPr>
          <a:xfrm>
            <a:off x="1893513" y="1987549"/>
            <a:ext cx="21133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name of that type</a:t>
            </a: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from collections import  namedtuple…"/>
          <p:cNvSpPr txBox="1"/>
          <p:nvPr/>
        </p:nvSpPr>
        <p:spPr>
          <a:xfrm>
            <a:off x="779530" y="704850"/>
            <a:ext cx="11445739" cy="734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from</a:t>
            </a:r>
            <a:r>
              <a:t> collections </a:t>
            </a:r>
            <a:r>
              <a:rPr>
                <a:solidFill>
                  <a:srgbClr val="D03BFF"/>
                </a:solidFill>
              </a:rPr>
              <a:t>import</a:t>
            </a:r>
            <a:r>
              <a:t>	 namedtuple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Person</a:t>
            </a:r>
            <a:r>
              <a:t> = namedtuple(</a:t>
            </a:r>
            <a:r>
              <a:rPr>
                <a:solidFill>
                  <a:srgbClr val="AF3782"/>
                </a:solidFill>
              </a:rPr>
              <a:t>"Person"</a:t>
            </a:r>
            <a:r>
              <a:t>, [</a:t>
            </a:r>
            <a:r>
              <a:rPr>
                <a:solidFill>
                  <a:srgbClr val="AF3782"/>
                </a:solidFill>
              </a:rPr>
              <a:t>"fname"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"lname"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"age"</a:t>
            </a:r>
            <a:r>
              <a:t>])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p </a:t>
            </a:r>
            <a:r>
              <a:rPr>
                <a:solidFill>
                  <a:srgbClr val="000000"/>
                </a:solidFill>
              </a:rPr>
              <a:t>= Person(</a:t>
            </a:r>
            <a:r>
              <a:rPr>
                <a:solidFill>
                  <a:srgbClr val="AF3782"/>
                </a:solidFill>
              </a:rPr>
              <a:t>"Alice"</a:t>
            </a:r>
            <a:r>
              <a:rPr>
                <a:solidFill>
                  <a:srgbClr val="000000"/>
                </a:solidFill>
              </a:rPr>
              <a:t>,</a:t>
            </a:r>
            <a:r>
              <a:t> </a:t>
            </a:r>
            <a:r>
              <a:rPr>
                <a:solidFill>
                  <a:srgbClr val="AF3782"/>
                </a:solidFill>
              </a:rPr>
              <a:t>"Anderson"</a:t>
            </a:r>
            <a:r>
              <a:rPr>
                <a:solidFill>
                  <a:srgbClr val="000000"/>
                </a:solidFill>
              </a:rPr>
              <a:t>, 30)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print</a:t>
            </a:r>
            <a:r>
              <a:t>(</a:t>
            </a:r>
            <a:r>
              <a:rPr>
                <a:solidFill>
                  <a:srgbClr val="AF3782"/>
                </a:solidFill>
              </a:rPr>
              <a:t>"Hello "</a:t>
            </a:r>
            <a:r>
              <a:t> + p.fname + </a:t>
            </a:r>
            <a:r>
              <a:rPr>
                <a:solidFill>
                  <a:srgbClr val="AF3782"/>
                </a:solidFill>
              </a:rPr>
              <a:t>" "</a:t>
            </a:r>
            <a:r>
              <a:t> + p.lname)</a:t>
            </a:r>
          </a:p>
        </p:txBody>
      </p:sp>
      <p:sp>
        <p:nvSpPr>
          <p:cNvPr id="615" name="sequence"/>
          <p:cNvSpPr/>
          <p:nvPr/>
        </p:nvSpPr>
        <p:spPr>
          <a:xfrm>
            <a:off x="9702800" y="3676810"/>
            <a:ext cx="1734773" cy="506367"/>
          </a:xfrm>
          <a:prstGeom prst="roundRect">
            <a:avLst>
              <a:gd name="adj" fmla="val 27949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sequence</a:t>
            </a:r>
          </a:p>
        </p:txBody>
      </p:sp>
      <p:sp>
        <p:nvSpPr>
          <p:cNvPr id="616" name="str"/>
          <p:cNvSpPr/>
          <p:nvPr/>
        </p:nvSpPr>
        <p:spPr>
          <a:xfrm>
            <a:off x="9184066" y="4745077"/>
            <a:ext cx="691407" cy="471523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str</a:t>
            </a:r>
          </a:p>
        </p:txBody>
      </p:sp>
      <p:sp>
        <p:nvSpPr>
          <p:cNvPr id="617" name="list"/>
          <p:cNvSpPr/>
          <p:nvPr/>
        </p:nvSpPr>
        <p:spPr>
          <a:xfrm>
            <a:off x="10224483" y="4745077"/>
            <a:ext cx="691407" cy="471523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list</a:t>
            </a:r>
          </a:p>
        </p:txBody>
      </p:sp>
      <p:sp>
        <p:nvSpPr>
          <p:cNvPr id="618" name="tuple"/>
          <p:cNvSpPr/>
          <p:nvPr/>
        </p:nvSpPr>
        <p:spPr>
          <a:xfrm>
            <a:off x="11176000" y="4745077"/>
            <a:ext cx="943504" cy="471523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tuple</a:t>
            </a:r>
          </a:p>
        </p:txBody>
      </p:sp>
      <p:sp>
        <p:nvSpPr>
          <p:cNvPr id="619" name="Line"/>
          <p:cNvSpPr/>
          <p:nvPr/>
        </p:nvSpPr>
        <p:spPr>
          <a:xfrm>
            <a:off x="11023599" y="4229100"/>
            <a:ext cx="351534" cy="46920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20" name="Line"/>
          <p:cNvSpPr/>
          <p:nvPr/>
        </p:nvSpPr>
        <p:spPr>
          <a:xfrm flipH="1">
            <a:off x="9626599" y="4229100"/>
            <a:ext cx="351534" cy="46920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21" name="Line"/>
          <p:cNvSpPr/>
          <p:nvPr/>
        </p:nvSpPr>
        <p:spPr>
          <a:xfrm>
            <a:off x="10575032" y="4229099"/>
            <a:ext cx="1" cy="47005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22" name="number"/>
          <p:cNvSpPr/>
          <p:nvPr/>
        </p:nvSpPr>
        <p:spPr>
          <a:xfrm>
            <a:off x="6235700" y="3694232"/>
            <a:ext cx="1560247" cy="471523"/>
          </a:xfrm>
          <a:prstGeom prst="roundRect">
            <a:avLst>
              <a:gd name="adj" fmla="val 30015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number</a:t>
            </a:r>
          </a:p>
        </p:txBody>
      </p:sp>
      <p:sp>
        <p:nvSpPr>
          <p:cNvPr id="623" name="int"/>
          <p:cNvSpPr/>
          <p:nvPr/>
        </p:nvSpPr>
        <p:spPr>
          <a:xfrm>
            <a:off x="5716966" y="4727655"/>
            <a:ext cx="691407" cy="471522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int</a:t>
            </a:r>
          </a:p>
        </p:txBody>
      </p:sp>
      <p:sp>
        <p:nvSpPr>
          <p:cNvPr id="624" name="float"/>
          <p:cNvSpPr/>
          <p:nvPr/>
        </p:nvSpPr>
        <p:spPr>
          <a:xfrm>
            <a:off x="7495917" y="4727655"/>
            <a:ext cx="943504" cy="471522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float</a:t>
            </a:r>
          </a:p>
        </p:txBody>
      </p:sp>
      <p:sp>
        <p:nvSpPr>
          <p:cNvPr id="625" name="Line"/>
          <p:cNvSpPr/>
          <p:nvPr/>
        </p:nvSpPr>
        <p:spPr>
          <a:xfrm>
            <a:off x="7556499" y="4211677"/>
            <a:ext cx="351534" cy="46920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26" name="Line"/>
          <p:cNvSpPr/>
          <p:nvPr/>
        </p:nvSpPr>
        <p:spPr>
          <a:xfrm flipH="1">
            <a:off x="6159499" y="4211677"/>
            <a:ext cx="351534" cy="46920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27" name="namedtuple"/>
          <p:cNvSpPr/>
          <p:nvPr/>
        </p:nvSpPr>
        <p:spPr>
          <a:xfrm>
            <a:off x="1922735" y="3711654"/>
            <a:ext cx="2113348" cy="471523"/>
          </a:xfrm>
          <a:prstGeom prst="roundRect">
            <a:avLst>
              <a:gd name="adj" fmla="val 30015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namedtuple</a:t>
            </a:r>
          </a:p>
        </p:txBody>
      </p:sp>
      <p:sp>
        <p:nvSpPr>
          <p:cNvPr id="628" name="Person"/>
          <p:cNvSpPr/>
          <p:nvPr/>
        </p:nvSpPr>
        <p:spPr>
          <a:xfrm>
            <a:off x="476401" y="4745077"/>
            <a:ext cx="1328736" cy="471523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Person</a:t>
            </a:r>
          </a:p>
        </p:txBody>
      </p:sp>
      <p:sp>
        <p:nvSpPr>
          <p:cNvPr id="629" name="Hurricane"/>
          <p:cNvSpPr/>
          <p:nvPr/>
        </p:nvSpPr>
        <p:spPr>
          <a:xfrm>
            <a:off x="2170063" y="4745077"/>
            <a:ext cx="1560247" cy="471523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Hurricane</a:t>
            </a:r>
          </a:p>
        </p:txBody>
      </p:sp>
      <p:sp>
        <p:nvSpPr>
          <p:cNvPr id="630" name="????"/>
          <p:cNvSpPr/>
          <p:nvPr/>
        </p:nvSpPr>
        <p:spPr>
          <a:xfrm>
            <a:off x="4042138" y="4745077"/>
            <a:ext cx="943504" cy="471523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????</a:t>
            </a:r>
          </a:p>
        </p:txBody>
      </p:sp>
      <p:sp>
        <p:nvSpPr>
          <p:cNvPr id="631" name="Line"/>
          <p:cNvSpPr/>
          <p:nvPr/>
        </p:nvSpPr>
        <p:spPr>
          <a:xfrm>
            <a:off x="3805932" y="4211677"/>
            <a:ext cx="351533" cy="46920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32" name="Line"/>
          <p:cNvSpPr/>
          <p:nvPr/>
        </p:nvSpPr>
        <p:spPr>
          <a:xfrm flipH="1">
            <a:off x="1752599" y="4229100"/>
            <a:ext cx="351534" cy="46920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33" name="Line"/>
          <p:cNvSpPr/>
          <p:nvPr/>
        </p:nvSpPr>
        <p:spPr>
          <a:xfrm>
            <a:off x="2955032" y="4229099"/>
            <a:ext cx="1" cy="47005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41" name="Connection Line"/>
          <p:cNvSpPr/>
          <p:nvPr/>
        </p:nvSpPr>
        <p:spPr>
          <a:xfrm>
            <a:off x="1309522" y="2249917"/>
            <a:ext cx="462360" cy="7142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785" y="4182"/>
                  <a:pt x="2585" y="11382"/>
                  <a:pt x="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37" name="name of that type"/>
          <p:cNvSpPr txBox="1"/>
          <p:nvPr/>
        </p:nvSpPr>
        <p:spPr>
          <a:xfrm>
            <a:off x="1893513" y="1987549"/>
            <a:ext cx="21133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name of that type</a:t>
            </a:r>
          </a:p>
        </p:txBody>
      </p:sp>
      <p:sp>
        <p:nvSpPr>
          <p:cNvPr id="2" name="Connection Line">
            <a:extLst>
              <a:ext uri="{FF2B5EF4-FFF2-40B4-BE49-F238E27FC236}">
                <a16:creationId xmlns:a16="http://schemas.microsoft.com/office/drawing/2014/main" id="{6CC13812-7176-B938-D131-F7C8A2B9CCDB}"/>
              </a:ext>
            </a:extLst>
          </p:cNvPr>
          <p:cNvSpPr/>
          <p:nvPr/>
        </p:nvSpPr>
        <p:spPr>
          <a:xfrm>
            <a:off x="6122063" y="1080171"/>
            <a:ext cx="942877" cy="458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0444" y="20466"/>
                  <a:pt x="3244" y="13266"/>
                  <a:pt x="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3" name="need to import this data struct">
            <a:extLst>
              <a:ext uri="{FF2B5EF4-FFF2-40B4-BE49-F238E27FC236}">
                <a16:creationId xmlns:a16="http://schemas.microsoft.com/office/drawing/2014/main" id="{8597730E-7394-872E-4E29-CE90368EB47D}"/>
              </a:ext>
            </a:extLst>
          </p:cNvPr>
          <p:cNvSpPr txBox="1"/>
          <p:nvPr/>
        </p:nvSpPr>
        <p:spPr>
          <a:xfrm>
            <a:off x="7214577" y="1297129"/>
            <a:ext cx="3620990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need to import this data struct</a:t>
            </a:r>
          </a:p>
        </p:txBody>
      </p:sp>
      <p:sp>
        <p:nvSpPr>
          <p:cNvPr id="4" name="Connection Line">
            <a:extLst>
              <a:ext uri="{FF2B5EF4-FFF2-40B4-BE49-F238E27FC236}">
                <a16:creationId xmlns:a16="http://schemas.microsoft.com/office/drawing/2014/main" id="{1BB56954-AD0D-77A0-54A5-BC6CE3872AB9}"/>
              </a:ext>
            </a:extLst>
          </p:cNvPr>
          <p:cNvSpPr/>
          <p:nvPr/>
        </p:nvSpPr>
        <p:spPr>
          <a:xfrm>
            <a:off x="3471981" y="2380905"/>
            <a:ext cx="1327746" cy="7347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11973" y="1360"/>
                  <a:pt x="4773" y="8560"/>
                  <a:pt x="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" name="creates a new type!">
            <a:extLst>
              <a:ext uri="{FF2B5EF4-FFF2-40B4-BE49-F238E27FC236}">
                <a16:creationId xmlns:a16="http://schemas.microsoft.com/office/drawing/2014/main" id="{6F771480-4A00-9243-50A0-0F365D697665}"/>
              </a:ext>
            </a:extLst>
          </p:cNvPr>
          <p:cNvSpPr txBox="1"/>
          <p:nvPr/>
        </p:nvSpPr>
        <p:spPr>
          <a:xfrm>
            <a:off x="5038177" y="2146048"/>
            <a:ext cx="231621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creates a new type!</a:t>
            </a:r>
          </a:p>
        </p:txBody>
      </p:sp>
      <p:sp>
        <p:nvSpPr>
          <p:cNvPr id="6" name="Connection Line">
            <a:extLst>
              <a:ext uri="{FF2B5EF4-FFF2-40B4-BE49-F238E27FC236}">
                <a16:creationId xmlns:a16="http://schemas.microsoft.com/office/drawing/2014/main" id="{77A0FF8A-24AD-3DA9-6E7F-B88F03A0EF0A}"/>
              </a:ext>
            </a:extLst>
          </p:cNvPr>
          <p:cNvSpPr/>
          <p:nvPr/>
        </p:nvSpPr>
        <p:spPr>
          <a:xfrm>
            <a:off x="4674812" y="2765038"/>
            <a:ext cx="726729" cy="3505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563" extrusionOk="0">
                <a:moveTo>
                  <a:pt x="21600" y="128"/>
                </a:moveTo>
                <a:cubicBezTo>
                  <a:pt x="13401" y="-1037"/>
                  <a:pt x="6201" y="5775"/>
                  <a:pt x="0" y="20563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" name="name of that type">
            <a:extLst>
              <a:ext uri="{FF2B5EF4-FFF2-40B4-BE49-F238E27FC236}">
                <a16:creationId xmlns:a16="http://schemas.microsoft.com/office/drawing/2014/main" id="{35F8F75B-32C8-EE79-F972-447D1438DF24}"/>
              </a:ext>
            </a:extLst>
          </p:cNvPr>
          <p:cNvSpPr txBox="1"/>
          <p:nvPr/>
        </p:nvSpPr>
        <p:spPr>
          <a:xfrm>
            <a:off x="5639991" y="2561106"/>
            <a:ext cx="21133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name of that type</a:t>
            </a: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from collections import  namedtuple…"/>
          <p:cNvSpPr txBox="1"/>
          <p:nvPr/>
        </p:nvSpPr>
        <p:spPr>
          <a:xfrm>
            <a:off x="779530" y="704850"/>
            <a:ext cx="11445739" cy="734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from</a:t>
            </a:r>
            <a:r>
              <a:t> collections </a:t>
            </a:r>
            <a:r>
              <a:rPr>
                <a:solidFill>
                  <a:srgbClr val="D03BFF"/>
                </a:solidFill>
              </a:rPr>
              <a:t>import</a:t>
            </a:r>
            <a:r>
              <a:t>	 namedtuple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Person</a:t>
            </a:r>
            <a:r>
              <a:t> = namedtuple(</a:t>
            </a:r>
            <a:r>
              <a:rPr>
                <a:solidFill>
                  <a:srgbClr val="AF3782"/>
                </a:solidFill>
              </a:rPr>
              <a:t>"Person"</a:t>
            </a:r>
            <a:r>
              <a:t>, [</a:t>
            </a:r>
            <a:r>
              <a:rPr>
                <a:solidFill>
                  <a:srgbClr val="AF3782"/>
                </a:solidFill>
              </a:rPr>
              <a:t>"fname"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"lname"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"age"</a:t>
            </a:r>
            <a:r>
              <a:t>])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p </a:t>
            </a:r>
            <a:r>
              <a:rPr>
                <a:solidFill>
                  <a:srgbClr val="000000"/>
                </a:solidFill>
              </a:rPr>
              <a:t>= Person(</a:t>
            </a:r>
            <a:r>
              <a:rPr>
                <a:solidFill>
                  <a:srgbClr val="AF3782"/>
                </a:solidFill>
              </a:rPr>
              <a:t>"Alice"</a:t>
            </a:r>
            <a:r>
              <a:rPr>
                <a:solidFill>
                  <a:srgbClr val="000000"/>
                </a:solidFill>
              </a:rPr>
              <a:t>,</a:t>
            </a:r>
            <a:r>
              <a:t> </a:t>
            </a:r>
            <a:r>
              <a:rPr>
                <a:solidFill>
                  <a:srgbClr val="AF3782"/>
                </a:solidFill>
              </a:rPr>
              <a:t>"Anderson"</a:t>
            </a:r>
            <a:r>
              <a:rPr>
                <a:solidFill>
                  <a:srgbClr val="000000"/>
                </a:solidFill>
              </a:rPr>
              <a:t>, 30)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print</a:t>
            </a:r>
            <a:r>
              <a:t>(</a:t>
            </a:r>
            <a:r>
              <a:rPr>
                <a:solidFill>
                  <a:srgbClr val="AF3782"/>
                </a:solidFill>
              </a:rPr>
              <a:t>"Hello "</a:t>
            </a:r>
            <a:r>
              <a:t> + p.fname + </a:t>
            </a:r>
            <a:r>
              <a:rPr>
                <a:solidFill>
                  <a:srgbClr val="AF3782"/>
                </a:solidFill>
              </a:rPr>
              <a:t>" "</a:t>
            </a:r>
            <a:r>
              <a:t> + p.lname)</a:t>
            </a:r>
          </a:p>
        </p:txBody>
      </p:sp>
      <p:sp>
        <p:nvSpPr>
          <p:cNvPr id="648" name="str"/>
          <p:cNvSpPr/>
          <p:nvPr/>
        </p:nvSpPr>
        <p:spPr>
          <a:xfrm>
            <a:off x="9184066" y="4745077"/>
            <a:ext cx="691407" cy="471523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str</a:t>
            </a:r>
          </a:p>
        </p:txBody>
      </p:sp>
      <p:sp>
        <p:nvSpPr>
          <p:cNvPr id="649" name="list"/>
          <p:cNvSpPr/>
          <p:nvPr/>
        </p:nvSpPr>
        <p:spPr>
          <a:xfrm>
            <a:off x="10224483" y="4745077"/>
            <a:ext cx="691407" cy="471523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list</a:t>
            </a:r>
          </a:p>
        </p:txBody>
      </p:sp>
      <p:sp>
        <p:nvSpPr>
          <p:cNvPr id="650" name="tuple"/>
          <p:cNvSpPr/>
          <p:nvPr/>
        </p:nvSpPr>
        <p:spPr>
          <a:xfrm>
            <a:off x="11176000" y="4745077"/>
            <a:ext cx="943504" cy="471523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tuple</a:t>
            </a:r>
          </a:p>
        </p:txBody>
      </p:sp>
      <p:sp>
        <p:nvSpPr>
          <p:cNvPr id="651" name="Line"/>
          <p:cNvSpPr/>
          <p:nvPr/>
        </p:nvSpPr>
        <p:spPr>
          <a:xfrm>
            <a:off x="11023599" y="4229100"/>
            <a:ext cx="351534" cy="46920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52" name="Line"/>
          <p:cNvSpPr/>
          <p:nvPr/>
        </p:nvSpPr>
        <p:spPr>
          <a:xfrm flipH="1">
            <a:off x="9626599" y="4229100"/>
            <a:ext cx="351534" cy="46920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53" name="Line"/>
          <p:cNvSpPr/>
          <p:nvPr/>
        </p:nvSpPr>
        <p:spPr>
          <a:xfrm>
            <a:off x="10575032" y="4229099"/>
            <a:ext cx="1" cy="47005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54" name="int"/>
          <p:cNvSpPr/>
          <p:nvPr/>
        </p:nvSpPr>
        <p:spPr>
          <a:xfrm>
            <a:off x="5716966" y="4727655"/>
            <a:ext cx="691407" cy="471522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int</a:t>
            </a:r>
          </a:p>
        </p:txBody>
      </p:sp>
      <p:sp>
        <p:nvSpPr>
          <p:cNvPr id="655" name="float"/>
          <p:cNvSpPr/>
          <p:nvPr/>
        </p:nvSpPr>
        <p:spPr>
          <a:xfrm>
            <a:off x="7495917" y="4727655"/>
            <a:ext cx="943504" cy="471522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float</a:t>
            </a:r>
          </a:p>
        </p:txBody>
      </p:sp>
      <p:sp>
        <p:nvSpPr>
          <p:cNvPr id="656" name="Line"/>
          <p:cNvSpPr/>
          <p:nvPr/>
        </p:nvSpPr>
        <p:spPr>
          <a:xfrm>
            <a:off x="7556499" y="4211677"/>
            <a:ext cx="351534" cy="46920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57" name="Line"/>
          <p:cNvSpPr/>
          <p:nvPr/>
        </p:nvSpPr>
        <p:spPr>
          <a:xfrm flipH="1">
            <a:off x="6159499" y="4211677"/>
            <a:ext cx="351534" cy="46920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58" name="Person"/>
          <p:cNvSpPr/>
          <p:nvPr/>
        </p:nvSpPr>
        <p:spPr>
          <a:xfrm>
            <a:off x="476401" y="4745077"/>
            <a:ext cx="1328736" cy="471523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Person</a:t>
            </a:r>
          </a:p>
        </p:txBody>
      </p:sp>
      <p:sp>
        <p:nvSpPr>
          <p:cNvPr id="659" name="Hurricane"/>
          <p:cNvSpPr/>
          <p:nvPr/>
        </p:nvSpPr>
        <p:spPr>
          <a:xfrm>
            <a:off x="2170063" y="4745077"/>
            <a:ext cx="1560247" cy="471523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Hurricane</a:t>
            </a:r>
          </a:p>
        </p:txBody>
      </p:sp>
      <p:sp>
        <p:nvSpPr>
          <p:cNvPr id="660" name="????"/>
          <p:cNvSpPr/>
          <p:nvPr/>
        </p:nvSpPr>
        <p:spPr>
          <a:xfrm>
            <a:off x="4042138" y="4745077"/>
            <a:ext cx="943504" cy="471523"/>
          </a:xfrm>
          <a:prstGeom prst="roundRect">
            <a:avLst>
              <a:gd name="adj" fmla="val 21995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????</a:t>
            </a:r>
          </a:p>
        </p:txBody>
      </p:sp>
      <p:sp>
        <p:nvSpPr>
          <p:cNvPr id="661" name="Line"/>
          <p:cNvSpPr/>
          <p:nvPr/>
        </p:nvSpPr>
        <p:spPr>
          <a:xfrm>
            <a:off x="3805932" y="4211677"/>
            <a:ext cx="351533" cy="46920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62" name="Line"/>
          <p:cNvSpPr/>
          <p:nvPr/>
        </p:nvSpPr>
        <p:spPr>
          <a:xfrm flipH="1">
            <a:off x="1752599" y="4229100"/>
            <a:ext cx="351534" cy="46920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63" name="Line"/>
          <p:cNvSpPr/>
          <p:nvPr/>
        </p:nvSpPr>
        <p:spPr>
          <a:xfrm>
            <a:off x="2955032" y="4229099"/>
            <a:ext cx="1" cy="47005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76" name="Connection Line"/>
          <p:cNvSpPr/>
          <p:nvPr/>
        </p:nvSpPr>
        <p:spPr>
          <a:xfrm>
            <a:off x="2267132" y="5701936"/>
            <a:ext cx="940644" cy="8164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9619" y="20987"/>
                  <a:pt x="2419" y="13787"/>
                  <a:pt x="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67" name="creates a object of type Person (sub type of namedtuple) (like str(3) creates a new string or list() creates a new list)"/>
          <p:cNvSpPr txBox="1"/>
          <p:nvPr/>
        </p:nvSpPr>
        <p:spPr>
          <a:xfrm>
            <a:off x="2777015" y="6252873"/>
            <a:ext cx="8248502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creates a object of type Person (sub type of namedtuple)</a:t>
            </a:r>
            <a:br/>
            <a:r>
              <a:t>(like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str(3)</a:t>
            </a:r>
            <a:r>
              <a:t> creates a new string or </a:t>
            </a:r>
            <a:r>
              <a:rPr b="1">
                <a:latin typeface="Courier"/>
                <a:ea typeface="Courier"/>
                <a:cs typeface="Courier"/>
                <a:sym typeface="Courier"/>
              </a:rPr>
              <a:t>list()</a:t>
            </a:r>
            <a:r>
              <a:t> creates a new list)</a:t>
            </a:r>
          </a:p>
        </p:txBody>
      </p:sp>
      <p:sp>
        <p:nvSpPr>
          <p:cNvPr id="677" name="Connection Line"/>
          <p:cNvSpPr/>
          <p:nvPr/>
        </p:nvSpPr>
        <p:spPr>
          <a:xfrm>
            <a:off x="1309522" y="2249917"/>
            <a:ext cx="462360" cy="7142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785" y="4182"/>
                  <a:pt x="2585" y="11382"/>
                  <a:pt x="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669" name="name of that type"/>
          <p:cNvSpPr txBox="1"/>
          <p:nvPr/>
        </p:nvSpPr>
        <p:spPr>
          <a:xfrm>
            <a:off x="1893513" y="1987549"/>
            <a:ext cx="21133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name of that type</a:t>
            </a:r>
          </a:p>
        </p:txBody>
      </p:sp>
      <p:sp>
        <p:nvSpPr>
          <p:cNvPr id="670" name="sequence"/>
          <p:cNvSpPr/>
          <p:nvPr/>
        </p:nvSpPr>
        <p:spPr>
          <a:xfrm>
            <a:off x="9702800" y="3676810"/>
            <a:ext cx="1734773" cy="506367"/>
          </a:xfrm>
          <a:prstGeom prst="roundRect">
            <a:avLst>
              <a:gd name="adj" fmla="val 27949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sequence</a:t>
            </a:r>
          </a:p>
        </p:txBody>
      </p:sp>
      <p:sp>
        <p:nvSpPr>
          <p:cNvPr id="671" name="number"/>
          <p:cNvSpPr/>
          <p:nvPr/>
        </p:nvSpPr>
        <p:spPr>
          <a:xfrm>
            <a:off x="6235700" y="3694232"/>
            <a:ext cx="1560247" cy="471523"/>
          </a:xfrm>
          <a:prstGeom prst="roundRect">
            <a:avLst>
              <a:gd name="adj" fmla="val 30015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number</a:t>
            </a:r>
          </a:p>
        </p:txBody>
      </p:sp>
      <p:sp>
        <p:nvSpPr>
          <p:cNvPr id="672" name="namedtuple"/>
          <p:cNvSpPr/>
          <p:nvPr/>
        </p:nvSpPr>
        <p:spPr>
          <a:xfrm>
            <a:off x="1922735" y="3711654"/>
            <a:ext cx="2113348" cy="471523"/>
          </a:xfrm>
          <a:prstGeom prst="roundRect">
            <a:avLst>
              <a:gd name="adj" fmla="val 30015"/>
            </a:avLst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namedtuple</a:t>
            </a:r>
          </a:p>
        </p:txBody>
      </p:sp>
      <p:sp>
        <p:nvSpPr>
          <p:cNvPr id="2" name="Connection Line">
            <a:extLst>
              <a:ext uri="{FF2B5EF4-FFF2-40B4-BE49-F238E27FC236}">
                <a16:creationId xmlns:a16="http://schemas.microsoft.com/office/drawing/2014/main" id="{7643EEBE-3D18-2616-51B6-5264391C0C3D}"/>
              </a:ext>
            </a:extLst>
          </p:cNvPr>
          <p:cNvSpPr/>
          <p:nvPr/>
        </p:nvSpPr>
        <p:spPr>
          <a:xfrm>
            <a:off x="6122063" y="1080171"/>
            <a:ext cx="942877" cy="458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0444" y="20466"/>
                  <a:pt x="3244" y="13266"/>
                  <a:pt x="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3" name="need to import this data struct">
            <a:extLst>
              <a:ext uri="{FF2B5EF4-FFF2-40B4-BE49-F238E27FC236}">
                <a16:creationId xmlns:a16="http://schemas.microsoft.com/office/drawing/2014/main" id="{2793AEB8-95CE-103C-E600-DDD566707E77}"/>
              </a:ext>
            </a:extLst>
          </p:cNvPr>
          <p:cNvSpPr txBox="1"/>
          <p:nvPr/>
        </p:nvSpPr>
        <p:spPr>
          <a:xfrm>
            <a:off x="7214577" y="1297129"/>
            <a:ext cx="3620990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need to import this data struct</a:t>
            </a:r>
          </a:p>
        </p:txBody>
      </p:sp>
      <p:sp>
        <p:nvSpPr>
          <p:cNvPr id="4" name="Connection Line">
            <a:extLst>
              <a:ext uri="{FF2B5EF4-FFF2-40B4-BE49-F238E27FC236}">
                <a16:creationId xmlns:a16="http://schemas.microsoft.com/office/drawing/2014/main" id="{8B95CFF5-BE1E-3E56-2E55-A16BB0621129}"/>
              </a:ext>
            </a:extLst>
          </p:cNvPr>
          <p:cNvSpPr/>
          <p:nvPr/>
        </p:nvSpPr>
        <p:spPr>
          <a:xfrm>
            <a:off x="3471981" y="2380905"/>
            <a:ext cx="1327746" cy="7347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11973" y="1360"/>
                  <a:pt x="4773" y="8560"/>
                  <a:pt x="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" name="creates a new type!">
            <a:extLst>
              <a:ext uri="{FF2B5EF4-FFF2-40B4-BE49-F238E27FC236}">
                <a16:creationId xmlns:a16="http://schemas.microsoft.com/office/drawing/2014/main" id="{FB2BB3C3-8727-FDE5-BAB4-BAC208F5B860}"/>
              </a:ext>
            </a:extLst>
          </p:cNvPr>
          <p:cNvSpPr txBox="1"/>
          <p:nvPr/>
        </p:nvSpPr>
        <p:spPr>
          <a:xfrm>
            <a:off x="5038177" y="2146048"/>
            <a:ext cx="231621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creates a new type!</a:t>
            </a:r>
          </a:p>
        </p:txBody>
      </p:sp>
      <p:sp>
        <p:nvSpPr>
          <p:cNvPr id="6" name="Connection Line">
            <a:extLst>
              <a:ext uri="{FF2B5EF4-FFF2-40B4-BE49-F238E27FC236}">
                <a16:creationId xmlns:a16="http://schemas.microsoft.com/office/drawing/2014/main" id="{52C73A8B-0514-D8E7-50CD-6234639A6AAF}"/>
              </a:ext>
            </a:extLst>
          </p:cNvPr>
          <p:cNvSpPr/>
          <p:nvPr/>
        </p:nvSpPr>
        <p:spPr>
          <a:xfrm>
            <a:off x="4674812" y="2765038"/>
            <a:ext cx="726729" cy="3505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563" extrusionOk="0">
                <a:moveTo>
                  <a:pt x="21600" y="128"/>
                </a:moveTo>
                <a:cubicBezTo>
                  <a:pt x="13401" y="-1037"/>
                  <a:pt x="6201" y="5775"/>
                  <a:pt x="0" y="20563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7" name="name of that type">
            <a:extLst>
              <a:ext uri="{FF2B5EF4-FFF2-40B4-BE49-F238E27FC236}">
                <a16:creationId xmlns:a16="http://schemas.microsoft.com/office/drawing/2014/main" id="{8D419918-2E24-E3A8-ABB5-E05EECAC0D9C}"/>
              </a:ext>
            </a:extLst>
          </p:cNvPr>
          <p:cNvSpPr txBox="1"/>
          <p:nvPr/>
        </p:nvSpPr>
        <p:spPr>
          <a:xfrm>
            <a:off x="5639991" y="2561106"/>
            <a:ext cx="211334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name of that type</a:t>
            </a:r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from collections import  namedtuple…"/>
          <p:cNvSpPr txBox="1"/>
          <p:nvPr/>
        </p:nvSpPr>
        <p:spPr>
          <a:xfrm>
            <a:off x="779530" y="704850"/>
            <a:ext cx="11445739" cy="734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D03BFF"/>
                </a:solidFill>
              </a:rPr>
              <a:t>from</a:t>
            </a:r>
            <a:r>
              <a:rPr dirty="0"/>
              <a:t> collections </a:t>
            </a:r>
            <a:r>
              <a:rPr dirty="0">
                <a:solidFill>
                  <a:srgbClr val="D03BFF"/>
                </a:solidFill>
              </a:rPr>
              <a:t>import</a:t>
            </a:r>
            <a:r>
              <a:rPr dirty="0"/>
              <a:t>	 </a:t>
            </a:r>
            <a:r>
              <a:rPr dirty="0" err="1"/>
              <a:t>namedtuple</a:t>
            </a: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CD7923"/>
                </a:solidFill>
              </a:rPr>
              <a:t>Person</a:t>
            </a:r>
            <a:r>
              <a:rPr dirty="0"/>
              <a:t> = </a:t>
            </a:r>
            <a:r>
              <a:rPr dirty="0" err="1"/>
              <a:t>namedtuple</a:t>
            </a:r>
            <a:r>
              <a:rPr dirty="0"/>
              <a:t>(</a:t>
            </a:r>
            <a:r>
              <a:rPr dirty="0">
                <a:solidFill>
                  <a:srgbClr val="AF3782"/>
                </a:solidFill>
              </a:rPr>
              <a:t>"Person"</a:t>
            </a:r>
            <a:r>
              <a:rPr dirty="0"/>
              <a:t>, [</a:t>
            </a:r>
            <a:r>
              <a:rPr dirty="0">
                <a:solidFill>
                  <a:srgbClr val="AF3782"/>
                </a:solidFill>
              </a:rPr>
              <a:t>"</a:t>
            </a:r>
            <a:r>
              <a:rPr dirty="0" err="1">
                <a:solidFill>
                  <a:srgbClr val="AF3782"/>
                </a:solidFill>
              </a:rPr>
              <a:t>fname</a:t>
            </a:r>
            <a:r>
              <a:rPr dirty="0">
                <a:solidFill>
                  <a:srgbClr val="AF3782"/>
                </a:solidFill>
              </a:rPr>
              <a:t>"</a:t>
            </a:r>
            <a:r>
              <a:rPr dirty="0"/>
              <a:t>, </a:t>
            </a:r>
            <a:r>
              <a:rPr dirty="0">
                <a:solidFill>
                  <a:srgbClr val="AF3782"/>
                </a:solidFill>
              </a:rPr>
              <a:t>"</a:t>
            </a:r>
            <a:r>
              <a:rPr dirty="0" err="1">
                <a:solidFill>
                  <a:srgbClr val="AF3782"/>
                </a:solidFill>
              </a:rPr>
              <a:t>lname</a:t>
            </a:r>
            <a:r>
              <a:rPr dirty="0">
                <a:solidFill>
                  <a:srgbClr val="AF3782"/>
                </a:solidFill>
              </a:rPr>
              <a:t>"</a:t>
            </a:r>
            <a:r>
              <a:rPr dirty="0"/>
              <a:t>, </a:t>
            </a:r>
            <a:r>
              <a:rPr dirty="0">
                <a:solidFill>
                  <a:srgbClr val="AF3782"/>
                </a:solidFill>
              </a:rPr>
              <a:t>"age"</a:t>
            </a:r>
            <a:r>
              <a:rPr dirty="0"/>
              <a:t>])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p </a:t>
            </a:r>
            <a:r>
              <a:rPr dirty="0">
                <a:solidFill>
                  <a:srgbClr val="000000"/>
                </a:solidFill>
              </a:rPr>
              <a:t>= Person(</a:t>
            </a:r>
            <a:r>
              <a:rPr dirty="0">
                <a:solidFill>
                  <a:srgbClr val="AF3782"/>
                </a:solidFill>
              </a:rPr>
              <a:t>"Alice"</a:t>
            </a:r>
            <a:r>
              <a:rPr dirty="0">
                <a:solidFill>
                  <a:srgbClr val="000000"/>
                </a:solidFill>
              </a:rPr>
              <a:t>,</a:t>
            </a:r>
            <a:r>
              <a:rPr dirty="0"/>
              <a:t> </a:t>
            </a:r>
            <a:r>
              <a:rPr dirty="0">
                <a:solidFill>
                  <a:srgbClr val="AF3782"/>
                </a:solidFill>
              </a:rPr>
              <a:t>"Anderson"</a:t>
            </a:r>
            <a:r>
              <a:rPr dirty="0">
                <a:solidFill>
                  <a:srgbClr val="000000"/>
                </a:solidFill>
              </a:rPr>
              <a:t>, 30)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D03BFF"/>
                </a:solidFill>
              </a:rPr>
              <a:t>print</a:t>
            </a:r>
            <a:r>
              <a:rPr dirty="0"/>
              <a:t>(</a:t>
            </a:r>
            <a:r>
              <a:rPr dirty="0">
                <a:solidFill>
                  <a:srgbClr val="AF3782"/>
                </a:solidFill>
              </a:rPr>
              <a:t>"Hello "</a:t>
            </a:r>
            <a:r>
              <a:rPr dirty="0"/>
              <a:t> + </a:t>
            </a:r>
            <a:r>
              <a:rPr dirty="0" err="1"/>
              <a:t>p.fname</a:t>
            </a:r>
            <a:r>
              <a:rPr dirty="0"/>
              <a:t> + </a:t>
            </a:r>
            <a:r>
              <a:rPr dirty="0">
                <a:solidFill>
                  <a:srgbClr val="AF3782"/>
                </a:solidFill>
              </a:rPr>
              <a:t>" "</a:t>
            </a:r>
            <a:r>
              <a:rPr dirty="0"/>
              <a:t> + </a:t>
            </a:r>
            <a:r>
              <a:rPr dirty="0" err="1"/>
              <a:t>p.lname</a:t>
            </a:r>
            <a:r>
              <a:rPr dirty="0"/>
              <a:t>)</a:t>
            </a:r>
          </a:p>
        </p:txBody>
      </p:sp>
      <p:sp>
        <p:nvSpPr>
          <p:cNvPr id="680" name="Line"/>
          <p:cNvSpPr/>
          <p:nvPr/>
        </p:nvSpPr>
        <p:spPr>
          <a:xfrm flipV="1">
            <a:off x="2755082" y="3630705"/>
            <a:ext cx="3173507" cy="1845236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81" name="Line"/>
          <p:cNvSpPr/>
          <p:nvPr/>
        </p:nvSpPr>
        <p:spPr>
          <a:xfrm flipV="1">
            <a:off x="4039475" y="3667446"/>
            <a:ext cx="2904566" cy="1845236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82" name="Line"/>
          <p:cNvSpPr/>
          <p:nvPr/>
        </p:nvSpPr>
        <p:spPr>
          <a:xfrm flipV="1">
            <a:off x="5134045" y="3630705"/>
            <a:ext cx="2770096" cy="1845236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83" name="can use either positional or keyword arguments to create a Person"/>
          <p:cNvSpPr txBox="1"/>
          <p:nvPr/>
        </p:nvSpPr>
        <p:spPr>
          <a:xfrm>
            <a:off x="1679296" y="6343036"/>
            <a:ext cx="7995209" cy="420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can use either </a:t>
            </a:r>
            <a:r>
              <a:rPr b="1"/>
              <a:t>positional</a:t>
            </a:r>
            <a:r>
              <a:t> or keyword arguments to create a Person</a:t>
            </a:r>
          </a:p>
        </p:txBody>
      </p: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from collections import  namedtuple…"/>
          <p:cNvSpPr txBox="1"/>
          <p:nvPr/>
        </p:nvSpPr>
        <p:spPr>
          <a:xfrm>
            <a:off x="779530" y="704850"/>
            <a:ext cx="11445739" cy="734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from</a:t>
            </a:r>
            <a:r>
              <a:t> collections </a:t>
            </a:r>
            <a:r>
              <a:rPr>
                <a:solidFill>
                  <a:srgbClr val="D03BFF"/>
                </a:solidFill>
              </a:rPr>
              <a:t>import</a:t>
            </a:r>
            <a:r>
              <a:t>	 namedtuple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Person</a:t>
            </a:r>
            <a:r>
              <a:t> = namedtuple(</a:t>
            </a:r>
            <a:r>
              <a:rPr>
                <a:solidFill>
                  <a:srgbClr val="AF3782"/>
                </a:solidFill>
              </a:rPr>
              <a:t>"Person"</a:t>
            </a:r>
            <a:r>
              <a:t>, [</a:t>
            </a:r>
            <a:r>
              <a:rPr>
                <a:solidFill>
                  <a:srgbClr val="AF3782"/>
                </a:solidFill>
              </a:rPr>
              <a:t>"fname"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"lname"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"age"</a:t>
            </a:r>
            <a:r>
              <a:t>])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p </a:t>
            </a:r>
            <a:r>
              <a:rPr>
                <a:solidFill>
                  <a:srgbClr val="000000"/>
                </a:solidFill>
              </a:rPr>
              <a:t>= Person(age=30, fname=</a:t>
            </a:r>
            <a:r>
              <a:rPr>
                <a:solidFill>
                  <a:srgbClr val="AF3782"/>
                </a:solidFill>
              </a:rPr>
              <a:t>"Alice"</a:t>
            </a:r>
            <a:r>
              <a:rPr>
                <a:solidFill>
                  <a:srgbClr val="000000"/>
                </a:solidFill>
              </a:rPr>
              <a:t>,</a:t>
            </a:r>
            <a:r>
              <a:t> </a:t>
            </a:r>
            <a:r>
              <a:rPr>
                <a:solidFill>
                  <a:srgbClr val="000000"/>
                </a:solidFill>
              </a:rPr>
              <a:t>lname=</a:t>
            </a:r>
            <a:r>
              <a:rPr>
                <a:solidFill>
                  <a:srgbClr val="AF3782"/>
                </a:solidFill>
              </a:rPr>
              <a:t>"Anderson"</a:t>
            </a:r>
            <a:r>
              <a:rPr>
                <a:solidFill>
                  <a:srgbClr val="000000"/>
                </a:solidFill>
              </a:rP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print</a:t>
            </a:r>
            <a:r>
              <a:t>(</a:t>
            </a:r>
            <a:r>
              <a:rPr>
                <a:solidFill>
                  <a:srgbClr val="AF3782"/>
                </a:solidFill>
              </a:rPr>
              <a:t>"Hello "</a:t>
            </a:r>
            <a:r>
              <a:t> + p.fname + </a:t>
            </a:r>
            <a:r>
              <a:rPr>
                <a:solidFill>
                  <a:srgbClr val="AF3782"/>
                </a:solidFill>
              </a:rPr>
              <a:t>" "</a:t>
            </a:r>
            <a:r>
              <a:t> + p.lname)</a:t>
            </a:r>
          </a:p>
        </p:txBody>
      </p:sp>
      <p:sp>
        <p:nvSpPr>
          <p:cNvPr id="686" name="Line"/>
          <p:cNvSpPr/>
          <p:nvPr/>
        </p:nvSpPr>
        <p:spPr>
          <a:xfrm flipV="1">
            <a:off x="3213108" y="3576916"/>
            <a:ext cx="5030347" cy="1829186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87" name="Line"/>
          <p:cNvSpPr/>
          <p:nvPr/>
        </p:nvSpPr>
        <p:spPr>
          <a:xfrm flipV="1">
            <a:off x="5985164" y="3726873"/>
            <a:ext cx="934093" cy="1679230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88" name="Line"/>
          <p:cNvSpPr/>
          <p:nvPr/>
        </p:nvSpPr>
        <p:spPr>
          <a:xfrm flipV="1">
            <a:off x="4017818" y="3576915"/>
            <a:ext cx="1856955" cy="1829187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89" name="can use either positional or keyword arguments to create a Person"/>
          <p:cNvSpPr txBox="1"/>
          <p:nvPr/>
        </p:nvSpPr>
        <p:spPr>
          <a:xfrm>
            <a:off x="1711765" y="6343036"/>
            <a:ext cx="7930270" cy="420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can use either positional or </a:t>
            </a:r>
            <a:r>
              <a:rPr b="1"/>
              <a:t>keyword</a:t>
            </a:r>
            <a:r>
              <a:t> arguments to create a Person</a:t>
            </a:r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from collections import  namedtuple…"/>
          <p:cNvSpPr txBox="1"/>
          <p:nvPr/>
        </p:nvSpPr>
        <p:spPr>
          <a:xfrm>
            <a:off x="779530" y="704850"/>
            <a:ext cx="11445739" cy="734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from</a:t>
            </a:r>
            <a:r>
              <a:t> collections </a:t>
            </a:r>
            <a:r>
              <a:rPr>
                <a:solidFill>
                  <a:srgbClr val="D03BFF"/>
                </a:solidFill>
              </a:rPr>
              <a:t>import</a:t>
            </a:r>
            <a:r>
              <a:t>	 namedtuple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Person</a:t>
            </a:r>
            <a:r>
              <a:t> = namedtuple(</a:t>
            </a:r>
            <a:r>
              <a:rPr>
                <a:solidFill>
                  <a:srgbClr val="AF3782"/>
                </a:solidFill>
              </a:rPr>
              <a:t>"Person"</a:t>
            </a:r>
            <a:r>
              <a:t>, [</a:t>
            </a:r>
            <a:r>
              <a:rPr>
                <a:solidFill>
                  <a:srgbClr val="AF3782"/>
                </a:solidFill>
              </a:rPr>
              <a:t>"fname"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"lname"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"age"</a:t>
            </a:r>
            <a:r>
              <a:t>])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p </a:t>
            </a:r>
            <a:r>
              <a:rPr>
                <a:solidFill>
                  <a:srgbClr val="000000"/>
                </a:solidFill>
              </a:rPr>
              <a:t>= Person(age=30, Fname=</a:t>
            </a:r>
            <a:r>
              <a:rPr>
                <a:solidFill>
                  <a:srgbClr val="AF3782"/>
                </a:solidFill>
              </a:rPr>
              <a:t>"Alice"</a:t>
            </a:r>
            <a:r>
              <a:rPr>
                <a:solidFill>
                  <a:srgbClr val="000000"/>
                </a:solidFill>
              </a:rPr>
              <a:t>,</a:t>
            </a:r>
            <a:r>
              <a:t> </a:t>
            </a:r>
            <a:r>
              <a:rPr>
                <a:solidFill>
                  <a:srgbClr val="000000"/>
                </a:solidFill>
              </a:rPr>
              <a:t>lname=</a:t>
            </a:r>
            <a:r>
              <a:rPr>
                <a:solidFill>
                  <a:srgbClr val="AF3782"/>
                </a:solidFill>
              </a:rPr>
              <a:t>"Anderson"</a:t>
            </a:r>
            <a:r>
              <a:rPr>
                <a:solidFill>
                  <a:srgbClr val="000000"/>
                </a:solidFill>
              </a:rP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print</a:t>
            </a:r>
            <a:r>
              <a:t>(</a:t>
            </a:r>
            <a:r>
              <a:rPr>
                <a:solidFill>
                  <a:srgbClr val="AF3782"/>
                </a:solidFill>
              </a:rPr>
              <a:t>"Hello "</a:t>
            </a:r>
            <a:r>
              <a:t> + p.fname + </a:t>
            </a:r>
            <a:r>
              <a:rPr>
                <a:solidFill>
                  <a:srgbClr val="AF3782"/>
                </a:solidFill>
              </a:rPr>
              <a:t>" "</a:t>
            </a:r>
            <a:r>
              <a:t> + p.lname)</a:t>
            </a:r>
          </a:p>
        </p:txBody>
      </p:sp>
      <p:sp>
        <p:nvSpPr>
          <p:cNvPr id="692" name="crashes…"/>
          <p:cNvSpPr txBox="1"/>
          <p:nvPr/>
        </p:nvSpPr>
        <p:spPr>
          <a:xfrm>
            <a:off x="4280327" y="5848350"/>
            <a:ext cx="1548546" cy="1054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crashes</a:t>
            </a:r>
          </a:p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immediately</a:t>
            </a:r>
          </a:p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(good!)</a:t>
            </a:r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from collections import  namedtuple…"/>
          <p:cNvSpPr txBox="1"/>
          <p:nvPr/>
        </p:nvSpPr>
        <p:spPr>
          <a:xfrm>
            <a:off x="779530" y="704850"/>
            <a:ext cx="11445739" cy="734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from</a:t>
            </a:r>
            <a:r>
              <a:t> collections </a:t>
            </a:r>
            <a:r>
              <a:rPr>
                <a:solidFill>
                  <a:srgbClr val="D03BFF"/>
                </a:solidFill>
              </a:rPr>
              <a:t>import</a:t>
            </a:r>
            <a:r>
              <a:t>	 namedtuple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CD7923"/>
                </a:solidFill>
              </a:rPr>
              <a:t>Person</a:t>
            </a:r>
            <a:r>
              <a:t> = namedtuple(</a:t>
            </a:r>
            <a:r>
              <a:rPr>
                <a:solidFill>
                  <a:srgbClr val="AF3782"/>
                </a:solidFill>
              </a:rPr>
              <a:t>"Person"</a:t>
            </a:r>
            <a:r>
              <a:t>, [</a:t>
            </a:r>
            <a:r>
              <a:rPr>
                <a:solidFill>
                  <a:srgbClr val="AF3782"/>
                </a:solidFill>
              </a:rPr>
              <a:t>"fname"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"lname"</a:t>
            </a:r>
            <a:r>
              <a:t>, </a:t>
            </a:r>
            <a:r>
              <a:rPr>
                <a:solidFill>
                  <a:srgbClr val="AF3782"/>
                </a:solidFill>
              </a:rPr>
              <a:t>"age"</a:t>
            </a:r>
            <a:r>
              <a:t>])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t>p </a:t>
            </a:r>
            <a:r>
              <a:rPr>
                <a:solidFill>
                  <a:srgbClr val="000000"/>
                </a:solidFill>
              </a:rPr>
              <a:t>= Person(age=30, fname=</a:t>
            </a:r>
            <a:r>
              <a:rPr>
                <a:solidFill>
                  <a:srgbClr val="AF3782"/>
                </a:solidFill>
              </a:rPr>
              <a:t>"Alice"</a:t>
            </a:r>
            <a:r>
              <a:rPr>
                <a:solidFill>
                  <a:srgbClr val="000000"/>
                </a:solidFill>
              </a:rPr>
              <a:t>,</a:t>
            </a:r>
            <a:r>
              <a:t> </a:t>
            </a:r>
            <a:r>
              <a:rPr>
                <a:solidFill>
                  <a:srgbClr val="000000"/>
                </a:solidFill>
              </a:rPr>
              <a:t>lname=</a:t>
            </a:r>
            <a:r>
              <a:rPr>
                <a:solidFill>
                  <a:srgbClr val="AF3782"/>
                </a:solidFill>
              </a:rPr>
              <a:t>"Anderson"</a:t>
            </a:r>
            <a:r>
              <a:rPr>
                <a:solidFill>
                  <a:srgbClr val="000000"/>
                </a:solidFill>
              </a:rPr>
              <a:t>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solidFill>
                  <a:srgbClr val="CD7923"/>
                </a:solidFill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endParaRPr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600" b="0">
                <a:latin typeface="Menlo"/>
                <a:ea typeface="Menlo"/>
                <a:cs typeface="Menlo"/>
                <a:sym typeface="Menlo"/>
              </a:defRPr>
            </a:pPr>
            <a:r>
              <a:rPr>
                <a:solidFill>
                  <a:srgbClr val="D03BFF"/>
                </a:solidFill>
              </a:rPr>
              <a:t>print</a:t>
            </a:r>
            <a:r>
              <a:t>(</a:t>
            </a:r>
            <a:r>
              <a:rPr>
                <a:solidFill>
                  <a:srgbClr val="AF3782"/>
                </a:solidFill>
              </a:rPr>
              <a:t>"Hello "</a:t>
            </a:r>
            <a:r>
              <a:t> + p.fname + </a:t>
            </a:r>
            <a:r>
              <a:rPr>
                <a:solidFill>
                  <a:srgbClr val="AF3782"/>
                </a:solidFill>
              </a:rPr>
              <a:t>" "</a:t>
            </a:r>
            <a:r>
              <a:t> + p.lname)</a:t>
            </a:r>
          </a:p>
        </p:txBody>
      </p:sp>
      <p:sp>
        <p:nvSpPr>
          <p:cNvPr id="695" name="Line"/>
          <p:cNvSpPr/>
          <p:nvPr/>
        </p:nvSpPr>
        <p:spPr>
          <a:xfrm flipV="1">
            <a:off x="3529810" y="5991214"/>
            <a:ext cx="1231058" cy="1915563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96" name="Line"/>
          <p:cNvSpPr/>
          <p:nvPr/>
        </p:nvSpPr>
        <p:spPr>
          <a:xfrm flipV="1">
            <a:off x="5611569" y="6144948"/>
            <a:ext cx="1199506" cy="1761829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Line"/>
          <p:cNvSpPr/>
          <p:nvPr/>
        </p:nvSpPr>
        <p:spPr>
          <a:xfrm flipV="1">
            <a:off x="5190179" y="1278904"/>
            <a:ext cx="1" cy="5113637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24" name="Objects and Referenc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Objects and References</a:t>
            </a:r>
          </a:p>
        </p:txBody>
      </p:sp>
      <p:sp>
        <p:nvSpPr>
          <p:cNvPr id="325" name="Observations…"/>
          <p:cNvSpPr txBox="1"/>
          <p:nvPr/>
        </p:nvSpPr>
        <p:spPr>
          <a:xfrm>
            <a:off x="393798" y="7234561"/>
            <a:ext cx="11658502" cy="218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lvl="5" indent="0" algn="l">
              <a:spcBef>
                <a:spcPts val="4200"/>
              </a:spcBef>
              <a:defRPr sz="3200" b="0"/>
            </a:pPr>
            <a:r>
              <a:rPr dirty="0"/>
              <a:t>Observations</a:t>
            </a:r>
          </a:p>
          <a:p>
            <a:pPr marL="758825" indent="-555625" algn="l">
              <a:buSzPct val="100000"/>
              <a:buAutoNum type="arabicPeriod"/>
              <a:defRPr sz="2800" b="0"/>
            </a:pPr>
            <a:r>
              <a:rPr dirty="0"/>
              <a:t>objects have a "life of their own" beyond variables or even function frames</a:t>
            </a:r>
          </a:p>
          <a:p>
            <a:pPr marL="758825" indent="-555625" algn="l">
              <a:buSzPct val="100000"/>
              <a:buAutoNum type="arabicPeriod"/>
              <a:defRPr sz="2800" b="0"/>
            </a:pPr>
            <a:r>
              <a:rPr dirty="0"/>
              <a:t>here there are dict and list objects (others are possible)</a:t>
            </a:r>
          </a:p>
          <a:p>
            <a:pPr marL="758825" indent="-555625" algn="l">
              <a:buSzPct val="100000"/>
              <a:buAutoNum type="arabicPeriod"/>
              <a:defRPr sz="2800" b="0"/>
            </a:pPr>
            <a:r>
              <a:rPr dirty="0"/>
              <a:t>references show up two places: as variables and values in data structures</a:t>
            </a:r>
          </a:p>
          <a:p>
            <a:pPr marL="758825" indent="-555625" algn="l">
              <a:buSzPct val="100000"/>
              <a:buAutoNum type="arabicPeriod"/>
              <a:defRPr sz="28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technically ints and strs (and all values) are objects too in Python...</a:t>
            </a:r>
          </a:p>
        </p:txBody>
      </p:sp>
      <p:sp>
        <p:nvSpPr>
          <p:cNvPr id="334" name="stack"/>
          <p:cNvSpPr txBox="1"/>
          <p:nvPr/>
        </p:nvSpPr>
        <p:spPr>
          <a:xfrm>
            <a:off x="4166189" y="1075059"/>
            <a:ext cx="74265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stack</a:t>
            </a:r>
          </a:p>
        </p:txBody>
      </p:sp>
      <p:sp>
        <p:nvSpPr>
          <p:cNvPr id="335" name="heap"/>
          <p:cNvSpPr txBox="1"/>
          <p:nvPr/>
        </p:nvSpPr>
        <p:spPr>
          <a:xfrm>
            <a:off x="5461415" y="1075059"/>
            <a:ext cx="6922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heap</a:t>
            </a:r>
          </a:p>
        </p:txBody>
      </p:sp>
      <p:sp>
        <p:nvSpPr>
          <p:cNvPr id="67" name="Rectangle">
            <a:extLst>
              <a:ext uri="{FF2B5EF4-FFF2-40B4-BE49-F238E27FC236}">
                <a16:creationId xmlns:a16="http://schemas.microsoft.com/office/drawing/2014/main" id="{131E5ABD-7EAC-D748-A837-79C1517072A0}"/>
              </a:ext>
            </a:extLst>
          </p:cNvPr>
          <p:cNvSpPr/>
          <p:nvPr/>
        </p:nvSpPr>
        <p:spPr>
          <a:xfrm>
            <a:off x="2663657" y="3278509"/>
            <a:ext cx="2291508" cy="736727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8" name="global">
            <a:extLst>
              <a:ext uri="{FF2B5EF4-FFF2-40B4-BE49-F238E27FC236}">
                <a16:creationId xmlns:a16="http://schemas.microsoft.com/office/drawing/2014/main" id="{AC888022-C8D7-CF48-B607-8419532E1311}"/>
              </a:ext>
            </a:extLst>
          </p:cNvPr>
          <p:cNvSpPr txBox="1"/>
          <p:nvPr/>
        </p:nvSpPr>
        <p:spPr>
          <a:xfrm>
            <a:off x="1714945" y="3307169"/>
            <a:ext cx="82867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dirty="0"/>
              <a:t>global</a:t>
            </a:r>
          </a:p>
        </p:txBody>
      </p:sp>
      <p:sp>
        <p:nvSpPr>
          <p:cNvPr id="69" name="Rectangle">
            <a:extLst>
              <a:ext uri="{FF2B5EF4-FFF2-40B4-BE49-F238E27FC236}">
                <a16:creationId xmlns:a16="http://schemas.microsoft.com/office/drawing/2014/main" id="{534B14A7-8FE5-1144-97B9-A5B8051D2CBD}"/>
              </a:ext>
            </a:extLst>
          </p:cNvPr>
          <p:cNvSpPr/>
          <p:nvPr/>
        </p:nvSpPr>
        <p:spPr>
          <a:xfrm>
            <a:off x="4238271" y="3342009"/>
            <a:ext cx="59848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0" name="webster">
            <a:extLst>
              <a:ext uri="{FF2B5EF4-FFF2-40B4-BE49-F238E27FC236}">
                <a16:creationId xmlns:a16="http://schemas.microsoft.com/office/drawing/2014/main" id="{4A7DA8FC-D32B-FE4A-81FA-9210DEC48E38}"/>
              </a:ext>
            </a:extLst>
          </p:cNvPr>
          <p:cNvSpPr txBox="1"/>
          <p:nvPr/>
        </p:nvSpPr>
        <p:spPr>
          <a:xfrm>
            <a:off x="2831818" y="3360048"/>
            <a:ext cx="1328890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/>
            </a:lvl1pPr>
          </a:lstStyle>
          <a:p>
            <a:r>
              <a:rPr lang="en-US" dirty="0"/>
              <a:t>instructor</a:t>
            </a:r>
            <a:endParaRPr dirty="0"/>
          </a:p>
        </p:txBody>
      </p:sp>
      <p:sp>
        <p:nvSpPr>
          <p:cNvPr id="71" name="Rectangle">
            <a:extLst>
              <a:ext uri="{FF2B5EF4-FFF2-40B4-BE49-F238E27FC236}">
                <a16:creationId xmlns:a16="http://schemas.microsoft.com/office/drawing/2014/main" id="{EF70F0A8-3FDB-CB40-8859-06CFF194FA0F}"/>
              </a:ext>
            </a:extLst>
          </p:cNvPr>
          <p:cNvSpPr/>
          <p:nvPr/>
        </p:nvSpPr>
        <p:spPr>
          <a:xfrm>
            <a:off x="6937304" y="4524981"/>
            <a:ext cx="1738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72" name="Rectangle">
            <a:extLst>
              <a:ext uri="{FF2B5EF4-FFF2-40B4-BE49-F238E27FC236}">
                <a16:creationId xmlns:a16="http://schemas.microsoft.com/office/drawing/2014/main" id="{63431AC1-50C5-604B-A54C-175A8F25F190}"/>
              </a:ext>
            </a:extLst>
          </p:cNvPr>
          <p:cNvSpPr/>
          <p:nvPr/>
        </p:nvSpPr>
        <p:spPr>
          <a:xfrm>
            <a:off x="6937305" y="5020281"/>
            <a:ext cx="173844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73" name="a">
            <a:extLst>
              <a:ext uri="{FF2B5EF4-FFF2-40B4-BE49-F238E27FC236}">
                <a16:creationId xmlns:a16="http://schemas.microsoft.com/office/drawing/2014/main" id="{09158B7A-4657-8242-B4A4-D9A04BCF5682}"/>
              </a:ext>
            </a:extLst>
          </p:cNvPr>
          <p:cNvSpPr txBox="1"/>
          <p:nvPr/>
        </p:nvSpPr>
        <p:spPr>
          <a:xfrm>
            <a:off x="6043679" y="4600169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74" name="b">
            <a:extLst>
              <a:ext uri="{FF2B5EF4-FFF2-40B4-BE49-F238E27FC236}">
                <a16:creationId xmlns:a16="http://schemas.microsoft.com/office/drawing/2014/main" id="{A2B9347C-868B-CF45-A5F5-58E506157EAE}"/>
              </a:ext>
            </a:extLst>
          </p:cNvPr>
          <p:cNvSpPr txBox="1"/>
          <p:nvPr/>
        </p:nvSpPr>
        <p:spPr>
          <a:xfrm>
            <a:off x="6114211" y="5049028"/>
            <a:ext cx="548228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75" name="z">
            <a:extLst>
              <a:ext uri="{FF2B5EF4-FFF2-40B4-BE49-F238E27FC236}">
                <a16:creationId xmlns:a16="http://schemas.microsoft.com/office/drawing/2014/main" id="{7A23A32F-78B8-AA45-8534-639EEBCDAAD2}"/>
              </a:ext>
            </a:extLst>
          </p:cNvPr>
          <p:cNvSpPr txBox="1"/>
          <p:nvPr/>
        </p:nvSpPr>
        <p:spPr>
          <a:xfrm>
            <a:off x="6175125" y="5561088"/>
            <a:ext cx="6412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date</a:t>
            </a:r>
            <a:endParaRPr dirty="0"/>
          </a:p>
        </p:txBody>
      </p:sp>
      <p:sp>
        <p:nvSpPr>
          <p:cNvPr id="76" name="Rectangle">
            <a:extLst>
              <a:ext uri="{FF2B5EF4-FFF2-40B4-BE49-F238E27FC236}">
                <a16:creationId xmlns:a16="http://schemas.microsoft.com/office/drawing/2014/main" id="{7487274E-F55A-534B-A7C0-5B0371E09C2E}"/>
              </a:ext>
            </a:extLst>
          </p:cNvPr>
          <p:cNvSpPr/>
          <p:nvPr/>
        </p:nvSpPr>
        <p:spPr>
          <a:xfrm>
            <a:off x="6937305" y="5528281"/>
            <a:ext cx="173844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77" name="Connection Line">
            <a:extLst>
              <a:ext uri="{FF2B5EF4-FFF2-40B4-BE49-F238E27FC236}">
                <a16:creationId xmlns:a16="http://schemas.microsoft.com/office/drawing/2014/main" id="{7627EF4E-13BB-D448-A6EB-B8D2FB3C85F7}"/>
              </a:ext>
            </a:extLst>
          </p:cNvPr>
          <p:cNvSpPr/>
          <p:nvPr/>
        </p:nvSpPr>
        <p:spPr>
          <a:xfrm>
            <a:off x="4639088" y="2300608"/>
            <a:ext cx="2563946" cy="12252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600" extrusionOk="0">
                <a:moveTo>
                  <a:pt x="21600" y="546"/>
                </a:moveTo>
                <a:cubicBezTo>
                  <a:pt x="11349" y="-2000"/>
                  <a:pt x="4149" y="4351"/>
                  <a:pt x="0" y="1960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78" name="dict">
            <a:extLst>
              <a:ext uri="{FF2B5EF4-FFF2-40B4-BE49-F238E27FC236}">
                <a16:creationId xmlns:a16="http://schemas.microsoft.com/office/drawing/2014/main" id="{A5987719-F2BC-C94A-AB99-11A4557DEEBF}"/>
              </a:ext>
            </a:extLst>
          </p:cNvPr>
          <p:cNvSpPr txBox="1"/>
          <p:nvPr/>
        </p:nvSpPr>
        <p:spPr>
          <a:xfrm>
            <a:off x="6898647" y="6528406"/>
            <a:ext cx="5715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79" name="L">
            <a:extLst>
              <a:ext uri="{FF2B5EF4-FFF2-40B4-BE49-F238E27FC236}">
                <a16:creationId xmlns:a16="http://schemas.microsoft.com/office/drawing/2014/main" id="{8051D24F-079D-3343-8D72-0005F49E6689}"/>
              </a:ext>
            </a:extLst>
          </p:cNvPr>
          <p:cNvSpPr txBox="1"/>
          <p:nvPr/>
        </p:nvSpPr>
        <p:spPr>
          <a:xfrm>
            <a:off x="5831361" y="6033012"/>
            <a:ext cx="96500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classes</a:t>
            </a:r>
            <a:endParaRPr dirty="0"/>
          </a:p>
        </p:txBody>
      </p:sp>
      <p:sp>
        <p:nvSpPr>
          <p:cNvPr id="80" name="Rectangle">
            <a:extLst>
              <a:ext uri="{FF2B5EF4-FFF2-40B4-BE49-F238E27FC236}">
                <a16:creationId xmlns:a16="http://schemas.microsoft.com/office/drawing/2014/main" id="{012E3EA6-8BA6-224B-BB26-D036547A0143}"/>
              </a:ext>
            </a:extLst>
          </p:cNvPr>
          <p:cNvSpPr/>
          <p:nvPr/>
        </p:nvSpPr>
        <p:spPr>
          <a:xfrm>
            <a:off x="6937305" y="6036281"/>
            <a:ext cx="1738434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/>
          </a:p>
        </p:txBody>
      </p:sp>
      <p:sp>
        <p:nvSpPr>
          <p:cNvPr id="81" name="Frames:">
            <a:extLst>
              <a:ext uri="{FF2B5EF4-FFF2-40B4-BE49-F238E27FC236}">
                <a16:creationId xmlns:a16="http://schemas.microsoft.com/office/drawing/2014/main" id="{CDDC55F6-E61C-0648-B785-868DB124A317}"/>
              </a:ext>
            </a:extLst>
          </p:cNvPr>
          <p:cNvSpPr txBox="1"/>
          <p:nvPr/>
        </p:nvSpPr>
        <p:spPr>
          <a:xfrm>
            <a:off x="2625493" y="2738759"/>
            <a:ext cx="10732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t>Frames:</a:t>
            </a:r>
          </a:p>
        </p:txBody>
      </p:sp>
      <p:sp>
        <p:nvSpPr>
          <p:cNvPr id="83" name="this end of an…">
            <a:extLst>
              <a:ext uri="{FF2B5EF4-FFF2-40B4-BE49-F238E27FC236}">
                <a16:creationId xmlns:a16="http://schemas.microsoft.com/office/drawing/2014/main" id="{D1504A8B-0E70-8344-9495-3604672882B6}"/>
              </a:ext>
            </a:extLst>
          </p:cNvPr>
          <p:cNvSpPr txBox="1"/>
          <p:nvPr/>
        </p:nvSpPr>
        <p:spPr>
          <a:xfrm>
            <a:off x="2240908" y="3994050"/>
            <a:ext cx="2891434" cy="814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this end of an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arrow is a </a:t>
            </a:r>
            <a:r>
              <a:rPr b="1" dirty="0"/>
              <a:t>reference</a:t>
            </a:r>
          </a:p>
        </p:txBody>
      </p:sp>
      <p:sp>
        <p:nvSpPr>
          <p:cNvPr id="84" name="apple">
            <a:extLst>
              <a:ext uri="{FF2B5EF4-FFF2-40B4-BE49-F238E27FC236}">
                <a16:creationId xmlns:a16="http://schemas.microsoft.com/office/drawing/2014/main" id="{6A8D167D-02EF-CA43-AD46-0B4064BC2BF2}"/>
              </a:ext>
            </a:extLst>
          </p:cNvPr>
          <p:cNvSpPr/>
          <p:nvPr/>
        </p:nvSpPr>
        <p:spPr>
          <a:xfrm>
            <a:off x="7204199" y="208903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85" name="and">
            <a:extLst>
              <a:ext uri="{FF2B5EF4-FFF2-40B4-BE49-F238E27FC236}">
                <a16:creationId xmlns:a16="http://schemas.microsoft.com/office/drawing/2014/main" id="{4A24BEC9-6D90-2A4F-9A55-F9B992DEFBD9}"/>
              </a:ext>
            </a:extLst>
          </p:cNvPr>
          <p:cNvSpPr/>
          <p:nvPr/>
        </p:nvSpPr>
        <p:spPr>
          <a:xfrm>
            <a:off x="8194799" y="208903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86" name="ada">
            <a:extLst>
              <a:ext uri="{FF2B5EF4-FFF2-40B4-BE49-F238E27FC236}">
                <a16:creationId xmlns:a16="http://schemas.microsoft.com/office/drawing/2014/main" id="{F2634BD8-BBBD-E34C-B01C-7AB4FE457E9B}"/>
              </a:ext>
            </a:extLst>
          </p:cNvPr>
          <p:cNvSpPr/>
          <p:nvPr/>
        </p:nvSpPr>
        <p:spPr>
          <a:xfrm>
            <a:off x="9185399" y="208903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87" name="list">
            <a:extLst>
              <a:ext uri="{FF2B5EF4-FFF2-40B4-BE49-F238E27FC236}">
                <a16:creationId xmlns:a16="http://schemas.microsoft.com/office/drawing/2014/main" id="{F6F6B855-D9EB-7A40-83B3-695733089678}"/>
              </a:ext>
            </a:extLst>
          </p:cNvPr>
          <p:cNvSpPr txBox="1"/>
          <p:nvPr/>
        </p:nvSpPr>
        <p:spPr>
          <a:xfrm>
            <a:off x="9246960" y="2601221"/>
            <a:ext cx="46672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list</a:t>
            </a:r>
          </a:p>
        </p:txBody>
      </p:sp>
      <p:sp>
        <p:nvSpPr>
          <p:cNvPr id="88" name="ada">
            <a:extLst>
              <a:ext uri="{FF2B5EF4-FFF2-40B4-BE49-F238E27FC236}">
                <a16:creationId xmlns:a16="http://schemas.microsoft.com/office/drawing/2014/main" id="{5BA71E02-1EF0-B84A-BA9D-5BB9FA0FCD18}"/>
              </a:ext>
            </a:extLst>
          </p:cNvPr>
          <p:cNvSpPr/>
          <p:nvPr/>
        </p:nvSpPr>
        <p:spPr>
          <a:xfrm>
            <a:off x="10149647" y="2078349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89" name="ada">
            <a:extLst>
              <a:ext uri="{FF2B5EF4-FFF2-40B4-BE49-F238E27FC236}">
                <a16:creationId xmlns:a16="http://schemas.microsoft.com/office/drawing/2014/main" id="{915E6761-A344-8444-97EC-B35721E3F56A}"/>
              </a:ext>
            </a:extLst>
          </p:cNvPr>
          <p:cNvSpPr/>
          <p:nvPr/>
        </p:nvSpPr>
        <p:spPr>
          <a:xfrm>
            <a:off x="11139082" y="2070776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90" name="Line">
            <a:extLst>
              <a:ext uri="{FF2B5EF4-FFF2-40B4-BE49-F238E27FC236}">
                <a16:creationId xmlns:a16="http://schemas.microsoft.com/office/drawing/2014/main" id="{2560F850-4D80-B74A-8EE4-6CC4BA13FD70}"/>
              </a:ext>
            </a:extLst>
          </p:cNvPr>
          <p:cNvSpPr/>
          <p:nvPr/>
        </p:nvSpPr>
        <p:spPr>
          <a:xfrm rot="18900000">
            <a:off x="4498302" y="2552960"/>
            <a:ext cx="2694036" cy="11461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866" y="3772"/>
                  <a:pt x="3870" y="7190"/>
                  <a:pt x="6005" y="10322"/>
                </a:cubicBezTo>
                <a:cubicBezTo>
                  <a:pt x="8050" y="13319"/>
                  <a:pt x="10555" y="16374"/>
                  <a:pt x="13626" y="15609"/>
                </a:cubicBezTo>
                <a:cubicBezTo>
                  <a:pt x="14929" y="15285"/>
                  <a:pt x="16133" y="14151"/>
                  <a:pt x="17459" y="14341"/>
                </a:cubicBezTo>
                <a:cubicBezTo>
                  <a:pt x="18663" y="14514"/>
                  <a:pt x="19607" y="15602"/>
                  <a:pt x="20288" y="16880"/>
                </a:cubicBezTo>
                <a:cubicBezTo>
                  <a:pt x="20990" y="18196"/>
                  <a:pt x="21466" y="19801"/>
                  <a:pt x="21600" y="2160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1" name="apple">
            <a:extLst>
              <a:ext uri="{FF2B5EF4-FFF2-40B4-BE49-F238E27FC236}">
                <a16:creationId xmlns:a16="http://schemas.microsoft.com/office/drawing/2014/main" id="{6066C42B-33C4-6646-8EC9-CC8E8F2D8CC9}"/>
              </a:ext>
            </a:extLst>
          </p:cNvPr>
          <p:cNvSpPr/>
          <p:nvPr/>
        </p:nvSpPr>
        <p:spPr>
          <a:xfrm>
            <a:off x="9485785" y="613854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92" name="and">
            <a:extLst>
              <a:ext uri="{FF2B5EF4-FFF2-40B4-BE49-F238E27FC236}">
                <a16:creationId xmlns:a16="http://schemas.microsoft.com/office/drawing/2014/main" id="{4ED3BFEC-1E00-5445-A97C-AAB9BB0CBE1C}"/>
              </a:ext>
            </a:extLst>
          </p:cNvPr>
          <p:cNvSpPr/>
          <p:nvPr/>
        </p:nvSpPr>
        <p:spPr>
          <a:xfrm>
            <a:off x="10476385" y="613854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94" name="Connection Line">
            <a:extLst>
              <a:ext uri="{FF2B5EF4-FFF2-40B4-BE49-F238E27FC236}">
                <a16:creationId xmlns:a16="http://schemas.microsoft.com/office/drawing/2014/main" id="{AA51B128-2FC4-6A4F-B895-838A5F293337}"/>
              </a:ext>
            </a:extLst>
          </p:cNvPr>
          <p:cNvSpPr/>
          <p:nvPr/>
        </p:nvSpPr>
        <p:spPr>
          <a:xfrm>
            <a:off x="7531413" y="6067412"/>
            <a:ext cx="1975802" cy="3028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404" extrusionOk="0">
                <a:moveTo>
                  <a:pt x="21600" y="9899"/>
                </a:moveTo>
                <a:cubicBezTo>
                  <a:pt x="13259" y="-5196"/>
                  <a:pt x="6059" y="-3028"/>
                  <a:pt x="0" y="16404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 dirty="0"/>
          </a:p>
        </p:txBody>
      </p:sp>
      <p:sp>
        <p:nvSpPr>
          <p:cNvPr id="95" name="list">
            <a:extLst>
              <a:ext uri="{FF2B5EF4-FFF2-40B4-BE49-F238E27FC236}">
                <a16:creationId xmlns:a16="http://schemas.microsoft.com/office/drawing/2014/main" id="{9173E5B0-B0F6-2C47-95C4-0A20DEC4CB1C}"/>
              </a:ext>
            </a:extLst>
          </p:cNvPr>
          <p:cNvSpPr txBox="1"/>
          <p:nvPr/>
        </p:nvSpPr>
        <p:spPr>
          <a:xfrm>
            <a:off x="10299739" y="6614790"/>
            <a:ext cx="46672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list</a:t>
            </a:r>
          </a:p>
        </p:txBody>
      </p:sp>
      <p:sp>
        <p:nvSpPr>
          <p:cNvPr id="96" name="Connection Line">
            <a:extLst>
              <a:ext uri="{FF2B5EF4-FFF2-40B4-BE49-F238E27FC236}">
                <a16:creationId xmlns:a16="http://schemas.microsoft.com/office/drawing/2014/main" id="{7A4F56E2-0D32-484C-924A-5CB581B719AE}"/>
              </a:ext>
            </a:extLst>
          </p:cNvPr>
          <p:cNvSpPr/>
          <p:nvPr/>
        </p:nvSpPr>
        <p:spPr>
          <a:xfrm>
            <a:off x="7531412" y="2345060"/>
            <a:ext cx="1144342" cy="2148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2214" y="15463"/>
                  <a:pt x="9414" y="8263"/>
                  <a:pt x="2160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97" name="Connection Line">
            <a:extLst>
              <a:ext uri="{FF2B5EF4-FFF2-40B4-BE49-F238E27FC236}">
                <a16:creationId xmlns:a16="http://schemas.microsoft.com/office/drawing/2014/main" id="{70F41BC1-ACB0-864A-846C-ED78533A4F92}"/>
              </a:ext>
            </a:extLst>
          </p:cNvPr>
          <p:cNvSpPr/>
          <p:nvPr/>
        </p:nvSpPr>
        <p:spPr>
          <a:xfrm>
            <a:off x="9485785" y="2403376"/>
            <a:ext cx="662697" cy="1282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3332" y="7289"/>
                  <a:pt x="6132" y="89"/>
                  <a:pt x="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98" name="Connection Line">
            <a:extLst>
              <a:ext uri="{FF2B5EF4-FFF2-40B4-BE49-F238E27FC236}">
                <a16:creationId xmlns:a16="http://schemas.microsoft.com/office/drawing/2014/main" id="{002BC159-3D0A-474A-9EE5-6252F5B1AA85}"/>
              </a:ext>
            </a:extLst>
          </p:cNvPr>
          <p:cNvSpPr/>
          <p:nvPr/>
        </p:nvSpPr>
        <p:spPr>
          <a:xfrm>
            <a:off x="10465461" y="2403376"/>
            <a:ext cx="662697" cy="1282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3332" y="7289"/>
                  <a:pt x="6132" y="89"/>
                  <a:pt x="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99" name="Connection Line">
            <a:extLst>
              <a:ext uri="{FF2B5EF4-FFF2-40B4-BE49-F238E27FC236}">
                <a16:creationId xmlns:a16="http://schemas.microsoft.com/office/drawing/2014/main" id="{EC5AF21F-1043-2D47-A7BE-ADFD8C9FD05E}"/>
              </a:ext>
            </a:extLst>
          </p:cNvPr>
          <p:cNvSpPr/>
          <p:nvPr/>
        </p:nvSpPr>
        <p:spPr>
          <a:xfrm>
            <a:off x="11476744" y="2430288"/>
            <a:ext cx="662697" cy="1282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3332" y="7289"/>
                  <a:pt x="6132" y="89"/>
                  <a:pt x="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00" name="Connection Line">
            <a:extLst>
              <a:ext uri="{FF2B5EF4-FFF2-40B4-BE49-F238E27FC236}">
                <a16:creationId xmlns:a16="http://schemas.microsoft.com/office/drawing/2014/main" id="{E76B06E6-86BF-4E46-B233-637D6C175B6B}"/>
              </a:ext>
            </a:extLst>
          </p:cNvPr>
          <p:cNvSpPr/>
          <p:nvPr/>
        </p:nvSpPr>
        <p:spPr>
          <a:xfrm>
            <a:off x="6733339" y="2381731"/>
            <a:ext cx="1071804" cy="14136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2214" y="15463"/>
                  <a:pt x="9414" y="8263"/>
                  <a:pt x="2160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01" name="this end of an…">
            <a:extLst>
              <a:ext uri="{FF2B5EF4-FFF2-40B4-BE49-F238E27FC236}">
                <a16:creationId xmlns:a16="http://schemas.microsoft.com/office/drawing/2014/main" id="{82425AC6-0685-B142-9235-71F5D860AE21}"/>
              </a:ext>
            </a:extLst>
          </p:cNvPr>
          <p:cNvSpPr txBox="1"/>
          <p:nvPr/>
        </p:nvSpPr>
        <p:spPr>
          <a:xfrm>
            <a:off x="6471451" y="2718967"/>
            <a:ext cx="2543474" cy="814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this end of an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arrow is an </a:t>
            </a:r>
            <a:r>
              <a:rPr b="1" dirty="0"/>
              <a:t>object</a:t>
            </a:r>
          </a:p>
        </p:txBody>
      </p:sp>
      <p:sp>
        <p:nvSpPr>
          <p:cNvPr id="102" name="apple">
            <a:extLst>
              <a:ext uri="{FF2B5EF4-FFF2-40B4-BE49-F238E27FC236}">
                <a16:creationId xmlns:a16="http://schemas.microsoft.com/office/drawing/2014/main" id="{68383EBB-7B61-BA45-8AC3-C095C895C726}"/>
              </a:ext>
            </a:extLst>
          </p:cNvPr>
          <p:cNvSpPr/>
          <p:nvPr/>
        </p:nvSpPr>
        <p:spPr>
          <a:xfrm>
            <a:off x="10633440" y="3775734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r>
              <a:rPr lang="en-US" b="1" dirty="0"/>
              <a:t>…</a:t>
            </a:r>
            <a:endParaRPr b="1" dirty="0"/>
          </a:p>
        </p:txBody>
      </p:sp>
      <p:sp>
        <p:nvSpPr>
          <p:cNvPr id="103" name="apple">
            <a:extLst>
              <a:ext uri="{FF2B5EF4-FFF2-40B4-BE49-F238E27FC236}">
                <a16:creationId xmlns:a16="http://schemas.microsoft.com/office/drawing/2014/main" id="{D10D1CDC-89DC-0346-999F-579ADC130CDB}"/>
              </a:ext>
            </a:extLst>
          </p:cNvPr>
          <p:cNvSpPr/>
          <p:nvPr/>
        </p:nvSpPr>
        <p:spPr>
          <a:xfrm>
            <a:off x="6175125" y="3772817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r>
              <a:rPr lang="en-US" b="1" dirty="0"/>
              <a:t>…</a:t>
            </a:r>
            <a:endParaRPr b="1" dirty="0"/>
          </a:p>
        </p:txBody>
      </p:sp>
      <p:sp>
        <p:nvSpPr>
          <p:cNvPr id="104" name="Connection Line">
            <a:extLst>
              <a:ext uri="{FF2B5EF4-FFF2-40B4-BE49-F238E27FC236}">
                <a16:creationId xmlns:a16="http://schemas.microsoft.com/office/drawing/2014/main" id="{F3480152-29D3-1149-9653-76B8AEC1BEF1}"/>
              </a:ext>
            </a:extLst>
          </p:cNvPr>
          <p:cNvSpPr/>
          <p:nvPr/>
        </p:nvSpPr>
        <p:spPr>
          <a:xfrm>
            <a:off x="7955635" y="4596139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05" name="&quot;zebra&quot;">
            <a:extLst>
              <a:ext uri="{FF2B5EF4-FFF2-40B4-BE49-F238E27FC236}">
                <a16:creationId xmlns:a16="http://schemas.microsoft.com/office/drawing/2014/main" id="{A0CDF07D-0856-874E-BDCD-20129BF92E1E}"/>
              </a:ext>
            </a:extLst>
          </p:cNvPr>
          <p:cNvSpPr txBox="1"/>
          <p:nvPr/>
        </p:nvSpPr>
        <p:spPr>
          <a:xfrm>
            <a:off x="9171265" y="4598225"/>
            <a:ext cx="1210268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 smtClean="0"/>
              <a:t>"</a:t>
            </a:r>
            <a:r>
              <a:rPr lang="en-IN" dirty="0" smtClean="0"/>
              <a:t>Ashwin</a:t>
            </a:r>
            <a:r>
              <a:rPr dirty="0" smtClean="0"/>
              <a:t>"</a:t>
            </a:r>
            <a:endParaRPr dirty="0"/>
          </a:p>
        </p:txBody>
      </p:sp>
      <p:sp>
        <p:nvSpPr>
          <p:cNvPr id="106" name="Connection Line">
            <a:extLst>
              <a:ext uri="{FF2B5EF4-FFF2-40B4-BE49-F238E27FC236}">
                <a16:creationId xmlns:a16="http://schemas.microsoft.com/office/drawing/2014/main" id="{A90F6499-0B02-AC4D-82A4-33065458AA7C}"/>
              </a:ext>
            </a:extLst>
          </p:cNvPr>
          <p:cNvSpPr/>
          <p:nvPr/>
        </p:nvSpPr>
        <p:spPr>
          <a:xfrm>
            <a:off x="8004424" y="5143044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07" name="&quot;zebra&quot;">
            <a:extLst>
              <a:ext uri="{FF2B5EF4-FFF2-40B4-BE49-F238E27FC236}">
                <a16:creationId xmlns:a16="http://schemas.microsoft.com/office/drawing/2014/main" id="{E370FD42-13A8-B041-8B13-76A3EF3AAC71}"/>
              </a:ext>
            </a:extLst>
          </p:cNvPr>
          <p:cNvSpPr txBox="1"/>
          <p:nvPr/>
        </p:nvSpPr>
        <p:spPr>
          <a:xfrm>
            <a:off x="9290483" y="5103773"/>
            <a:ext cx="41678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 smtClean="0"/>
              <a:t>26</a:t>
            </a:r>
            <a:endParaRPr dirty="0"/>
          </a:p>
        </p:txBody>
      </p:sp>
      <p:sp>
        <p:nvSpPr>
          <p:cNvPr id="108" name="Connection Line">
            <a:extLst>
              <a:ext uri="{FF2B5EF4-FFF2-40B4-BE49-F238E27FC236}">
                <a16:creationId xmlns:a16="http://schemas.microsoft.com/office/drawing/2014/main" id="{56D084E9-1558-5E4A-BD8E-723C8134B915}"/>
              </a:ext>
            </a:extLst>
          </p:cNvPr>
          <p:cNvSpPr/>
          <p:nvPr/>
        </p:nvSpPr>
        <p:spPr>
          <a:xfrm>
            <a:off x="8004424" y="5591964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09" name="&quot;zebra&quot;">
            <a:extLst>
              <a:ext uri="{FF2B5EF4-FFF2-40B4-BE49-F238E27FC236}">
                <a16:creationId xmlns:a16="http://schemas.microsoft.com/office/drawing/2014/main" id="{32927CEA-16C6-BE4F-9C65-CF77B36B1332}"/>
              </a:ext>
            </a:extLst>
          </p:cNvPr>
          <p:cNvSpPr txBox="1"/>
          <p:nvPr/>
        </p:nvSpPr>
        <p:spPr>
          <a:xfrm>
            <a:off x="9182842" y="5588660"/>
            <a:ext cx="1715213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 smtClean="0"/>
              <a:t>"</a:t>
            </a:r>
            <a:r>
              <a:rPr lang="en-US" dirty="0" smtClean="0"/>
              <a:t>11</a:t>
            </a:r>
            <a:r>
              <a:rPr lang="en-US" dirty="0" smtClean="0"/>
              <a:t>/25/1997</a:t>
            </a:r>
            <a:r>
              <a:rPr dirty="0" smtClean="0"/>
              <a:t>"</a:t>
            </a:r>
            <a:endParaRPr dirty="0"/>
          </a:p>
        </p:txBody>
      </p:sp>
      <p:sp>
        <p:nvSpPr>
          <p:cNvPr id="110" name="8">
            <a:extLst>
              <a:ext uri="{FF2B5EF4-FFF2-40B4-BE49-F238E27FC236}">
                <a16:creationId xmlns:a16="http://schemas.microsoft.com/office/drawing/2014/main" id="{7ECAE72E-7120-8945-85F6-99120D808810}"/>
              </a:ext>
            </a:extLst>
          </p:cNvPr>
          <p:cNvSpPr txBox="1"/>
          <p:nvPr/>
        </p:nvSpPr>
        <p:spPr>
          <a:xfrm>
            <a:off x="9890302" y="7061021"/>
            <a:ext cx="56906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sz="2400" dirty="0"/>
              <a:t>220</a:t>
            </a:r>
          </a:p>
        </p:txBody>
      </p:sp>
      <p:sp>
        <p:nvSpPr>
          <p:cNvPr id="111" name="Connection Line">
            <a:extLst>
              <a:ext uri="{FF2B5EF4-FFF2-40B4-BE49-F238E27FC236}">
                <a16:creationId xmlns:a16="http://schemas.microsoft.com/office/drawing/2014/main" id="{FE266C4F-E04E-564C-B8BC-F1F8720B94BB}"/>
              </a:ext>
            </a:extLst>
          </p:cNvPr>
          <p:cNvSpPr/>
          <p:nvPr/>
        </p:nvSpPr>
        <p:spPr>
          <a:xfrm>
            <a:off x="9910815" y="6446080"/>
            <a:ext cx="193181" cy="6277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7464" y="14858"/>
                  <a:pt x="264" y="7658"/>
                  <a:pt x="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12" name="8">
            <a:extLst>
              <a:ext uri="{FF2B5EF4-FFF2-40B4-BE49-F238E27FC236}">
                <a16:creationId xmlns:a16="http://schemas.microsoft.com/office/drawing/2014/main" id="{4BE54F4E-165A-DF41-A794-69DBD4B6135E}"/>
              </a:ext>
            </a:extLst>
          </p:cNvPr>
          <p:cNvSpPr txBox="1"/>
          <p:nvPr/>
        </p:nvSpPr>
        <p:spPr>
          <a:xfrm>
            <a:off x="10971102" y="7073833"/>
            <a:ext cx="569066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sz="2400" dirty="0"/>
              <a:t>319</a:t>
            </a:r>
          </a:p>
        </p:txBody>
      </p:sp>
      <p:sp>
        <p:nvSpPr>
          <p:cNvPr id="113" name="Connection Line">
            <a:extLst>
              <a:ext uri="{FF2B5EF4-FFF2-40B4-BE49-F238E27FC236}">
                <a16:creationId xmlns:a16="http://schemas.microsoft.com/office/drawing/2014/main" id="{D854AEFA-B177-3341-8590-0C2D4B1AC49C}"/>
              </a:ext>
            </a:extLst>
          </p:cNvPr>
          <p:cNvSpPr/>
          <p:nvPr/>
        </p:nvSpPr>
        <p:spPr>
          <a:xfrm>
            <a:off x="10880707" y="6427067"/>
            <a:ext cx="193181" cy="6277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7464" y="14858"/>
                  <a:pt x="264" y="7658"/>
                  <a:pt x="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892" name="New Types of Objec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rgbClr val="929292"/>
                </a:solidFill>
              </a:defRPr>
            </a:pPr>
            <a:r>
              <a:rPr dirty="0"/>
              <a:t>New Types of Objects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rgbClr val="929292"/>
                </a:solidFill>
              </a:defRPr>
            </a:pPr>
            <a:r>
              <a:rPr dirty="0"/>
              <a:t>tuple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rgbClr val="929292"/>
                </a:solidFill>
              </a:defRPr>
            </a:pPr>
            <a:r>
              <a:rPr dirty="0" err="1"/>
              <a:t>namedtuple</a:t>
            </a:r>
            <a:endParaRPr dirty="0"/>
          </a:p>
          <a:p>
            <a:pPr marL="0" lvl="5" indent="0">
              <a:buSzTx/>
              <a:buNone/>
            </a:pPr>
            <a:r>
              <a:rPr dirty="0"/>
              <a:t>References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motivation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bugs: accidental argument modification</a:t>
            </a:r>
          </a:p>
        </p:txBody>
      </p: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433" name="New Types of Objec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lang="en-US" dirty="0"/>
              <a:t>References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Mental Model for State (v2)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examples and bugs: accidental argument modification</a:t>
            </a:r>
          </a:p>
          <a:p>
            <a:pPr marL="0" lvl="5" indent="0">
              <a:buSzTx/>
              <a:buNone/>
            </a:pPr>
            <a:r>
              <a:rPr lang="en-US" dirty="0"/>
              <a:t>New Types of Objects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tuple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namedtuple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lvl="5" indent="0">
              <a:buSzTx/>
              <a:buNone/>
            </a:pPr>
            <a:r>
              <a:rPr lang="en-US" dirty="0"/>
              <a:t>Motivation for objects and references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>
                <a:solidFill>
                  <a:srgbClr val="FF0000"/>
                </a:solidFill>
              </a:rPr>
              <a:t>why do we need this new mental model?</a:t>
            </a:r>
          </a:p>
          <a:p>
            <a:pPr marL="635000" indent="-444500">
              <a:spcBef>
                <a:spcPts val="0"/>
              </a:spcBef>
              <a:defRPr sz="2800"/>
            </a:pPr>
            <a:endParaRPr lang="en-US" dirty="0"/>
          </a:p>
          <a:p>
            <a:pPr marL="635000" indent="-444500">
              <a:spcBef>
                <a:spcPts val="0"/>
              </a:spcBef>
              <a:defRPr sz="2800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35070051"/>
      </p:ext>
    </p:extLst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" name="Why does Python have the complexity of separate references and objects?…"/>
          <p:cNvSpPr txBox="1"/>
          <p:nvPr/>
        </p:nvSpPr>
        <p:spPr>
          <a:xfrm>
            <a:off x="856550" y="3232013"/>
            <a:ext cx="11291700" cy="3289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4400" b="0"/>
            </a:pPr>
            <a:r>
              <a:t>Why does Python have the complexity of separate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references</a:t>
            </a:r>
            <a:r>
              <a:t> and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objects</a:t>
            </a:r>
            <a:r>
              <a:t>?</a:t>
            </a:r>
          </a:p>
          <a:p>
            <a:pPr>
              <a:defRPr sz="4400" b="0"/>
            </a:pPr>
            <a:endParaRPr/>
          </a:p>
          <a:p>
            <a:pPr>
              <a:defRPr sz="4400" b="0"/>
            </a:pPr>
            <a:r>
              <a:t>Why not follow the original organization we saw for everything (</a:t>
            </a:r>
            <a:r>
              <a:rPr i="1"/>
              <a:t>i.e.,</a:t>
            </a:r>
            <a:r>
              <a:t> boxes of data with labels)?</a:t>
            </a:r>
          </a:p>
        </p:txBody>
      </p:sp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Reason 1: Performanc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Reason 1: Performance</a:t>
            </a:r>
          </a:p>
        </p:txBody>
      </p:sp>
      <p:sp>
        <p:nvSpPr>
          <p:cNvPr id="897" name="Code:"/>
          <p:cNvSpPr txBox="1"/>
          <p:nvPr/>
        </p:nvSpPr>
        <p:spPr>
          <a:xfrm>
            <a:off x="2168276" y="2247899"/>
            <a:ext cx="99744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Code:</a:t>
            </a:r>
          </a:p>
        </p:txBody>
      </p:sp>
      <p:sp>
        <p:nvSpPr>
          <p:cNvPr id="898" name="State:"/>
          <p:cNvSpPr txBox="1"/>
          <p:nvPr/>
        </p:nvSpPr>
        <p:spPr>
          <a:xfrm>
            <a:off x="2152947" y="5511799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899" name="x"/>
          <p:cNvSpPr txBox="1"/>
          <p:nvPr/>
        </p:nvSpPr>
        <p:spPr>
          <a:xfrm>
            <a:off x="2934411" y="68452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x</a:t>
            </a:r>
          </a:p>
        </p:txBody>
      </p:sp>
      <p:sp>
        <p:nvSpPr>
          <p:cNvPr id="900" name="y"/>
          <p:cNvSpPr txBox="1"/>
          <p:nvPr/>
        </p:nvSpPr>
        <p:spPr>
          <a:xfrm>
            <a:off x="2937154" y="7886699"/>
            <a:ext cx="29200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y</a:t>
            </a:r>
          </a:p>
        </p:txBody>
      </p:sp>
      <p:sp>
        <p:nvSpPr>
          <p:cNvPr id="901" name="Rectangle"/>
          <p:cNvSpPr/>
          <p:nvPr/>
        </p:nvSpPr>
        <p:spPr>
          <a:xfrm>
            <a:off x="3390900" y="6680200"/>
            <a:ext cx="605929" cy="787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02" name="Rectangle"/>
          <p:cNvSpPr/>
          <p:nvPr/>
        </p:nvSpPr>
        <p:spPr>
          <a:xfrm>
            <a:off x="3390900" y="7721600"/>
            <a:ext cx="605929" cy="787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03" name="x = “this string is millions of characters…”…"/>
          <p:cNvSpPr txBox="1"/>
          <p:nvPr/>
        </p:nvSpPr>
        <p:spPr>
          <a:xfrm>
            <a:off x="2782316" y="3282307"/>
            <a:ext cx="9717064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x = “this string is millions of characters…”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= x # this is fast!</a:t>
            </a:r>
          </a:p>
        </p:txBody>
      </p:sp>
      <p:sp>
        <p:nvSpPr>
          <p:cNvPr id="904" name="Arrow"/>
          <p:cNvSpPr/>
          <p:nvPr/>
        </p:nvSpPr>
        <p:spPr>
          <a:xfrm>
            <a:off x="1752600" y="3620784"/>
            <a:ext cx="902345" cy="902346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05" name="Line"/>
          <p:cNvSpPr/>
          <p:nvPr/>
        </p:nvSpPr>
        <p:spPr>
          <a:xfrm>
            <a:off x="346247" y="5245100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06" name="references"/>
          <p:cNvSpPr txBox="1"/>
          <p:nvPr/>
        </p:nvSpPr>
        <p:spPr>
          <a:xfrm>
            <a:off x="2954436" y="6053439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907" name="objects"/>
          <p:cNvSpPr txBox="1"/>
          <p:nvPr/>
        </p:nvSpPr>
        <p:spPr>
          <a:xfrm>
            <a:off x="7769150" y="6053439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908" name="“this string is millions of …”"/>
          <p:cNvSpPr txBox="1"/>
          <p:nvPr/>
        </p:nvSpPr>
        <p:spPr>
          <a:xfrm>
            <a:off x="7708189" y="6718299"/>
            <a:ext cx="359806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/>
            </a:lvl1pPr>
          </a:lstStyle>
          <a:p>
            <a:r>
              <a:t>“this string is millions of …”</a:t>
            </a:r>
          </a:p>
        </p:txBody>
      </p:sp>
      <p:sp>
        <p:nvSpPr>
          <p:cNvPr id="909" name="Line"/>
          <p:cNvSpPr/>
          <p:nvPr/>
        </p:nvSpPr>
        <p:spPr>
          <a:xfrm flipV="1">
            <a:off x="3708400" y="6948114"/>
            <a:ext cx="3896470" cy="17209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Reason 1: Performanc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Reason 1: Performance</a:t>
            </a:r>
          </a:p>
        </p:txBody>
      </p:sp>
      <p:sp>
        <p:nvSpPr>
          <p:cNvPr id="912" name="Code:"/>
          <p:cNvSpPr txBox="1"/>
          <p:nvPr/>
        </p:nvSpPr>
        <p:spPr>
          <a:xfrm>
            <a:off x="2168276" y="2247899"/>
            <a:ext cx="99744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Code:</a:t>
            </a:r>
          </a:p>
        </p:txBody>
      </p:sp>
      <p:sp>
        <p:nvSpPr>
          <p:cNvPr id="913" name="State:"/>
          <p:cNvSpPr txBox="1"/>
          <p:nvPr/>
        </p:nvSpPr>
        <p:spPr>
          <a:xfrm>
            <a:off x="2152947" y="5511799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914" name="x"/>
          <p:cNvSpPr txBox="1"/>
          <p:nvPr/>
        </p:nvSpPr>
        <p:spPr>
          <a:xfrm>
            <a:off x="2934411" y="68452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x</a:t>
            </a:r>
          </a:p>
        </p:txBody>
      </p:sp>
      <p:sp>
        <p:nvSpPr>
          <p:cNvPr id="915" name="y"/>
          <p:cNvSpPr txBox="1"/>
          <p:nvPr/>
        </p:nvSpPr>
        <p:spPr>
          <a:xfrm>
            <a:off x="2937154" y="7886699"/>
            <a:ext cx="29200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y</a:t>
            </a:r>
          </a:p>
        </p:txBody>
      </p:sp>
      <p:sp>
        <p:nvSpPr>
          <p:cNvPr id="916" name="Rectangle"/>
          <p:cNvSpPr/>
          <p:nvPr/>
        </p:nvSpPr>
        <p:spPr>
          <a:xfrm>
            <a:off x="3390900" y="6680200"/>
            <a:ext cx="605929" cy="787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17" name="Rectangle"/>
          <p:cNvSpPr/>
          <p:nvPr/>
        </p:nvSpPr>
        <p:spPr>
          <a:xfrm>
            <a:off x="3390900" y="7721600"/>
            <a:ext cx="605929" cy="787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18" name="x = “this string is millions of characters…”…"/>
          <p:cNvSpPr txBox="1"/>
          <p:nvPr/>
        </p:nvSpPr>
        <p:spPr>
          <a:xfrm>
            <a:off x="2782316" y="3282307"/>
            <a:ext cx="9717064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x = “this string is millions of characters…”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= x # this is fast!</a:t>
            </a:r>
          </a:p>
        </p:txBody>
      </p:sp>
      <p:sp>
        <p:nvSpPr>
          <p:cNvPr id="919" name="Arrow"/>
          <p:cNvSpPr/>
          <p:nvPr/>
        </p:nvSpPr>
        <p:spPr>
          <a:xfrm>
            <a:off x="1752600" y="3963684"/>
            <a:ext cx="902345" cy="902346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20" name="Line"/>
          <p:cNvSpPr/>
          <p:nvPr/>
        </p:nvSpPr>
        <p:spPr>
          <a:xfrm>
            <a:off x="346247" y="5245100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21" name="references"/>
          <p:cNvSpPr txBox="1"/>
          <p:nvPr/>
        </p:nvSpPr>
        <p:spPr>
          <a:xfrm>
            <a:off x="2954436" y="6053439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922" name="objects"/>
          <p:cNvSpPr txBox="1"/>
          <p:nvPr/>
        </p:nvSpPr>
        <p:spPr>
          <a:xfrm>
            <a:off x="7769150" y="6053439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923" name="“this string is millions of …”"/>
          <p:cNvSpPr txBox="1"/>
          <p:nvPr/>
        </p:nvSpPr>
        <p:spPr>
          <a:xfrm>
            <a:off x="7708189" y="6718299"/>
            <a:ext cx="359806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/>
            </a:lvl1pPr>
          </a:lstStyle>
          <a:p>
            <a:r>
              <a:t>“this string is millions of …”</a:t>
            </a:r>
          </a:p>
        </p:txBody>
      </p:sp>
      <p:sp>
        <p:nvSpPr>
          <p:cNvPr id="924" name="Line"/>
          <p:cNvSpPr/>
          <p:nvPr/>
        </p:nvSpPr>
        <p:spPr>
          <a:xfrm flipV="1">
            <a:off x="3708400" y="6948114"/>
            <a:ext cx="3896470" cy="17209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25" name="Line"/>
          <p:cNvSpPr/>
          <p:nvPr/>
        </p:nvSpPr>
        <p:spPr>
          <a:xfrm flipV="1">
            <a:off x="3708400" y="7159549"/>
            <a:ext cx="3904209" cy="97666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Reason 2: Centralized Updat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Reason 2: Centralized Updates</a:t>
            </a:r>
          </a:p>
        </p:txBody>
      </p:sp>
      <p:sp>
        <p:nvSpPr>
          <p:cNvPr id="931" name="from recordclass import recordclass…"/>
          <p:cNvSpPr txBox="1"/>
          <p:nvPr/>
        </p:nvSpPr>
        <p:spPr>
          <a:xfrm>
            <a:off x="1321816" y="1780972"/>
            <a:ext cx="8951168" cy="2410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 err="1"/>
              <a:t>alice</a:t>
            </a:r>
            <a:r>
              <a:rPr dirty="0"/>
              <a:t>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"Alice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10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30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bob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"Bob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8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25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winner </a:t>
            </a:r>
            <a:r>
              <a:rPr b="1" dirty="0"/>
              <a:t>= </a:t>
            </a:r>
            <a:r>
              <a:rPr dirty="0" err="1"/>
              <a:t>alice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 err="1"/>
              <a:t>a</a:t>
            </a:r>
            <a:r>
              <a:rPr dirty="0" err="1"/>
              <a:t>lice</a:t>
            </a:r>
            <a:r>
              <a:rPr lang="en-US" dirty="0"/>
              <a:t>["</a:t>
            </a:r>
            <a:r>
              <a:rPr dirty="0"/>
              <a:t>age</a:t>
            </a:r>
            <a:r>
              <a:rPr lang="en-US" dirty="0"/>
              <a:t>"]</a:t>
            </a:r>
            <a:r>
              <a:rPr dirty="0"/>
              <a:t> </a:t>
            </a:r>
            <a:r>
              <a:rPr b="1" dirty="0"/>
              <a:t>+= </a:t>
            </a:r>
            <a:r>
              <a:rPr dirty="0">
                <a:solidFill>
                  <a:srgbClr val="019999"/>
                </a:solidFill>
              </a:rPr>
              <a:t>1</a:t>
            </a:r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0086B3"/>
                </a:solidFill>
              </a:rPr>
              <a:t>print</a:t>
            </a:r>
            <a:r>
              <a:rPr dirty="0"/>
              <a:t>(</a:t>
            </a:r>
            <a:r>
              <a:rPr b="1" dirty="0">
                <a:solidFill>
                  <a:srgbClr val="008080"/>
                </a:solidFill>
              </a:rPr>
              <a:t>"Winner age:"</a:t>
            </a:r>
            <a:r>
              <a:rPr dirty="0"/>
              <a:t>, winner</a:t>
            </a:r>
            <a:r>
              <a:rPr lang="en-US" dirty="0"/>
              <a:t>["</a:t>
            </a:r>
            <a:r>
              <a:rPr dirty="0"/>
              <a:t>age</a:t>
            </a:r>
            <a:r>
              <a:rPr lang="en-US" dirty="0"/>
              <a:t>"])</a:t>
            </a:r>
            <a:endParaRPr dirty="0"/>
          </a:p>
        </p:txBody>
      </p:sp>
      <p:sp>
        <p:nvSpPr>
          <p:cNvPr id="932" name="Arrow"/>
          <p:cNvSpPr/>
          <p:nvPr/>
        </p:nvSpPr>
        <p:spPr>
          <a:xfrm>
            <a:off x="346247" y="2342505"/>
            <a:ext cx="902345" cy="902345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33" name="Line"/>
          <p:cNvSpPr/>
          <p:nvPr/>
        </p:nvSpPr>
        <p:spPr>
          <a:xfrm>
            <a:off x="346246" y="4356100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1" name="State:">
            <a:extLst>
              <a:ext uri="{FF2B5EF4-FFF2-40B4-BE49-F238E27FC236}">
                <a16:creationId xmlns:a16="http://schemas.microsoft.com/office/drawing/2014/main" id="{872D686F-DC3B-5C4D-93E3-6FF84DD238E2}"/>
              </a:ext>
            </a:extLst>
          </p:cNvPr>
          <p:cNvSpPr txBox="1"/>
          <p:nvPr/>
        </p:nvSpPr>
        <p:spPr>
          <a:xfrm>
            <a:off x="1556983" y="4476782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32" name="alice">
            <a:extLst>
              <a:ext uri="{FF2B5EF4-FFF2-40B4-BE49-F238E27FC236}">
                <a16:creationId xmlns:a16="http://schemas.microsoft.com/office/drawing/2014/main" id="{84DD0C69-64AF-AE46-86EC-DE9A1882C9CE}"/>
              </a:ext>
            </a:extLst>
          </p:cNvPr>
          <p:cNvSpPr txBox="1"/>
          <p:nvPr/>
        </p:nvSpPr>
        <p:spPr>
          <a:xfrm>
            <a:off x="1639947" y="5632482"/>
            <a:ext cx="104105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/>
            <a:r>
              <a:t>alice</a:t>
            </a:r>
          </a:p>
        </p:txBody>
      </p:sp>
      <p:sp>
        <p:nvSpPr>
          <p:cNvPr id="33" name="Rectangle">
            <a:extLst>
              <a:ext uri="{FF2B5EF4-FFF2-40B4-BE49-F238E27FC236}">
                <a16:creationId xmlns:a16="http://schemas.microsoft.com/office/drawing/2014/main" id="{4AC1DE5C-C047-B24C-846B-C89193C6D5BB}"/>
              </a:ext>
            </a:extLst>
          </p:cNvPr>
          <p:cNvSpPr/>
          <p:nvPr/>
        </p:nvSpPr>
        <p:spPr>
          <a:xfrm>
            <a:off x="2794936" y="5645183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4" name="references">
            <a:extLst>
              <a:ext uri="{FF2B5EF4-FFF2-40B4-BE49-F238E27FC236}">
                <a16:creationId xmlns:a16="http://schemas.microsoft.com/office/drawing/2014/main" id="{D2F9D7E5-B269-F64E-B4DD-ADB2B661FBD3}"/>
              </a:ext>
            </a:extLst>
          </p:cNvPr>
          <p:cNvSpPr txBox="1"/>
          <p:nvPr/>
        </p:nvSpPr>
        <p:spPr>
          <a:xfrm>
            <a:off x="2358472" y="5018422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35" name="objects">
            <a:extLst>
              <a:ext uri="{FF2B5EF4-FFF2-40B4-BE49-F238E27FC236}">
                <a16:creationId xmlns:a16="http://schemas.microsoft.com/office/drawing/2014/main" id="{CAF77AD3-5196-3B43-BA79-C126CD370FE7}"/>
              </a:ext>
            </a:extLst>
          </p:cNvPr>
          <p:cNvSpPr txBox="1"/>
          <p:nvPr/>
        </p:nvSpPr>
        <p:spPr>
          <a:xfrm>
            <a:off x="7173186" y="5018422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36" name="bob">
            <a:extLst>
              <a:ext uri="{FF2B5EF4-FFF2-40B4-BE49-F238E27FC236}">
                <a16:creationId xmlns:a16="http://schemas.microsoft.com/office/drawing/2014/main" id="{EC1C3E88-EF13-BA4D-A531-B91F47DE94CB}"/>
              </a:ext>
            </a:extLst>
          </p:cNvPr>
          <p:cNvSpPr txBox="1"/>
          <p:nvPr/>
        </p:nvSpPr>
        <p:spPr>
          <a:xfrm>
            <a:off x="1639947" y="6394482"/>
            <a:ext cx="92645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/>
            <a:r>
              <a:t>bob</a:t>
            </a:r>
          </a:p>
        </p:txBody>
      </p:sp>
      <p:sp>
        <p:nvSpPr>
          <p:cNvPr id="37" name="Rectangle">
            <a:extLst>
              <a:ext uri="{FF2B5EF4-FFF2-40B4-BE49-F238E27FC236}">
                <a16:creationId xmlns:a16="http://schemas.microsoft.com/office/drawing/2014/main" id="{C1076BE9-0B2C-F443-836E-38D0EA432632}"/>
              </a:ext>
            </a:extLst>
          </p:cNvPr>
          <p:cNvSpPr/>
          <p:nvPr/>
        </p:nvSpPr>
        <p:spPr>
          <a:xfrm>
            <a:off x="2794936" y="6407183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8" name="winner">
            <a:extLst>
              <a:ext uri="{FF2B5EF4-FFF2-40B4-BE49-F238E27FC236}">
                <a16:creationId xmlns:a16="http://schemas.microsoft.com/office/drawing/2014/main" id="{66CBF677-BA05-7D4B-B49C-DA529A29F80F}"/>
              </a:ext>
            </a:extLst>
          </p:cNvPr>
          <p:cNvSpPr txBox="1"/>
          <p:nvPr/>
        </p:nvSpPr>
        <p:spPr>
          <a:xfrm>
            <a:off x="1248592" y="7156482"/>
            <a:ext cx="141639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r"/>
            <a:r>
              <a:t>winner</a:t>
            </a:r>
          </a:p>
        </p:txBody>
      </p:sp>
      <p:sp>
        <p:nvSpPr>
          <p:cNvPr id="39" name="Rectangle">
            <a:extLst>
              <a:ext uri="{FF2B5EF4-FFF2-40B4-BE49-F238E27FC236}">
                <a16:creationId xmlns:a16="http://schemas.microsoft.com/office/drawing/2014/main" id="{859EDE32-1D2E-FC4D-B54F-D5E3A676B3FC}"/>
              </a:ext>
            </a:extLst>
          </p:cNvPr>
          <p:cNvSpPr/>
          <p:nvPr/>
        </p:nvSpPr>
        <p:spPr>
          <a:xfrm>
            <a:off x="2794936" y="7169183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2" name="Rectangle">
            <a:extLst>
              <a:ext uri="{FF2B5EF4-FFF2-40B4-BE49-F238E27FC236}">
                <a16:creationId xmlns:a16="http://schemas.microsoft.com/office/drawing/2014/main" id="{A84A9231-8D77-6E49-9104-0CB3180F3974}"/>
              </a:ext>
            </a:extLst>
          </p:cNvPr>
          <p:cNvSpPr/>
          <p:nvPr/>
        </p:nvSpPr>
        <p:spPr>
          <a:xfrm>
            <a:off x="7607676" y="5672154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3" name="Rectangle">
            <a:extLst>
              <a:ext uri="{FF2B5EF4-FFF2-40B4-BE49-F238E27FC236}">
                <a16:creationId xmlns:a16="http://schemas.microsoft.com/office/drawing/2014/main" id="{740E6E86-87CF-104A-A755-43307E8AA07D}"/>
              </a:ext>
            </a:extLst>
          </p:cNvPr>
          <p:cNvSpPr/>
          <p:nvPr/>
        </p:nvSpPr>
        <p:spPr>
          <a:xfrm>
            <a:off x="7607677" y="6167454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4" name="a">
            <a:extLst>
              <a:ext uri="{FF2B5EF4-FFF2-40B4-BE49-F238E27FC236}">
                <a16:creationId xmlns:a16="http://schemas.microsoft.com/office/drawing/2014/main" id="{EC0DF8E2-99EC-AB42-B3E7-186611483DD6}"/>
              </a:ext>
            </a:extLst>
          </p:cNvPr>
          <p:cNvSpPr txBox="1"/>
          <p:nvPr/>
        </p:nvSpPr>
        <p:spPr>
          <a:xfrm>
            <a:off x="6714050" y="5747342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45" name="b">
            <a:extLst>
              <a:ext uri="{FF2B5EF4-FFF2-40B4-BE49-F238E27FC236}">
                <a16:creationId xmlns:a16="http://schemas.microsoft.com/office/drawing/2014/main" id="{CEAAF7F4-E63E-1D47-A812-47A33DAAE202}"/>
              </a:ext>
            </a:extLst>
          </p:cNvPr>
          <p:cNvSpPr txBox="1"/>
          <p:nvPr/>
        </p:nvSpPr>
        <p:spPr>
          <a:xfrm>
            <a:off x="6661151" y="6196201"/>
            <a:ext cx="7950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score</a:t>
            </a:r>
            <a:endParaRPr dirty="0"/>
          </a:p>
        </p:txBody>
      </p:sp>
      <p:sp>
        <p:nvSpPr>
          <p:cNvPr id="46" name="z">
            <a:extLst>
              <a:ext uri="{FF2B5EF4-FFF2-40B4-BE49-F238E27FC236}">
                <a16:creationId xmlns:a16="http://schemas.microsoft.com/office/drawing/2014/main" id="{2955DF51-0290-3448-AFC3-090479A673A8}"/>
              </a:ext>
            </a:extLst>
          </p:cNvPr>
          <p:cNvSpPr txBox="1"/>
          <p:nvPr/>
        </p:nvSpPr>
        <p:spPr>
          <a:xfrm>
            <a:off x="6909616" y="6708261"/>
            <a:ext cx="51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47" name="Rectangle">
            <a:extLst>
              <a:ext uri="{FF2B5EF4-FFF2-40B4-BE49-F238E27FC236}">
                <a16:creationId xmlns:a16="http://schemas.microsoft.com/office/drawing/2014/main" id="{5AC90FA2-2947-E44D-80D2-E1599F0C7F7A}"/>
              </a:ext>
            </a:extLst>
          </p:cNvPr>
          <p:cNvSpPr/>
          <p:nvPr/>
        </p:nvSpPr>
        <p:spPr>
          <a:xfrm>
            <a:off x="7607676" y="6675454"/>
            <a:ext cx="60592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8" name="dict">
            <a:extLst>
              <a:ext uri="{FF2B5EF4-FFF2-40B4-BE49-F238E27FC236}">
                <a16:creationId xmlns:a16="http://schemas.microsoft.com/office/drawing/2014/main" id="{A52C8DED-E27D-4646-8D20-F88196322FDD}"/>
              </a:ext>
            </a:extLst>
          </p:cNvPr>
          <p:cNvSpPr txBox="1"/>
          <p:nvPr/>
        </p:nvSpPr>
        <p:spPr>
          <a:xfrm>
            <a:off x="7624889" y="7217664"/>
            <a:ext cx="5715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49" name="Connection Line">
            <a:extLst>
              <a:ext uri="{FF2B5EF4-FFF2-40B4-BE49-F238E27FC236}">
                <a16:creationId xmlns:a16="http://schemas.microsoft.com/office/drawing/2014/main" id="{CD31A6C7-CEB2-514A-8419-3651F8551BF1}"/>
              </a:ext>
            </a:extLst>
          </p:cNvPr>
          <p:cNvSpPr/>
          <p:nvPr/>
        </p:nvSpPr>
        <p:spPr>
          <a:xfrm>
            <a:off x="7790888" y="5787184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0" name="&quot;zebra&quot;">
            <a:extLst>
              <a:ext uri="{FF2B5EF4-FFF2-40B4-BE49-F238E27FC236}">
                <a16:creationId xmlns:a16="http://schemas.microsoft.com/office/drawing/2014/main" id="{6D73C8A2-2BF4-EA4B-8274-F2FE1B51D8E5}"/>
              </a:ext>
            </a:extLst>
          </p:cNvPr>
          <p:cNvSpPr txBox="1"/>
          <p:nvPr/>
        </p:nvSpPr>
        <p:spPr>
          <a:xfrm>
            <a:off x="9003665" y="5766407"/>
            <a:ext cx="87203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Alice</a:t>
            </a:r>
            <a:r>
              <a:rPr dirty="0"/>
              <a:t>"</a:t>
            </a:r>
          </a:p>
        </p:txBody>
      </p:sp>
      <p:sp>
        <p:nvSpPr>
          <p:cNvPr id="51" name="Connection Line">
            <a:extLst>
              <a:ext uri="{FF2B5EF4-FFF2-40B4-BE49-F238E27FC236}">
                <a16:creationId xmlns:a16="http://schemas.microsoft.com/office/drawing/2014/main" id="{4F562774-3EAD-D74A-AF78-0896DEAAA102}"/>
              </a:ext>
            </a:extLst>
          </p:cNvPr>
          <p:cNvSpPr/>
          <p:nvPr/>
        </p:nvSpPr>
        <p:spPr>
          <a:xfrm>
            <a:off x="7839677" y="6334089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2" name="&quot;zebra&quot;">
            <a:extLst>
              <a:ext uri="{FF2B5EF4-FFF2-40B4-BE49-F238E27FC236}">
                <a16:creationId xmlns:a16="http://schemas.microsoft.com/office/drawing/2014/main" id="{703FFD1C-59CA-FB4A-AFC3-4DA823175186}"/>
              </a:ext>
            </a:extLst>
          </p:cNvPr>
          <p:cNvSpPr txBox="1"/>
          <p:nvPr/>
        </p:nvSpPr>
        <p:spPr>
          <a:xfrm>
            <a:off x="9055307" y="6278180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10</a:t>
            </a:r>
            <a:endParaRPr dirty="0"/>
          </a:p>
        </p:txBody>
      </p:sp>
      <p:sp>
        <p:nvSpPr>
          <p:cNvPr id="53" name="Connection Line">
            <a:extLst>
              <a:ext uri="{FF2B5EF4-FFF2-40B4-BE49-F238E27FC236}">
                <a16:creationId xmlns:a16="http://schemas.microsoft.com/office/drawing/2014/main" id="{6EB58BFE-8702-064B-8A9E-AAF27426C162}"/>
              </a:ext>
            </a:extLst>
          </p:cNvPr>
          <p:cNvSpPr/>
          <p:nvPr/>
        </p:nvSpPr>
        <p:spPr>
          <a:xfrm>
            <a:off x="7839677" y="6783009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4" name="&quot;zebra&quot;">
            <a:extLst>
              <a:ext uri="{FF2B5EF4-FFF2-40B4-BE49-F238E27FC236}">
                <a16:creationId xmlns:a16="http://schemas.microsoft.com/office/drawing/2014/main" id="{F5B52F71-470D-9F44-9F56-AAFE125FD4D1}"/>
              </a:ext>
            </a:extLst>
          </p:cNvPr>
          <p:cNvSpPr txBox="1"/>
          <p:nvPr/>
        </p:nvSpPr>
        <p:spPr>
          <a:xfrm>
            <a:off x="9057848" y="6742666"/>
            <a:ext cx="38472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30</a:t>
            </a:r>
            <a:endParaRPr dirty="0"/>
          </a:p>
        </p:txBody>
      </p:sp>
      <p:sp>
        <p:nvSpPr>
          <p:cNvPr id="55" name="Line">
            <a:extLst>
              <a:ext uri="{FF2B5EF4-FFF2-40B4-BE49-F238E27FC236}">
                <a16:creationId xmlns:a16="http://schemas.microsoft.com/office/drawing/2014/main" id="{CD9EC9CA-80AD-3C48-828A-F39E48724082}"/>
              </a:ext>
            </a:extLst>
          </p:cNvPr>
          <p:cNvSpPr/>
          <p:nvPr/>
        </p:nvSpPr>
        <p:spPr>
          <a:xfrm>
            <a:off x="3400865" y="5756290"/>
            <a:ext cx="4206810" cy="3088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9" name="Rectangle">
            <a:extLst>
              <a:ext uri="{FF2B5EF4-FFF2-40B4-BE49-F238E27FC236}">
                <a16:creationId xmlns:a16="http://schemas.microsoft.com/office/drawing/2014/main" id="{B20887AE-E236-ED4E-AC97-E82F5E825614}"/>
              </a:ext>
            </a:extLst>
          </p:cNvPr>
          <p:cNvSpPr/>
          <p:nvPr/>
        </p:nvSpPr>
        <p:spPr>
          <a:xfrm>
            <a:off x="7624890" y="7634432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30" name="Rectangle">
            <a:extLst>
              <a:ext uri="{FF2B5EF4-FFF2-40B4-BE49-F238E27FC236}">
                <a16:creationId xmlns:a16="http://schemas.microsoft.com/office/drawing/2014/main" id="{137DFAFA-A5BB-054C-A930-FF828BF8C178}"/>
              </a:ext>
            </a:extLst>
          </p:cNvPr>
          <p:cNvSpPr/>
          <p:nvPr/>
        </p:nvSpPr>
        <p:spPr>
          <a:xfrm>
            <a:off x="7624891" y="8129732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0" name="a">
            <a:extLst>
              <a:ext uri="{FF2B5EF4-FFF2-40B4-BE49-F238E27FC236}">
                <a16:creationId xmlns:a16="http://schemas.microsoft.com/office/drawing/2014/main" id="{9A6C8008-0390-E04B-A268-19CB57FA0254}"/>
              </a:ext>
            </a:extLst>
          </p:cNvPr>
          <p:cNvSpPr txBox="1"/>
          <p:nvPr/>
        </p:nvSpPr>
        <p:spPr>
          <a:xfrm>
            <a:off x="6731264" y="7709620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41" name="b">
            <a:extLst>
              <a:ext uri="{FF2B5EF4-FFF2-40B4-BE49-F238E27FC236}">
                <a16:creationId xmlns:a16="http://schemas.microsoft.com/office/drawing/2014/main" id="{1BA0E73C-19BD-D84F-B604-9AE7AF0F3FCE}"/>
              </a:ext>
            </a:extLst>
          </p:cNvPr>
          <p:cNvSpPr txBox="1"/>
          <p:nvPr/>
        </p:nvSpPr>
        <p:spPr>
          <a:xfrm>
            <a:off x="6678365" y="8158479"/>
            <a:ext cx="7950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score</a:t>
            </a:r>
            <a:endParaRPr dirty="0"/>
          </a:p>
        </p:txBody>
      </p:sp>
      <p:sp>
        <p:nvSpPr>
          <p:cNvPr id="56" name="z">
            <a:extLst>
              <a:ext uri="{FF2B5EF4-FFF2-40B4-BE49-F238E27FC236}">
                <a16:creationId xmlns:a16="http://schemas.microsoft.com/office/drawing/2014/main" id="{AFF1629B-3614-FE44-8C9E-E0B8170F1A8A}"/>
              </a:ext>
            </a:extLst>
          </p:cNvPr>
          <p:cNvSpPr txBox="1"/>
          <p:nvPr/>
        </p:nvSpPr>
        <p:spPr>
          <a:xfrm>
            <a:off x="6926830" y="8670539"/>
            <a:ext cx="51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57" name="Rectangle">
            <a:extLst>
              <a:ext uri="{FF2B5EF4-FFF2-40B4-BE49-F238E27FC236}">
                <a16:creationId xmlns:a16="http://schemas.microsoft.com/office/drawing/2014/main" id="{8B1D1D05-3F91-B64D-B67B-84B5D4327F27}"/>
              </a:ext>
            </a:extLst>
          </p:cNvPr>
          <p:cNvSpPr/>
          <p:nvPr/>
        </p:nvSpPr>
        <p:spPr>
          <a:xfrm>
            <a:off x="7624890" y="8637732"/>
            <a:ext cx="60592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58" name="dict">
            <a:extLst>
              <a:ext uri="{FF2B5EF4-FFF2-40B4-BE49-F238E27FC236}">
                <a16:creationId xmlns:a16="http://schemas.microsoft.com/office/drawing/2014/main" id="{2743FA40-DF81-3B41-B197-4990E23170F3}"/>
              </a:ext>
            </a:extLst>
          </p:cNvPr>
          <p:cNvSpPr txBox="1"/>
          <p:nvPr/>
        </p:nvSpPr>
        <p:spPr>
          <a:xfrm>
            <a:off x="7642103" y="9172581"/>
            <a:ext cx="5715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59" name="Connection Line">
            <a:extLst>
              <a:ext uri="{FF2B5EF4-FFF2-40B4-BE49-F238E27FC236}">
                <a16:creationId xmlns:a16="http://schemas.microsoft.com/office/drawing/2014/main" id="{31D31A03-FDCC-AA47-AF9B-D587CF5C93D9}"/>
              </a:ext>
            </a:extLst>
          </p:cNvPr>
          <p:cNvSpPr/>
          <p:nvPr/>
        </p:nvSpPr>
        <p:spPr>
          <a:xfrm>
            <a:off x="7808102" y="7749462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0" name="&quot;zebra&quot;">
            <a:extLst>
              <a:ext uri="{FF2B5EF4-FFF2-40B4-BE49-F238E27FC236}">
                <a16:creationId xmlns:a16="http://schemas.microsoft.com/office/drawing/2014/main" id="{7653D933-F478-C54F-8662-05BE41C355AE}"/>
              </a:ext>
            </a:extLst>
          </p:cNvPr>
          <p:cNvSpPr txBox="1"/>
          <p:nvPr/>
        </p:nvSpPr>
        <p:spPr>
          <a:xfrm>
            <a:off x="9020879" y="7728685"/>
            <a:ext cx="87203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Bob</a:t>
            </a:r>
            <a:r>
              <a:rPr dirty="0"/>
              <a:t>"</a:t>
            </a:r>
          </a:p>
        </p:txBody>
      </p:sp>
      <p:sp>
        <p:nvSpPr>
          <p:cNvPr id="61" name="Connection Line">
            <a:extLst>
              <a:ext uri="{FF2B5EF4-FFF2-40B4-BE49-F238E27FC236}">
                <a16:creationId xmlns:a16="http://schemas.microsoft.com/office/drawing/2014/main" id="{4C131937-F462-2D44-A008-AE02032667F9}"/>
              </a:ext>
            </a:extLst>
          </p:cNvPr>
          <p:cNvSpPr/>
          <p:nvPr/>
        </p:nvSpPr>
        <p:spPr>
          <a:xfrm>
            <a:off x="7856891" y="8296367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2" name="&quot;zebra&quot;">
            <a:extLst>
              <a:ext uri="{FF2B5EF4-FFF2-40B4-BE49-F238E27FC236}">
                <a16:creationId xmlns:a16="http://schemas.microsoft.com/office/drawing/2014/main" id="{E5CE4E1F-65DA-BE44-B4EA-67CD41B6775E}"/>
              </a:ext>
            </a:extLst>
          </p:cNvPr>
          <p:cNvSpPr txBox="1"/>
          <p:nvPr/>
        </p:nvSpPr>
        <p:spPr>
          <a:xfrm>
            <a:off x="9072521" y="8240458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8</a:t>
            </a:r>
            <a:endParaRPr dirty="0"/>
          </a:p>
        </p:txBody>
      </p:sp>
      <p:sp>
        <p:nvSpPr>
          <p:cNvPr id="63" name="Connection Line">
            <a:extLst>
              <a:ext uri="{FF2B5EF4-FFF2-40B4-BE49-F238E27FC236}">
                <a16:creationId xmlns:a16="http://schemas.microsoft.com/office/drawing/2014/main" id="{D8DDB51D-731E-6848-A95F-3F2EAA83D231}"/>
              </a:ext>
            </a:extLst>
          </p:cNvPr>
          <p:cNvSpPr/>
          <p:nvPr/>
        </p:nvSpPr>
        <p:spPr>
          <a:xfrm>
            <a:off x="7856891" y="8745287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4" name="&quot;zebra&quot;">
            <a:extLst>
              <a:ext uri="{FF2B5EF4-FFF2-40B4-BE49-F238E27FC236}">
                <a16:creationId xmlns:a16="http://schemas.microsoft.com/office/drawing/2014/main" id="{40A70EDE-C6E1-A24F-9D39-E0B82F843000}"/>
              </a:ext>
            </a:extLst>
          </p:cNvPr>
          <p:cNvSpPr txBox="1"/>
          <p:nvPr/>
        </p:nvSpPr>
        <p:spPr>
          <a:xfrm>
            <a:off x="9075062" y="8704944"/>
            <a:ext cx="38472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25</a:t>
            </a:r>
            <a:endParaRPr dirty="0"/>
          </a:p>
        </p:txBody>
      </p:sp>
      <p:sp>
        <p:nvSpPr>
          <p:cNvPr id="65" name="Line">
            <a:extLst>
              <a:ext uri="{FF2B5EF4-FFF2-40B4-BE49-F238E27FC236}">
                <a16:creationId xmlns:a16="http://schemas.microsoft.com/office/drawing/2014/main" id="{99E42379-819A-BD44-9FCA-81E767D51460}"/>
              </a:ext>
            </a:extLst>
          </p:cNvPr>
          <p:cNvSpPr/>
          <p:nvPr/>
        </p:nvSpPr>
        <p:spPr>
          <a:xfrm>
            <a:off x="3418079" y="6668126"/>
            <a:ext cx="4206810" cy="108133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6" name="Line">
            <a:extLst>
              <a:ext uri="{FF2B5EF4-FFF2-40B4-BE49-F238E27FC236}">
                <a16:creationId xmlns:a16="http://schemas.microsoft.com/office/drawing/2014/main" id="{41A70FA3-91B9-894C-8F21-36BE4DA07E3A}"/>
              </a:ext>
            </a:extLst>
          </p:cNvPr>
          <p:cNvSpPr/>
          <p:nvPr/>
        </p:nvSpPr>
        <p:spPr>
          <a:xfrm flipV="1">
            <a:off x="3409472" y="6137944"/>
            <a:ext cx="4180987" cy="124175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77257676"/>
      </p:ext>
    </p:extLst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Reason 2: Centralized Updat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Reason 2: Centralized Updates</a:t>
            </a:r>
          </a:p>
        </p:txBody>
      </p:sp>
      <p:sp>
        <p:nvSpPr>
          <p:cNvPr id="931" name="from recordclass import recordclass…"/>
          <p:cNvSpPr txBox="1"/>
          <p:nvPr/>
        </p:nvSpPr>
        <p:spPr>
          <a:xfrm>
            <a:off x="1321816" y="1780972"/>
            <a:ext cx="8951168" cy="2410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 err="1"/>
              <a:t>alice</a:t>
            </a:r>
            <a:r>
              <a:rPr dirty="0"/>
              <a:t>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"Alice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10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30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bob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"Bob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8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25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winner </a:t>
            </a:r>
            <a:r>
              <a:rPr b="1" dirty="0"/>
              <a:t>= </a:t>
            </a:r>
            <a:r>
              <a:rPr dirty="0" err="1"/>
              <a:t>alice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 err="1"/>
              <a:t>a</a:t>
            </a:r>
            <a:r>
              <a:rPr dirty="0" err="1"/>
              <a:t>lice</a:t>
            </a:r>
            <a:r>
              <a:rPr lang="en-US" dirty="0"/>
              <a:t>["</a:t>
            </a:r>
            <a:r>
              <a:rPr dirty="0"/>
              <a:t>age</a:t>
            </a:r>
            <a:r>
              <a:rPr lang="en-US" dirty="0"/>
              <a:t>"]</a:t>
            </a:r>
            <a:r>
              <a:rPr dirty="0"/>
              <a:t> </a:t>
            </a:r>
            <a:r>
              <a:rPr b="1" dirty="0"/>
              <a:t>+= </a:t>
            </a:r>
            <a:r>
              <a:rPr dirty="0">
                <a:solidFill>
                  <a:srgbClr val="019999"/>
                </a:solidFill>
              </a:rPr>
              <a:t>1</a:t>
            </a:r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0086B3"/>
                </a:solidFill>
              </a:rPr>
              <a:t>print</a:t>
            </a:r>
            <a:r>
              <a:rPr dirty="0"/>
              <a:t>(</a:t>
            </a:r>
            <a:r>
              <a:rPr b="1" dirty="0">
                <a:solidFill>
                  <a:srgbClr val="008080"/>
                </a:solidFill>
              </a:rPr>
              <a:t>"Winner age:"</a:t>
            </a:r>
            <a:r>
              <a:rPr dirty="0"/>
              <a:t>, winner</a:t>
            </a:r>
            <a:r>
              <a:rPr lang="en-US" dirty="0"/>
              <a:t>["</a:t>
            </a:r>
            <a:r>
              <a:rPr dirty="0"/>
              <a:t>age</a:t>
            </a:r>
            <a:r>
              <a:rPr lang="en-US" dirty="0"/>
              <a:t>"])</a:t>
            </a:r>
            <a:endParaRPr dirty="0"/>
          </a:p>
        </p:txBody>
      </p:sp>
      <p:sp>
        <p:nvSpPr>
          <p:cNvPr id="932" name="Arrow"/>
          <p:cNvSpPr/>
          <p:nvPr/>
        </p:nvSpPr>
        <p:spPr>
          <a:xfrm>
            <a:off x="346247" y="3062924"/>
            <a:ext cx="902345" cy="902345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33" name="Line"/>
          <p:cNvSpPr/>
          <p:nvPr/>
        </p:nvSpPr>
        <p:spPr>
          <a:xfrm>
            <a:off x="346246" y="4356100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1" name="State:">
            <a:extLst>
              <a:ext uri="{FF2B5EF4-FFF2-40B4-BE49-F238E27FC236}">
                <a16:creationId xmlns:a16="http://schemas.microsoft.com/office/drawing/2014/main" id="{872D686F-DC3B-5C4D-93E3-6FF84DD238E2}"/>
              </a:ext>
            </a:extLst>
          </p:cNvPr>
          <p:cNvSpPr txBox="1"/>
          <p:nvPr/>
        </p:nvSpPr>
        <p:spPr>
          <a:xfrm>
            <a:off x="1556983" y="4476782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32" name="alice">
            <a:extLst>
              <a:ext uri="{FF2B5EF4-FFF2-40B4-BE49-F238E27FC236}">
                <a16:creationId xmlns:a16="http://schemas.microsoft.com/office/drawing/2014/main" id="{84DD0C69-64AF-AE46-86EC-DE9A1882C9CE}"/>
              </a:ext>
            </a:extLst>
          </p:cNvPr>
          <p:cNvSpPr txBox="1"/>
          <p:nvPr/>
        </p:nvSpPr>
        <p:spPr>
          <a:xfrm>
            <a:off x="1639947" y="5632482"/>
            <a:ext cx="104105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/>
            <a:r>
              <a:t>alice</a:t>
            </a:r>
          </a:p>
        </p:txBody>
      </p:sp>
      <p:sp>
        <p:nvSpPr>
          <p:cNvPr id="33" name="Rectangle">
            <a:extLst>
              <a:ext uri="{FF2B5EF4-FFF2-40B4-BE49-F238E27FC236}">
                <a16:creationId xmlns:a16="http://schemas.microsoft.com/office/drawing/2014/main" id="{4AC1DE5C-C047-B24C-846B-C89193C6D5BB}"/>
              </a:ext>
            </a:extLst>
          </p:cNvPr>
          <p:cNvSpPr/>
          <p:nvPr/>
        </p:nvSpPr>
        <p:spPr>
          <a:xfrm>
            <a:off x="2794936" y="5645183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4" name="references">
            <a:extLst>
              <a:ext uri="{FF2B5EF4-FFF2-40B4-BE49-F238E27FC236}">
                <a16:creationId xmlns:a16="http://schemas.microsoft.com/office/drawing/2014/main" id="{D2F9D7E5-B269-F64E-B4DD-ADB2B661FBD3}"/>
              </a:ext>
            </a:extLst>
          </p:cNvPr>
          <p:cNvSpPr txBox="1"/>
          <p:nvPr/>
        </p:nvSpPr>
        <p:spPr>
          <a:xfrm>
            <a:off x="2358472" y="5018422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35" name="objects">
            <a:extLst>
              <a:ext uri="{FF2B5EF4-FFF2-40B4-BE49-F238E27FC236}">
                <a16:creationId xmlns:a16="http://schemas.microsoft.com/office/drawing/2014/main" id="{CAF77AD3-5196-3B43-BA79-C126CD370FE7}"/>
              </a:ext>
            </a:extLst>
          </p:cNvPr>
          <p:cNvSpPr txBox="1"/>
          <p:nvPr/>
        </p:nvSpPr>
        <p:spPr>
          <a:xfrm>
            <a:off x="7173186" y="5018422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36" name="bob">
            <a:extLst>
              <a:ext uri="{FF2B5EF4-FFF2-40B4-BE49-F238E27FC236}">
                <a16:creationId xmlns:a16="http://schemas.microsoft.com/office/drawing/2014/main" id="{EC1C3E88-EF13-BA4D-A531-B91F47DE94CB}"/>
              </a:ext>
            </a:extLst>
          </p:cNvPr>
          <p:cNvSpPr txBox="1"/>
          <p:nvPr/>
        </p:nvSpPr>
        <p:spPr>
          <a:xfrm>
            <a:off x="1639947" y="6394482"/>
            <a:ext cx="92645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/>
            <a:r>
              <a:t>bob</a:t>
            </a:r>
          </a:p>
        </p:txBody>
      </p:sp>
      <p:sp>
        <p:nvSpPr>
          <p:cNvPr id="37" name="Rectangle">
            <a:extLst>
              <a:ext uri="{FF2B5EF4-FFF2-40B4-BE49-F238E27FC236}">
                <a16:creationId xmlns:a16="http://schemas.microsoft.com/office/drawing/2014/main" id="{C1076BE9-0B2C-F443-836E-38D0EA432632}"/>
              </a:ext>
            </a:extLst>
          </p:cNvPr>
          <p:cNvSpPr/>
          <p:nvPr/>
        </p:nvSpPr>
        <p:spPr>
          <a:xfrm>
            <a:off x="2794936" y="6407183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8" name="winner">
            <a:extLst>
              <a:ext uri="{FF2B5EF4-FFF2-40B4-BE49-F238E27FC236}">
                <a16:creationId xmlns:a16="http://schemas.microsoft.com/office/drawing/2014/main" id="{66CBF677-BA05-7D4B-B49C-DA529A29F80F}"/>
              </a:ext>
            </a:extLst>
          </p:cNvPr>
          <p:cNvSpPr txBox="1"/>
          <p:nvPr/>
        </p:nvSpPr>
        <p:spPr>
          <a:xfrm>
            <a:off x="1248592" y="7156482"/>
            <a:ext cx="141639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r"/>
            <a:r>
              <a:t>winner</a:t>
            </a:r>
          </a:p>
        </p:txBody>
      </p:sp>
      <p:sp>
        <p:nvSpPr>
          <p:cNvPr id="39" name="Rectangle">
            <a:extLst>
              <a:ext uri="{FF2B5EF4-FFF2-40B4-BE49-F238E27FC236}">
                <a16:creationId xmlns:a16="http://schemas.microsoft.com/office/drawing/2014/main" id="{859EDE32-1D2E-FC4D-B54F-D5E3A676B3FC}"/>
              </a:ext>
            </a:extLst>
          </p:cNvPr>
          <p:cNvSpPr/>
          <p:nvPr/>
        </p:nvSpPr>
        <p:spPr>
          <a:xfrm>
            <a:off x="2794936" y="7169183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2" name="Rectangle">
            <a:extLst>
              <a:ext uri="{FF2B5EF4-FFF2-40B4-BE49-F238E27FC236}">
                <a16:creationId xmlns:a16="http://schemas.microsoft.com/office/drawing/2014/main" id="{A84A9231-8D77-6E49-9104-0CB3180F3974}"/>
              </a:ext>
            </a:extLst>
          </p:cNvPr>
          <p:cNvSpPr/>
          <p:nvPr/>
        </p:nvSpPr>
        <p:spPr>
          <a:xfrm>
            <a:off x="7607676" y="5672154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3" name="Rectangle">
            <a:extLst>
              <a:ext uri="{FF2B5EF4-FFF2-40B4-BE49-F238E27FC236}">
                <a16:creationId xmlns:a16="http://schemas.microsoft.com/office/drawing/2014/main" id="{740E6E86-87CF-104A-A755-43307E8AA07D}"/>
              </a:ext>
            </a:extLst>
          </p:cNvPr>
          <p:cNvSpPr/>
          <p:nvPr/>
        </p:nvSpPr>
        <p:spPr>
          <a:xfrm>
            <a:off x="7607677" y="6167454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4" name="a">
            <a:extLst>
              <a:ext uri="{FF2B5EF4-FFF2-40B4-BE49-F238E27FC236}">
                <a16:creationId xmlns:a16="http://schemas.microsoft.com/office/drawing/2014/main" id="{EC0DF8E2-99EC-AB42-B3E7-186611483DD6}"/>
              </a:ext>
            </a:extLst>
          </p:cNvPr>
          <p:cNvSpPr txBox="1"/>
          <p:nvPr/>
        </p:nvSpPr>
        <p:spPr>
          <a:xfrm>
            <a:off x="6714050" y="5747342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45" name="b">
            <a:extLst>
              <a:ext uri="{FF2B5EF4-FFF2-40B4-BE49-F238E27FC236}">
                <a16:creationId xmlns:a16="http://schemas.microsoft.com/office/drawing/2014/main" id="{CEAAF7F4-E63E-1D47-A812-47A33DAAE202}"/>
              </a:ext>
            </a:extLst>
          </p:cNvPr>
          <p:cNvSpPr txBox="1"/>
          <p:nvPr/>
        </p:nvSpPr>
        <p:spPr>
          <a:xfrm>
            <a:off x="6661151" y="6196201"/>
            <a:ext cx="7950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score</a:t>
            </a:r>
            <a:endParaRPr dirty="0"/>
          </a:p>
        </p:txBody>
      </p:sp>
      <p:sp>
        <p:nvSpPr>
          <p:cNvPr id="46" name="z">
            <a:extLst>
              <a:ext uri="{FF2B5EF4-FFF2-40B4-BE49-F238E27FC236}">
                <a16:creationId xmlns:a16="http://schemas.microsoft.com/office/drawing/2014/main" id="{2955DF51-0290-3448-AFC3-090479A673A8}"/>
              </a:ext>
            </a:extLst>
          </p:cNvPr>
          <p:cNvSpPr txBox="1"/>
          <p:nvPr/>
        </p:nvSpPr>
        <p:spPr>
          <a:xfrm>
            <a:off x="6909616" y="6708261"/>
            <a:ext cx="51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47" name="Rectangle">
            <a:extLst>
              <a:ext uri="{FF2B5EF4-FFF2-40B4-BE49-F238E27FC236}">
                <a16:creationId xmlns:a16="http://schemas.microsoft.com/office/drawing/2014/main" id="{5AC90FA2-2947-E44D-80D2-E1599F0C7F7A}"/>
              </a:ext>
            </a:extLst>
          </p:cNvPr>
          <p:cNvSpPr/>
          <p:nvPr/>
        </p:nvSpPr>
        <p:spPr>
          <a:xfrm>
            <a:off x="7607676" y="6675454"/>
            <a:ext cx="60592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8" name="dict">
            <a:extLst>
              <a:ext uri="{FF2B5EF4-FFF2-40B4-BE49-F238E27FC236}">
                <a16:creationId xmlns:a16="http://schemas.microsoft.com/office/drawing/2014/main" id="{A52C8DED-E27D-4646-8D20-F88196322FDD}"/>
              </a:ext>
            </a:extLst>
          </p:cNvPr>
          <p:cNvSpPr txBox="1"/>
          <p:nvPr/>
        </p:nvSpPr>
        <p:spPr>
          <a:xfrm>
            <a:off x="7624889" y="7217664"/>
            <a:ext cx="5715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49" name="Connection Line">
            <a:extLst>
              <a:ext uri="{FF2B5EF4-FFF2-40B4-BE49-F238E27FC236}">
                <a16:creationId xmlns:a16="http://schemas.microsoft.com/office/drawing/2014/main" id="{CD31A6C7-CEB2-514A-8419-3651F8551BF1}"/>
              </a:ext>
            </a:extLst>
          </p:cNvPr>
          <p:cNvSpPr/>
          <p:nvPr/>
        </p:nvSpPr>
        <p:spPr>
          <a:xfrm>
            <a:off x="7790888" y="5787184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0" name="&quot;zebra&quot;">
            <a:extLst>
              <a:ext uri="{FF2B5EF4-FFF2-40B4-BE49-F238E27FC236}">
                <a16:creationId xmlns:a16="http://schemas.microsoft.com/office/drawing/2014/main" id="{6D73C8A2-2BF4-EA4B-8274-F2FE1B51D8E5}"/>
              </a:ext>
            </a:extLst>
          </p:cNvPr>
          <p:cNvSpPr txBox="1"/>
          <p:nvPr/>
        </p:nvSpPr>
        <p:spPr>
          <a:xfrm>
            <a:off x="9003665" y="5766407"/>
            <a:ext cx="87203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Alice</a:t>
            </a:r>
            <a:r>
              <a:rPr dirty="0"/>
              <a:t>"</a:t>
            </a:r>
          </a:p>
        </p:txBody>
      </p:sp>
      <p:sp>
        <p:nvSpPr>
          <p:cNvPr id="51" name="Connection Line">
            <a:extLst>
              <a:ext uri="{FF2B5EF4-FFF2-40B4-BE49-F238E27FC236}">
                <a16:creationId xmlns:a16="http://schemas.microsoft.com/office/drawing/2014/main" id="{4F562774-3EAD-D74A-AF78-0896DEAAA102}"/>
              </a:ext>
            </a:extLst>
          </p:cNvPr>
          <p:cNvSpPr/>
          <p:nvPr/>
        </p:nvSpPr>
        <p:spPr>
          <a:xfrm>
            <a:off x="7839677" y="6334089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2" name="&quot;zebra&quot;">
            <a:extLst>
              <a:ext uri="{FF2B5EF4-FFF2-40B4-BE49-F238E27FC236}">
                <a16:creationId xmlns:a16="http://schemas.microsoft.com/office/drawing/2014/main" id="{703FFD1C-59CA-FB4A-AFC3-4DA823175186}"/>
              </a:ext>
            </a:extLst>
          </p:cNvPr>
          <p:cNvSpPr txBox="1"/>
          <p:nvPr/>
        </p:nvSpPr>
        <p:spPr>
          <a:xfrm>
            <a:off x="9055307" y="6278180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10</a:t>
            </a:r>
            <a:endParaRPr dirty="0"/>
          </a:p>
        </p:txBody>
      </p:sp>
      <p:sp>
        <p:nvSpPr>
          <p:cNvPr id="53" name="Connection Line">
            <a:extLst>
              <a:ext uri="{FF2B5EF4-FFF2-40B4-BE49-F238E27FC236}">
                <a16:creationId xmlns:a16="http://schemas.microsoft.com/office/drawing/2014/main" id="{6EB58BFE-8702-064B-8A9E-AAF27426C162}"/>
              </a:ext>
            </a:extLst>
          </p:cNvPr>
          <p:cNvSpPr/>
          <p:nvPr/>
        </p:nvSpPr>
        <p:spPr>
          <a:xfrm>
            <a:off x="7839677" y="6783009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4" name="&quot;zebra&quot;">
            <a:extLst>
              <a:ext uri="{FF2B5EF4-FFF2-40B4-BE49-F238E27FC236}">
                <a16:creationId xmlns:a16="http://schemas.microsoft.com/office/drawing/2014/main" id="{F5B52F71-470D-9F44-9F56-AAFE125FD4D1}"/>
              </a:ext>
            </a:extLst>
          </p:cNvPr>
          <p:cNvSpPr txBox="1"/>
          <p:nvPr/>
        </p:nvSpPr>
        <p:spPr>
          <a:xfrm>
            <a:off x="9057848" y="6742666"/>
            <a:ext cx="38472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30</a:t>
            </a:r>
            <a:endParaRPr dirty="0"/>
          </a:p>
        </p:txBody>
      </p:sp>
      <p:sp>
        <p:nvSpPr>
          <p:cNvPr id="55" name="Line">
            <a:extLst>
              <a:ext uri="{FF2B5EF4-FFF2-40B4-BE49-F238E27FC236}">
                <a16:creationId xmlns:a16="http://schemas.microsoft.com/office/drawing/2014/main" id="{CD9EC9CA-80AD-3C48-828A-F39E48724082}"/>
              </a:ext>
            </a:extLst>
          </p:cNvPr>
          <p:cNvSpPr/>
          <p:nvPr/>
        </p:nvSpPr>
        <p:spPr>
          <a:xfrm>
            <a:off x="3400865" y="5756290"/>
            <a:ext cx="4206810" cy="3088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9" name="Rectangle">
            <a:extLst>
              <a:ext uri="{FF2B5EF4-FFF2-40B4-BE49-F238E27FC236}">
                <a16:creationId xmlns:a16="http://schemas.microsoft.com/office/drawing/2014/main" id="{B20887AE-E236-ED4E-AC97-E82F5E825614}"/>
              </a:ext>
            </a:extLst>
          </p:cNvPr>
          <p:cNvSpPr/>
          <p:nvPr/>
        </p:nvSpPr>
        <p:spPr>
          <a:xfrm>
            <a:off x="7624890" y="7634432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30" name="Rectangle">
            <a:extLst>
              <a:ext uri="{FF2B5EF4-FFF2-40B4-BE49-F238E27FC236}">
                <a16:creationId xmlns:a16="http://schemas.microsoft.com/office/drawing/2014/main" id="{137DFAFA-A5BB-054C-A930-FF828BF8C178}"/>
              </a:ext>
            </a:extLst>
          </p:cNvPr>
          <p:cNvSpPr/>
          <p:nvPr/>
        </p:nvSpPr>
        <p:spPr>
          <a:xfrm>
            <a:off x="7624891" y="8129732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0" name="a">
            <a:extLst>
              <a:ext uri="{FF2B5EF4-FFF2-40B4-BE49-F238E27FC236}">
                <a16:creationId xmlns:a16="http://schemas.microsoft.com/office/drawing/2014/main" id="{9A6C8008-0390-E04B-A268-19CB57FA0254}"/>
              </a:ext>
            </a:extLst>
          </p:cNvPr>
          <p:cNvSpPr txBox="1"/>
          <p:nvPr/>
        </p:nvSpPr>
        <p:spPr>
          <a:xfrm>
            <a:off x="6731264" y="7709620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41" name="b">
            <a:extLst>
              <a:ext uri="{FF2B5EF4-FFF2-40B4-BE49-F238E27FC236}">
                <a16:creationId xmlns:a16="http://schemas.microsoft.com/office/drawing/2014/main" id="{1BA0E73C-19BD-D84F-B604-9AE7AF0F3FCE}"/>
              </a:ext>
            </a:extLst>
          </p:cNvPr>
          <p:cNvSpPr txBox="1"/>
          <p:nvPr/>
        </p:nvSpPr>
        <p:spPr>
          <a:xfrm>
            <a:off x="6678365" y="8158479"/>
            <a:ext cx="7950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score</a:t>
            </a:r>
            <a:endParaRPr dirty="0"/>
          </a:p>
        </p:txBody>
      </p:sp>
      <p:sp>
        <p:nvSpPr>
          <p:cNvPr id="56" name="z">
            <a:extLst>
              <a:ext uri="{FF2B5EF4-FFF2-40B4-BE49-F238E27FC236}">
                <a16:creationId xmlns:a16="http://schemas.microsoft.com/office/drawing/2014/main" id="{AFF1629B-3614-FE44-8C9E-E0B8170F1A8A}"/>
              </a:ext>
            </a:extLst>
          </p:cNvPr>
          <p:cNvSpPr txBox="1"/>
          <p:nvPr/>
        </p:nvSpPr>
        <p:spPr>
          <a:xfrm>
            <a:off x="6926830" y="8670539"/>
            <a:ext cx="51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57" name="Rectangle">
            <a:extLst>
              <a:ext uri="{FF2B5EF4-FFF2-40B4-BE49-F238E27FC236}">
                <a16:creationId xmlns:a16="http://schemas.microsoft.com/office/drawing/2014/main" id="{8B1D1D05-3F91-B64D-B67B-84B5D4327F27}"/>
              </a:ext>
            </a:extLst>
          </p:cNvPr>
          <p:cNvSpPr/>
          <p:nvPr/>
        </p:nvSpPr>
        <p:spPr>
          <a:xfrm>
            <a:off x="7624890" y="8637732"/>
            <a:ext cx="60592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58" name="dict">
            <a:extLst>
              <a:ext uri="{FF2B5EF4-FFF2-40B4-BE49-F238E27FC236}">
                <a16:creationId xmlns:a16="http://schemas.microsoft.com/office/drawing/2014/main" id="{2743FA40-DF81-3B41-B197-4990E23170F3}"/>
              </a:ext>
            </a:extLst>
          </p:cNvPr>
          <p:cNvSpPr txBox="1"/>
          <p:nvPr/>
        </p:nvSpPr>
        <p:spPr>
          <a:xfrm>
            <a:off x="7642103" y="9172581"/>
            <a:ext cx="5715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59" name="Connection Line">
            <a:extLst>
              <a:ext uri="{FF2B5EF4-FFF2-40B4-BE49-F238E27FC236}">
                <a16:creationId xmlns:a16="http://schemas.microsoft.com/office/drawing/2014/main" id="{31D31A03-FDCC-AA47-AF9B-D587CF5C93D9}"/>
              </a:ext>
            </a:extLst>
          </p:cNvPr>
          <p:cNvSpPr/>
          <p:nvPr/>
        </p:nvSpPr>
        <p:spPr>
          <a:xfrm>
            <a:off x="7808102" y="7749462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0" name="&quot;zebra&quot;">
            <a:extLst>
              <a:ext uri="{FF2B5EF4-FFF2-40B4-BE49-F238E27FC236}">
                <a16:creationId xmlns:a16="http://schemas.microsoft.com/office/drawing/2014/main" id="{7653D933-F478-C54F-8662-05BE41C355AE}"/>
              </a:ext>
            </a:extLst>
          </p:cNvPr>
          <p:cNvSpPr txBox="1"/>
          <p:nvPr/>
        </p:nvSpPr>
        <p:spPr>
          <a:xfrm>
            <a:off x="9020879" y="7728685"/>
            <a:ext cx="87203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Bob</a:t>
            </a:r>
            <a:r>
              <a:rPr dirty="0"/>
              <a:t>"</a:t>
            </a:r>
          </a:p>
        </p:txBody>
      </p:sp>
      <p:sp>
        <p:nvSpPr>
          <p:cNvPr id="61" name="Connection Line">
            <a:extLst>
              <a:ext uri="{FF2B5EF4-FFF2-40B4-BE49-F238E27FC236}">
                <a16:creationId xmlns:a16="http://schemas.microsoft.com/office/drawing/2014/main" id="{4C131937-F462-2D44-A008-AE02032667F9}"/>
              </a:ext>
            </a:extLst>
          </p:cNvPr>
          <p:cNvSpPr/>
          <p:nvPr/>
        </p:nvSpPr>
        <p:spPr>
          <a:xfrm>
            <a:off x="7856891" y="8296367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2" name="&quot;zebra&quot;">
            <a:extLst>
              <a:ext uri="{FF2B5EF4-FFF2-40B4-BE49-F238E27FC236}">
                <a16:creationId xmlns:a16="http://schemas.microsoft.com/office/drawing/2014/main" id="{E5CE4E1F-65DA-BE44-B4EA-67CD41B6775E}"/>
              </a:ext>
            </a:extLst>
          </p:cNvPr>
          <p:cNvSpPr txBox="1"/>
          <p:nvPr/>
        </p:nvSpPr>
        <p:spPr>
          <a:xfrm>
            <a:off x="9072521" y="8240458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8</a:t>
            </a:r>
            <a:endParaRPr dirty="0"/>
          </a:p>
        </p:txBody>
      </p:sp>
      <p:sp>
        <p:nvSpPr>
          <p:cNvPr id="63" name="Connection Line">
            <a:extLst>
              <a:ext uri="{FF2B5EF4-FFF2-40B4-BE49-F238E27FC236}">
                <a16:creationId xmlns:a16="http://schemas.microsoft.com/office/drawing/2014/main" id="{D8DDB51D-731E-6848-A95F-3F2EAA83D231}"/>
              </a:ext>
            </a:extLst>
          </p:cNvPr>
          <p:cNvSpPr/>
          <p:nvPr/>
        </p:nvSpPr>
        <p:spPr>
          <a:xfrm>
            <a:off x="7856891" y="8745287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4" name="&quot;zebra&quot;">
            <a:extLst>
              <a:ext uri="{FF2B5EF4-FFF2-40B4-BE49-F238E27FC236}">
                <a16:creationId xmlns:a16="http://schemas.microsoft.com/office/drawing/2014/main" id="{40A70EDE-C6E1-A24F-9D39-E0B82F843000}"/>
              </a:ext>
            </a:extLst>
          </p:cNvPr>
          <p:cNvSpPr txBox="1"/>
          <p:nvPr/>
        </p:nvSpPr>
        <p:spPr>
          <a:xfrm>
            <a:off x="9075062" y="8704944"/>
            <a:ext cx="38472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25</a:t>
            </a:r>
            <a:endParaRPr dirty="0"/>
          </a:p>
        </p:txBody>
      </p:sp>
      <p:sp>
        <p:nvSpPr>
          <p:cNvPr id="65" name="Line">
            <a:extLst>
              <a:ext uri="{FF2B5EF4-FFF2-40B4-BE49-F238E27FC236}">
                <a16:creationId xmlns:a16="http://schemas.microsoft.com/office/drawing/2014/main" id="{99E42379-819A-BD44-9FCA-81E767D51460}"/>
              </a:ext>
            </a:extLst>
          </p:cNvPr>
          <p:cNvSpPr/>
          <p:nvPr/>
        </p:nvSpPr>
        <p:spPr>
          <a:xfrm>
            <a:off x="3418079" y="6668126"/>
            <a:ext cx="4206810" cy="108133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6" name="Line">
            <a:extLst>
              <a:ext uri="{FF2B5EF4-FFF2-40B4-BE49-F238E27FC236}">
                <a16:creationId xmlns:a16="http://schemas.microsoft.com/office/drawing/2014/main" id="{41A70FA3-91B9-894C-8F21-36BE4DA07E3A}"/>
              </a:ext>
            </a:extLst>
          </p:cNvPr>
          <p:cNvSpPr/>
          <p:nvPr/>
        </p:nvSpPr>
        <p:spPr>
          <a:xfrm flipV="1">
            <a:off x="3409472" y="6137944"/>
            <a:ext cx="4180987" cy="124175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7" name="Oval">
            <a:extLst>
              <a:ext uri="{FF2B5EF4-FFF2-40B4-BE49-F238E27FC236}">
                <a16:creationId xmlns:a16="http://schemas.microsoft.com/office/drawing/2014/main" id="{E6A5DF9D-0761-7A4B-9E77-40FED9152ECB}"/>
              </a:ext>
            </a:extLst>
          </p:cNvPr>
          <p:cNvSpPr/>
          <p:nvPr/>
        </p:nvSpPr>
        <p:spPr>
          <a:xfrm>
            <a:off x="9003665" y="6661301"/>
            <a:ext cx="571501" cy="647900"/>
          </a:xfrm>
          <a:prstGeom prst="ellips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42582390"/>
      </p:ext>
    </p:extLst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Reason 2: Centralized Updat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Reason 2: Centralized Updates</a:t>
            </a:r>
          </a:p>
        </p:txBody>
      </p:sp>
      <p:sp>
        <p:nvSpPr>
          <p:cNvPr id="931" name="from recordclass import recordclass…"/>
          <p:cNvSpPr txBox="1"/>
          <p:nvPr/>
        </p:nvSpPr>
        <p:spPr>
          <a:xfrm>
            <a:off x="1321816" y="1780972"/>
            <a:ext cx="8951168" cy="2410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 err="1"/>
              <a:t>alice</a:t>
            </a:r>
            <a:r>
              <a:rPr dirty="0"/>
              <a:t>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"Alice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10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30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bob </a:t>
            </a:r>
            <a:r>
              <a:rPr b="1" dirty="0"/>
              <a:t>= </a:t>
            </a:r>
            <a:r>
              <a:rPr lang="en-US" dirty="0"/>
              <a:t>{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 err="1">
                <a:solidFill>
                  <a:srgbClr val="661E99"/>
                </a:solidFill>
              </a:rPr>
              <a:t>name</a:t>
            </a:r>
            <a:r>
              <a:rPr lang="en-US" dirty="0" err="1">
                <a:solidFill>
                  <a:srgbClr val="661E99"/>
                </a:solidFill>
              </a:rPr>
              <a:t>":</a:t>
            </a:r>
            <a:r>
              <a:rPr b="1" dirty="0" err="1">
                <a:solidFill>
                  <a:srgbClr val="008080"/>
                </a:solidFill>
              </a:rPr>
              <a:t>"Bob</a:t>
            </a:r>
            <a:r>
              <a:rPr b="1" dirty="0">
                <a:solidFill>
                  <a:srgbClr val="008080"/>
                </a:solidFill>
              </a:rPr>
              <a:t>"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score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8</a:t>
            </a:r>
            <a:r>
              <a:rPr dirty="0"/>
              <a:t>, </a:t>
            </a:r>
            <a:r>
              <a:rPr lang="en-US" dirty="0">
                <a:solidFill>
                  <a:srgbClr val="661E99"/>
                </a:solidFill>
              </a:rPr>
              <a:t>"</a:t>
            </a:r>
            <a:r>
              <a:rPr dirty="0">
                <a:solidFill>
                  <a:srgbClr val="661E99"/>
                </a:solidFill>
              </a:rPr>
              <a:t>age</a:t>
            </a:r>
            <a:r>
              <a:rPr lang="en-US" dirty="0">
                <a:solidFill>
                  <a:srgbClr val="661E99"/>
                </a:solidFill>
              </a:rPr>
              <a:t>":</a:t>
            </a:r>
            <a:r>
              <a:rPr dirty="0">
                <a:solidFill>
                  <a:srgbClr val="019999"/>
                </a:solidFill>
              </a:rPr>
              <a:t>25</a:t>
            </a:r>
            <a:r>
              <a:rPr lang="en-US" dirty="0"/>
              <a:t>}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winner </a:t>
            </a:r>
            <a:r>
              <a:rPr b="1" dirty="0"/>
              <a:t>= </a:t>
            </a:r>
            <a:r>
              <a:rPr dirty="0" err="1"/>
              <a:t>alice</a:t>
            </a: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 err="1"/>
              <a:t>a</a:t>
            </a:r>
            <a:r>
              <a:rPr dirty="0" err="1"/>
              <a:t>lice</a:t>
            </a:r>
            <a:r>
              <a:rPr lang="en-US" dirty="0"/>
              <a:t>["</a:t>
            </a:r>
            <a:r>
              <a:rPr dirty="0"/>
              <a:t>age</a:t>
            </a:r>
            <a:r>
              <a:rPr lang="en-US" dirty="0"/>
              <a:t>"]</a:t>
            </a:r>
            <a:r>
              <a:rPr dirty="0"/>
              <a:t> </a:t>
            </a:r>
            <a:r>
              <a:rPr b="1" dirty="0"/>
              <a:t>+= </a:t>
            </a:r>
            <a:r>
              <a:rPr dirty="0">
                <a:solidFill>
                  <a:srgbClr val="019999"/>
                </a:solidFill>
              </a:rPr>
              <a:t>1</a:t>
            </a:r>
          </a:p>
          <a:p>
            <a:pPr algn="l" defTabSz="457200">
              <a:defRPr sz="25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0086B3"/>
                </a:solidFill>
              </a:rPr>
              <a:t>print</a:t>
            </a:r>
            <a:r>
              <a:rPr dirty="0"/>
              <a:t>(</a:t>
            </a:r>
            <a:r>
              <a:rPr b="1" dirty="0">
                <a:solidFill>
                  <a:srgbClr val="008080"/>
                </a:solidFill>
              </a:rPr>
              <a:t>"Winner age:"</a:t>
            </a:r>
            <a:r>
              <a:rPr dirty="0"/>
              <a:t>, winner</a:t>
            </a:r>
            <a:r>
              <a:rPr lang="en-US" dirty="0"/>
              <a:t>["</a:t>
            </a:r>
            <a:r>
              <a:rPr dirty="0"/>
              <a:t>age</a:t>
            </a:r>
            <a:r>
              <a:rPr lang="en-US" dirty="0"/>
              <a:t>"])</a:t>
            </a:r>
            <a:endParaRPr dirty="0"/>
          </a:p>
        </p:txBody>
      </p:sp>
      <p:sp>
        <p:nvSpPr>
          <p:cNvPr id="932" name="Arrow"/>
          <p:cNvSpPr/>
          <p:nvPr/>
        </p:nvSpPr>
        <p:spPr>
          <a:xfrm>
            <a:off x="419471" y="3453755"/>
            <a:ext cx="902345" cy="902345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33" name="Line"/>
          <p:cNvSpPr/>
          <p:nvPr/>
        </p:nvSpPr>
        <p:spPr>
          <a:xfrm>
            <a:off x="346246" y="4356100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1" name="State:">
            <a:extLst>
              <a:ext uri="{FF2B5EF4-FFF2-40B4-BE49-F238E27FC236}">
                <a16:creationId xmlns:a16="http://schemas.microsoft.com/office/drawing/2014/main" id="{872D686F-DC3B-5C4D-93E3-6FF84DD238E2}"/>
              </a:ext>
            </a:extLst>
          </p:cNvPr>
          <p:cNvSpPr txBox="1"/>
          <p:nvPr/>
        </p:nvSpPr>
        <p:spPr>
          <a:xfrm>
            <a:off x="1556983" y="4476782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32" name="alice">
            <a:extLst>
              <a:ext uri="{FF2B5EF4-FFF2-40B4-BE49-F238E27FC236}">
                <a16:creationId xmlns:a16="http://schemas.microsoft.com/office/drawing/2014/main" id="{84DD0C69-64AF-AE46-86EC-DE9A1882C9CE}"/>
              </a:ext>
            </a:extLst>
          </p:cNvPr>
          <p:cNvSpPr txBox="1"/>
          <p:nvPr/>
        </p:nvSpPr>
        <p:spPr>
          <a:xfrm>
            <a:off x="1639947" y="5632482"/>
            <a:ext cx="104105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/>
            <a:r>
              <a:t>alice</a:t>
            </a:r>
          </a:p>
        </p:txBody>
      </p:sp>
      <p:sp>
        <p:nvSpPr>
          <p:cNvPr id="33" name="Rectangle">
            <a:extLst>
              <a:ext uri="{FF2B5EF4-FFF2-40B4-BE49-F238E27FC236}">
                <a16:creationId xmlns:a16="http://schemas.microsoft.com/office/drawing/2014/main" id="{4AC1DE5C-C047-B24C-846B-C89193C6D5BB}"/>
              </a:ext>
            </a:extLst>
          </p:cNvPr>
          <p:cNvSpPr/>
          <p:nvPr/>
        </p:nvSpPr>
        <p:spPr>
          <a:xfrm>
            <a:off x="2794936" y="5645183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4" name="references">
            <a:extLst>
              <a:ext uri="{FF2B5EF4-FFF2-40B4-BE49-F238E27FC236}">
                <a16:creationId xmlns:a16="http://schemas.microsoft.com/office/drawing/2014/main" id="{D2F9D7E5-B269-F64E-B4DD-ADB2B661FBD3}"/>
              </a:ext>
            </a:extLst>
          </p:cNvPr>
          <p:cNvSpPr txBox="1"/>
          <p:nvPr/>
        </p:nvSpPr>
        <p:spPr>
          <a:xfrm>
            <a:off x="2358472" y="5018422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35" name="objects">
            <a:extLst>
              <a:ext uri="{FF2B5EF4-FFF2-40B4-BE49-F238E27FC236}">
                <a16:creationId xmlns:a16="http://schemas.microsoft.com/office/drawing/2014/main" id="{CAF77AD3-5196-3B43-BA79-C126CD370FE7}"/>
              </a:ext>
            </a:extLst>
          </p:cNvPr>
          <p:cNvSpPr txBox="1"/>
          <p:nvPr/>
        </p:nvSpPr>
        <p:spPr>
          <a:xfrm>
            <a:off x="7173186" y="5018422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36" name="bob">
            <a:extLst>
              <a:ext uri="{FF2B5EF4-FFF2-40B4-BE49-F238E27FC236}">
                <a16:creationId xmlns:a16="http://schemas.microsoft.com/office/drawing/2014/main" id="{EC1C3E88-EF13-BA4D-A531-B91F47DE94CB}"/>
              </a:ext>
            </a:extLst>
          </p:cNvPr>
          <p:cNvSpPr txBox="1"/>
          <p:nvPr/>
        </p:nvSpPr>
        <p:spPr>
          <a:xfrm>
            <a:off x="1639947" y="6394482"/>
            <a:ext cx="92645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l"/>
            <a:r>
              <a:t>bob</a:t>
            </a:r>
          </a:p>
        </p:txBody>
      </p:sp>
      <p:sp>
        <p:nvSpPr>
          <p:cNvPr id="37" name="Rectangle">
            <a:extLst>
              <a:ext uri="{FF2B5EF4-FFF2-40B4-BE49-F238E27FC236}">
                <a16:creationId xmlns:a16="http://schemas.microsoft.com/office/drawing/2014/main" id="{C1076BE9-0B2C-F443-836E-38D0EA432632}"/>
              </a:ext>
            </a:extLst>
          </p:cNvPr>
          <p:cNvSpPr/>
          <p:nvPr/>
        </p:nvSpPr>
        <p:spPr>
          <a:xfrm>
            <a:off x="2794936" y="6407183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8" name="winner">
            <a:extLst>
              <a:ext uri="{FF2B5EF4-FFF2-40B4-BE49-F238E27FC236}">
                <a16:creationId xmlns:a16="http://schemas.microsoft.com/office/drawing/2014/main" id="{66CBF677-BA05-7D4B-B49C-DA529A29F80F}"/>
              </a:ext>
            </a:extLst>
          </p:cNvPr>
          <p:cNvSpPr txBox="1"/>
          <p:nvPr/>
        </p:nvSpPr>
        <p:spPr>
          <a:xfrm>
            <a:off x="1248592" y="7156482"/>
            <a:ext cx="141639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1" algn="r"/>
            <a:r>
              <a:t>winner</a:t>
            </a:r>
          </a:p>
        </p:txBody>
      </p:sp>
      <p:sp>
        <p:nvSpPr>
          <p:cNvPr id="39" name="Rectangle">
            <a:extLst>
              <a:ext uri="{FF2B5EF4-FFF2-40B4-BE49-F238E27FC236}">
                <a16:creationId xmlns:a16="http://schemas.microsoft.com/office/drawing/2014/main" id="{859EDE32-1D2E-FC4D-B54F-D5E3A676B3FC}"/>
              </a:ext>
            </a:extLst>
          </p:cNvPr>
          <p:cNvSpPr/>
          <p:nvPr/>
        </p:nvSpPr>
        <p:spPr>
          <a:xfrm>
            <a:off x="2794936" y="7169183"/>
            <a:ext cx="605929" cy="435659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2" name="Rectangle">
            <a:extLst>
              <a:ext uri="{FF2B5EF4-FFF2-40B4-BE49-F238E27FC236}">
                <a16:creationId xmlns:a16="http://schemas.microsoft.com/office/drawing/2014/main" id="{A84A9231-8D77-6E49-9104-0CB3180F3974}"/>
              </a:ext>
            </a:extLst>
          </p:cNvPr>
          <p:cNvSpPr/>
          <p:nvPr/>
        </p:nvSpPr>
        <p:spPr>
          <a:xfrm>
            <a:off x="7607676" y="5672154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3" name="Rectangle">
            <a:extLst>
              <a:ext uri="{FF2B5EF4-FFF2-40B4-BE49-F238E27FC236}">
                <a16:creationId xmlns:a16="http://schemas.microsoft.com/office/drawing/2014/main" id="{740E6E86-87CF-104A-A755-43307E8AA07D}"/>
              </a:ext>
            </a:extLst>
          </p:cNvPr>
          <p:cNvSpPr/>
          <p:nvPr/>
        </p:nvSpPr>
        <p:spPr>
          <a:xfrm>
            <a:off x="7607677" y="6167454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4" name="a">
            <a:extLst>
              <a:ext uri="{FF2B5EF4-FFF2-40B4-BE49-F238E27FC236}">
                <a16:creationId xmlns:a16="http://schemas.microsoft.com/office/drawing/2014/main" id="{EC0DF8E2-99EC-AB42-B3E7-186611483DD6}"/>
              </a:ext>
            </a:extLst>
          </p:cNvPr>
          <p:cNvSpPr txBox="1"/>
          <p:nvPr/>
        </p:nvSpPr>
        <p:spPr>
          <a:xfrm>
            <a:off x="6714050" y="5747342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45" name="b">
            <a:extLst>
              <a:ext uri="{FF2B5EF4-FFF2-40B4-BE49-F238E27FC236}">
                <a16:creationId xmlns:a16="http://schemas.microsoft.com/office/drawing/2014/main" id="{CEAAF7F4-E63E-1D47-A812-47A33DAAE202}"/>
              </a:ext>
            </a:extLst>
          </p:cNvPr>
          <p:cNvSpPr txBox="1"/>
          <p:nvPr/>
        </p:nvSpPr>
        <p:spPr>
          <a:xfrm>
            <a:off x="6661151" y="6196201"/>
            <a:ext cx="7950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score</a:t>
            </a:r>
            <a:endParaRPr dirty="0"/>
          </a:p>
        </p:txBody>
      </p:sp>
      <p:sp>
        <p:nvSpPr>
          <p:cNvPr id="46" name="z">
            <a:extLst>
              <a:ext uri="{FF2B5EF4-FFF2-40B4-BE49-F238E27FC236}">
                <a16:creationId xmlns:a16="http://schemas.microsoft.com/office/drawing/2014/main" id="{2955DF51-0290-3448-AFC3-090479A673A8}"/>
              </a:ext>
            </a:extLst>
          </p:cNvPr>
          <p:cNvSpPr txBox="1"/>
          <p:nvPr/>
        </p:nvSpPr>
        <p:spPr>
          <a:xfrm>
            <a:off x="6909616" y="6708261"/>
            <a:ext cx="51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47" name="Rectangle">
            <a:extLst>
              <a:ext uri="{FF2B5EF4-FFF2-40B4-BE49-F238E27FC236}">
                <a16:creationId xmlns:a16="http://schemas.microsoft.com/office/drawing/2014/main" id="{5AC90FA2-2947-E44D-80D2-E1599F0C7F7A}"/>
              </a:ext>
            </a:extLst>
          </p:cNvPr>
          <p:cNvSpPr/>
          <p:nvPr/>
        </p:nvSpPr>
        <p:spPr>
          <a:xfrm>
            <a:off x="7607676" y="6675454"/>
            <a:ext cx="60592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8" name="dict">
            <a:extLst>
              <a:ext uri="{FF2B5EF4-FFF2-40B4-BE49-F238E27FC236}">
                <a16:creationId xmlns:a16="http://schemas.microsoft.com/office/drawing/2014/main" id="{A52C8DED-E27D-4646-8D20-F88196322FDD}"/>
              </a:ext>
            </a:extLst>
          </p:cNvPr>
          <p:cNvSpPr txBox="1"/>
          <p:nvPr/>
        </p:nvSpPr>
        <p:spPr>
          <a:xfrm>
            <a:off x="7624889" y="7217664"/>
            <a:ext cx="5715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49" name="Connection Line">
            <a:extLst>
              <a:ext uri="{FF2B5EF4-FFF2-40B4-BE49-F238E27FC236}">
                <a16:creationId xmlns:a16="http://schemas.microsoft.com/office/drawing/2014/main" id="{CD31A6C7-CEB2-514A-8419-3651F8551BF1}"/>
              </a:ext>
            </a:extLst>
          </p:cNvPr>
          <p:cNvSpPr/>
          <p:nvPr/>
        </p:nvSpPr>
        <p:spPr>
          <a:xfrm>
            <a:off x="7790888" y="5787184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0" name="&quot;zebra&quot;">
            <a:extLst>
              <a:ext uri="{FF2B5EF4-FFF2-40B4-BE49-F238E27FC236}">
                <a16:creationId xmlns:a16="http://schemas.microsoft.com/office/drawing/2014/main" id="{6D73C8A2-2BF4-EA4B-8274-F2FE1B51D8E5}"/>
              </a:ext>
            </a:extLst>
          </p:cNvPr>
          <p:cNvSpPr txBox="1"/>
          <p:nvPr/>
        </p:nvSpPr>
        <p:spPr>
          <a:xfrm>
            <a:off x="9003665" y="5766407"/>
            <a:ext cx="87203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Alice</a:t>
            </a:r>
            <a:r>
              <a:rPr dirty="0"/>
              <a:t>"</a:t>
            </a:r>
          </a:p>
        </p:txBody>
      </p:sp>
      <p:sp>
        <p:nvSpPr>
          <p:cNvPr id="51" name="Connection Line">
            <a:extLst>
              <a:ext uri="{FF2B5EF4-FFF2-40B4-BE49-F238E27FC236}">
                <a16:creationId xmlns:a16="http://schemas.microsoft.com/office/drawing/2014/main" id="{4F562774-3EAD-D74A-AF78-0896DEAAA102}"/>
              </a:ext>
            </a:extLst>
          </p:cNvPr>
          <p:cNvSpPr/>
          <p:nvPr/>
        </p:nvSpPr>
        <p:spPr>
          <a:xfrm>
            <a:off x="7839677" y="6334089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2" name="&quot;zebra&quot;">
            <a:extLst>
              <a:ext uri="{FF2B5EF4-FFF2-40B4-BE49-F238E27FC236}">
                <a16:creationId xmlns:a16="http://schemas.microsoft.com/office/drawing/2014/main" id="{703FFD1C-59CA-FB4A-AFC3-4DA823175186}"/>
              </a:ext>
            </a:extLst>
          </p:cNvPr>
          <p:cNvSpPr txBox="1"/>
          <p:nvPr/>
        </p:nvSpPr>
        <p:spPr>
          <a:xfrm>
            <a:off x="9055307" y="6278180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10</a:t>
            </a:r>
            <a:endParaRPr dirty="0"/>
          </a:p>
        </p:txBody>
      </p:sp>
      <p:sp>
        <p:nvSpPr>
          <p:cNvPr id="53" name="Connection Line">
            <a:extLst>
              <a:ext uri="{FF2B5EF4-FFF2-40B4-BE49-F238E27FC236}">
                <a16:creationId xmlns:a16="http://schemas.microsoft.com/office/drawing/2014/main" id="{6EB58BFE-8702-064B-8A9E-AAF27426C162}"/>
              </a:ext>
            </a:extLst>
          </p:cNvPr>
          <p:cNvSpPr/>
          <p:nvPr/>
        </p:nvSpPr>
        <p:spPr>
          <a:xfrm>
            <a:off x="7839677" y="6783009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4" name="&quot;zebra&quot;">
            <a:extLst>
              <a:ext uri="{FF2B5EF4-FFF2-40B4-BE49-F238E27FC236}">
                <a16:creationId xmlns:a16="http://schemas.microsoft.com/office/drawing/2014/main" id="{F5B52F71-470D-9F44-9F56-AAFE125FD4D1}"/>
              </a:ext>
            </a:extLst>
          </p:cNvPr>
          <p:cNvSpPr txBox="1"/>
          <p:nvPr/>
        </p:nvSpPr>
        <p:spPr>
          <a:xfrm>
            <a:off x="9057847" y="6742666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31</a:t>
            </a:r>
            <a:endParaRPr dirty="0"/>
          </a:p>
        </p:txBody>
      </p:sp>
      <p:sp>
        <p:nvSpPr>
          <p:cNvPr id="55" name="Line">
            <a:extLst>
              <a:ext uri="{FF2B5EF4-FFF2-40B4-BE49-F238E27FC236}">
                <a16:creationId xmlns:a16="http://schemas.microsoft.com/office/drawing/2014/main" id="{CD9EC9CA-80AD-3C48-828A-F39E48724082}"/>
              </a:ext>
            </a:extLst>
          </p:cNvPr>
          <p:cNvSpPr/>
          <p:nvPr/>
        </p:nvSpPr>
        <p:spPr>
          <a:xfrm>
            <a:off x="3400865" y="5756290"/>
            <a:ext cx="4206810" cy="3088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9" name="Rectangle">
            <a:extLst>
              <a:ext uri="{FF2B5EF4-FFF2-40B4-BE49-F238E27FC236}">
                <a16:creationId xmlns:a16="http://schemas.microsoft.com/office/drawing/2014/main" id="{B20887AE-E236-ED4E-AC97-E82F5E825614}"/>
              </a:ext>
            </a:extLst>
          </p:cNvPr>
          <p:cNvSpPr/>
          <p:nvPr/>
        </p:nvSpPr>
        <p:spPr>
          <a:xfrm>
            <a:off x="7624890" y="7634432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30" name="Rectangle">
            <a:extLst>
              <a:ext uri="{FF2B5EF4-FFF2-40B4-BE49-F238E27FC236}">
                <a16:creationId xmlns:a16="http://schemas.microsoft.com/office/drawing/2014/main" id="{137DFAFA-A5BB-054C-A930-FF828BF8C178}"/>
              </a:ext>
            </a:extLst>
          </p:cNvPr>
          <p:cNvSpPr/>
          <p:nvPr/>
        </p:nvSpPr>
        <p:spPr>
          <a:xfrm>
            <a:off x="7624891" y="8129732"/>
            <a:ext cx="605930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40" name="a">
            <a:extLst>
              <a:ext uri="{FF2B5EF4-FFF2-40B4-BE49-F238E27FC236}">
                <a16:creationId xmlns:a16="http://schemas.microsoft.com/office/drawing/2014/main" id="{9A6C8008-0390-E04B-A268-19CB57FA0254}"/>
              </a:ext>
            </a:extLst>
          </p:cNvPr>
          <p:cNvSpPr txBox="1"/>
          <p:nvPr/>
        </p:nvSpPr>
        <p:spPr>
          <a:xfrm>
            <a:off x="6731264" y="7709620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41" name="b">
            <a:extLst>
              <a:ext uri="{FF2B5EF4-FFF2-40B4-BE49-F238E27FC236}">
                <a16:creationId xmlns:a16="http://schemas.microsoft.com/office/drawing/2014/main" id="{1BA0E73C-19BD-D84F-B604-9AE7AF0F3FCE}"/>
              </a:ext>
            </a:extLst>
          </p:cNvPr>
          <p:cNvSpPr txBox="1"/>
          <p:nvPr/>
        </p:nvSpPr>
        <p:spPr>
          <a:xfrm>
            <a:off x="6678365" y="8158479"/>
            <a:ext cx="7950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score</a:t>
            </a:r>
            <a:endParaRPr dirty="0"/>
          </a:p>
        </p:txBody>
      </p:sp>
      <p:sp>
        <p:nvSpPr>
          <p:cNvPr id="56" name="z">
            <a:extLst>
              <a:ext uri="{FF2B5EF4-FFF2-40B4-BE49-F238E27FC236}">
                <a16:creationId xmlns:a16="http://schemas.microsoft.com/office/drawing/2014/main" id="{AFF1629B-3614-FE44-8C9E-E0B8170F1A8A}"/>
              </a:ext>
            </a:extLst>
          </p:cNvPr>
          <p:cNvSpPr txBox="1"/>
          <p:nvPr/>
        </p:nvSpPr>
        <p:spPr>
          <a:xfrm>
            <a:off x="6926830" y="8670539"/>
            <a:ext cx="51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57" name="Rectangle">
            <a:extLst>
              <a:ext uri="{FF2B5EF4-FFF2-40B4-BE49-F238E27FC236}">
                <a16:creationId xmlns:a16="http://schemas.microsoft.com/office/drawing/2014/main" id="{8B1D1D05-3F91-B64D-B67B-84B5D4327F27}"/>
              </a:ext>
            </a:extLst>
          </p:cNvPr>
          <p:cNvSpPr/>
          <p:nvPr/>
        </p:nvSpPr>
        <p:spPr>
          <a:xfrm>
            <a:off x="7624890" y="8637732"/>
            <a:ext cx="60592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58" name="dict">
            <a:extLst>
              <a:ext uri="{FF2B5EF4-FFF2-40B4-BE49-F238E27FC236}">
                <a16:creationId xmlns:a16="http://schemas.microsoft.com/office/drawing/2014/main" id="{2743FA40-DF81-3B41-B197-4990E23170F3}"/>
              </a:ext>
            </a:extLst>
          </p:cNvPr>
          <p:cNvSpPr txBox="1"/>
          <p:nvPr/>
        </p:nvSpPr>
        <p:spPr>
          <a:xfrm>
            <a:off x="7642103" y="9172581"/>
            <a:ext cx="5715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59" name="Connection Line">
            <a:extLst>
              <a:ext uri="{FF2B5EF4-FFF2-40B4-BE49-F238E27FC236}">
                <a16:creationId xmlns:a16="http://schemas.microsoft.com/office/drawing/2014/main" id="{31D31A03-FDCC-AA47-AF9B-D587CF5C93D9}"/>
              </a:ext>
            </a:extLst>
          </p:cNvPr>
          <p:cNvSpPr/>
          <p:nvPr/>
        </p:nvSpPr>
        <p:spPr>
          <a:xfrm>
            <a:off x="7808102" y="7749462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0" name="&quot;zebra&quot;">
            <a:extLst>
              <a:ext uri="{FF2B5EF4-FFF2-40B4-BE49-F238E27FC236}">
                <a16:creationId xmlns:a16="http://schemas.microsoft.com/office/drawing/2014/main" id="{7653D933-F478-C54F-8662-05BE41C355AE}"/>
              </a:ext>
            </a:extLst>
          </p:cNvPr>
          <p:cNvSpPr txBox="1"/>
          <p:nvPr/>
        </p:nvSpPr>
        <p:spPr>
          <a:xfrm>
            <a:off x="9020879" y="7728685"/>
            <a:ext cx="872034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Bob</a:t>
            </a:r>
            <a:r>
              <a:rPr dirty="0"/>
              <a:t>"</a:t>
            </a:r>
          </a:p>
        </p:txBody>
      </p:sp>
      <p:sp>
        <p:nvSpPr>
          <p:cNvPr id="61" name="Connection Line">
            <a:extLst>
              <a:ext uri="{FF2B5EF4-FFF2-40B4-BE49-F238E27FC236}">
                <a16:creationId xmlns:a16="http://schemas.microsoft.com/office/drawing/2014/main" id="{4C131937-F462-2D44-A008-AE02032667F9}"/>
              </a:ext>
            </a:extLst>
          </p:cNvPr>
          <p:cNvSpPr/>
          <p:nvPr/>
        </p:nvSpPr>
        <p:spPr>
          <a:xfrm>
            <a:off x="7856891" y="8296367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2" name="&quot;zebra&quot;">
            <a:extLst>
              <a:ext uri="{FF2B5EF4-FFF2-40B4-BE49-F238E27FC236}">
                <a16:creationId xmlns:a16="http://schemas.microsoft.com/office/drawing/2014/main" id="{E5CE4E1F-65DA-BE44-B4EA-67CD41B6775E}"/>
              </a:ext>
            </a:extLst>
          </p:cNvPr>
          <p:cNvSpPr txBox="1"/>
          <p:nvPr/>
        </p:nvSpPr>
        <p:spPr>
          <a:xfrm>
            <a:off x="9072521" y="8240458"/>
            <a:ext cx="384722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8</a:t>
            </a:r>
            <a:endParaRPr dirty="0"/>
          </a:p>
        </p:txBody>
      </p:sp>
      <p:sp>
        <p:nvSpPr>
          <p:cNvPr id="63" name="Connection Line">
            <a:extLst>
              <a:ext uri="{FF2B5EF4-FFF2-40B4-BE49-F238E27FC236}">
                <a16:creationId xmlns:a16="http://schemas.microsoft.com/office/drawing/2014/main" id="{D8DDB51D-731E-6848-A95F-3F2EAA83D231}"/>
              </a:ext>
            </a:extLst>
          </p:cNvPr>
          <p:cNvSpPr/>
          <p:nvPr/>
        </p:nvSpPr>
        <p:spPr>
          <a:xfrm>
            <a:off x="7856891" y="8745287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64" name="&quot;zebra&quot;">
            <a:extLst>
              <a:ext uri="{FF2B5EF4-FFF2-40B4-BE49-F238E27FC236}">
                <a16:creationId xmlns:a16="http://schemas.microsoft.com/office/drawing/2014/main" id="{40A70EDE-C6E1-A24F-9D39-E0B82F843000}"/>
              </a:ext>
            </a:extLst>
          </p:cNvPr>
          <p:cNvSpPr txBox="1"/>
          <p:nvPr/>
        </p:nvSpPr>
        <p:spPr>
          <a:xfrm>
            <a:off x="9075062" y="8704944"/>
            <a:ext cx="38472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25</a:t>
            </a:r>
            <a:endParaRPr dirty="0"/>
          </a:p>
        </p:txBody>
      </p:sp>
      <p:sp>
        <p:nvSpPr>
          <p:cNvPr id="65" name="Line">
            <a:extLst>
              <a:ext uri="{FF2B5EF4-FFF2-40B4-BE49-F238E27FC236}">
                <a16:creationId xmlns:a16="http://schemas.microsoft.com/office/drawing/2014/main" id="{99E42379-819A-BD44-9FCA-81E767D51460}"/>
              </a:ext>
            </a:extLst>
          </p:cNvPr>
          <p:cNvSpPr/>
          <p:nvPr/>
        </p:nvSpPr>
        <p:spPr>
          <a:xfrm>
            <a:off x="3418079" y="6668126"/>
            <a:ext cx="4206810" cy="108133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6" name="Line">
            <a:extLst>
              <a:ext uri="{FF2B5EF4-FFF2-40B4-BE49-F238E27FC236}">
                <a16:creationId xmlns:a16="http://schemas.microsoft.com/office/drawing/2014/main" id="{41A70FA3-91B9-894C-8F21-36BE4DA07E3A}"/>
              </a:ext>
            </a:extLst>
          </p:cNvPr>
          <p:cNvSpPr/>
          <p:nvPr/>
        </p:nvSpPr>
        <p:spPr>
          <a:xfrm flipV="1">
            <a:off x="3409472" y="6137944"/>
            <a:ext cx="4180987" cy="124175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7" name="Oval">
            <a:extLst>
              <a:ext uri="{FF2B5EF4-FFF2-40B4-BE49-F238E27FC236}">
                <a16:creationId xmlns:a16="http://schemas.microsoft.com/office/drawing/2014/main" id="{E6A5DF9D-0761-7A4B-9E77-40FED9152ECB}"/>
              </a:ext>
            </a:extLst>
          </p:cNvPr>
          <p:cNvSpPr/>
          <p:nvPr/>
        </p:nvSpPr>
        <p:spPr>
          <a:xfrm>
            <a:off x="9003665" y="6661301"/>
            <a:ext cx="571501" cy="647900"/>
          </a:xfrm>
          <a:prstGeom prst="ellips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8" name="prints 31, even though we didn’t directly modify winner">
            <a:extLst>
              <a:ext uri="{FF2B5EF4-FFF2-40B4-BE49-F238E27FC236}">
                <a16:creationId xmlns:a16="http://schemas.microsoft.com/office/drawing/2014/main" id="{40C3AEB6-DD86-994F-AA8F-37024AD8A9F0}"/>
              </a:ext>
            </a:extLst>
          </p:cNvPr>
          <p:cNvSpPr txBox="1"/>
          <p:nvPr/>
        </p:nvSpPr>
        <p:spPr>
          <a:xfrm>
            <a:off x="8213604" y="3503502"/>
            <a:ext cx="4103887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prints 31, even though we didn’t directly modify winner</a:t>
            </a:r>
          </a:p>
        </p:txBody>
      </p:sp>
    </p:spTree>
    <p:extLst>
      <p:ext uri="{BB962C8B-B14F-4D97-AF65-F5344CB8AC3E}">
        <p14:creationId xmlns:p14="http://schemas.microsoft.com/office/powerpoint/2010/main" val="161205540"/>
      </p:ext>
    </p:extLst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" name="Conclusion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Conclusion</a:t>
            </a:r>
          </a:p>
        </p:txBody>
      </p:sp>
      <p:sp>
        <p:nvSpPr>
          <p:cNvPr id="1362" name="New Types of Objec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dirty="0"/>
              <a:t>New Types of Objects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tuple</a:t>
            </a:r>
            <a:r>
              <a:rPr dirty="0"/>
              <a:t>: immutable equivalent as list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 err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namedtuple</a:t>
            </a:r>
            <a:r>
              <a:rPr dirty="0"/>
              <a:t>: make your own immutable types!</a:t>
            </a:r>
          </a:p>
          <a:p>
            <a:pPr marL="889000" lvl="1" indent="-444500">
              <a:spcBef>
                <a:spcPts val="0"/>
              </a:spcBef>
              <a:buChar char="-"/>
              <a:defRPr sz="2800"/>
            </a:pPr>
            <a:r>
              <a:rPr dirty="0"/>
              <a:t>choose names, don’t need to remember positions</a:t>
            </a:r>
          </a:p>
          <a:p>
            <a:pPr marL="0" lvl="5" indent="0">
              <a:buSzTx/>
              <a:buNone/>
            </a:pPr>
            <a:r>
              <a:rPr dirty="0"/>
              <a:t>References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motivation</a:t>
            </a:r>
            <a:r>
              <a:rPr dirty="0"/>
              <a:t>: faster and allows centralized update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gotchas</a:t>
            </a:r>
            <a:r>
              <a:rPr dirty="0"/>
              <a:t>: mutating a parameter affects arguments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Line"/>
          <p:cNvSpPr/>
          <p:nvPr/>
        </p:nvSpPr>
        <p:spPr>
          <a:xfrm flipV="1">
            <a:off x="5190179" y="1278904"/>
            <a:ext cx="1" cy="5113637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24" name="Objects and Referenc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Objects and References</a:t>
            </a:r>
          </a:p>
        </p:txBody>
      </p:sp>
      <p:sp>
        <p:nvSpPr>
          <p:cNvPr id="334" name="stack"/>
          <p:cNvSpPr txBox="1"/>
          <p:nvPr/>
        </p:nvSpPr>
        <p:spPr>
          <a:xfrm>
            <a:off x="4166189" y="1075059"/>
            <a:ext cx="74265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stack</a:t>
            </a:r>
          </a:p>
        </p:txBody>
      </p:sp>
      <p:sp>
        <p:nvSpPr>
          <p:cNvPr id="335" name="heap"/>
          <p:cNvSpPr txBox="1"/>
          <p:nvPr/>
        </p:nvSpPr>
        <p:spPr>
          <a:xfrm>
            <a:off x="5461415" y="1075059"/>
            <a:ext cx="6922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heap</a:t>
            </a:r>
          </a:p>
        </p:txBody>
      </p:sp>
      <p:sp>
        <p:nvSpPr>
          <p:cNvPr id="67" name="Rectangle">
            <a:extLst>
              <a:ext uri="{FF2B5EF4-FFF2-40B4-BE49-F238E27FC236}">
                <a16:creationId xmlns:a16="http://schemas.microsoft.com/office/drawing/2014/main" id="{131E5ABD-7EAC-D748-A837-79C1517072A0}"/>
              </a:ext>
            </a:extLst>
          </p:cNvPr>
          <p:cNvSpPr/>
          <p:nvPr/>
        </p:nvSpPr>
        <p:spPr>
          <a:xfrm>
            <a:off x="2663657" y="3278509"/>
            <a:ext cx="2291508" cy="736727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68" name="global">
            <a:extLst>
              <a:ext uri="{FF2B5EF4-FFF2-40B4-BE49-F238E27FC236}">
                <a16:creationId xmlns:a16="http://schemas.microsoft.com/office/drawing/2014/main" id="{AC888022-C8D7-CF48-B607-8419532E1311}"/>
              </a:ext>
            </a:extLst>
          </p:cNvPr>
          <p:cNvSpPr txBox="1"/>
          <p:nvPr/>
        </p:nvSpPr>
        <p:spPr>
          <a:xfrm>
            <a:off x="1714945" y="3307169"/>
            <a:ext cx="82867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dirty="0"/>
              <a:t>global</a:t>
            </a:r>
          </a:p>
        </p:txBody>
      </p:sp>
      <p:sp>
        <p:nvSpPr>
          <p:cNvPr id="69" name="Rectangle">
            <a:extLst>
              <a:ext uri="{FF2B5EF4-FFF2-40B4-BE49-F238E27FC236}">
                <a16:creationId xmlns:a16="http://schemas.microsoft.com/office/drawing/2014/main" id="{534B14A7-8FE5-1144-97B9-A5B8051D2CBD}"/>
              </a:ext>
            </a:extLst>
          </p:cNvPr>
          <p:cNvSpPr/>
          <p:nvPr/>
        </p:nvSpPr>
        <p:spPr>
          <a:xfrm>
            <a:off x="4238271" y="3342009"/>
            <a:ext cx="59848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0" name="webster">
            <a:extLst>
              <a:ext uri="{FF2B5EF4-FFF2-40B4-BE49-F238E27FC236}">
                <a16:creationId xmlns:a16="http://schemas.microsoft.com/office/drawing/2014/main" id="{4A7DA8FC-D32B-FE4A-81FA-9210DEC48E38}"/>
              </a:ext>
            </a:extLst>
          </p:cNvPr>
          <p:cNvSpPr txBox="1"/>
          <p:nvPr/>
        </p:nvSpPr>
        <p:spPr>
          <a:xfrm>
            <a:off x="2831818" y="3360048"/>
            <a:ext cx="1328890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/>
            </a:lvl1pPr>
          </a:lstStyle>
          <a:p>
            <a:r>
              <a:rPr lang="en-US" dirty="0"/>
              <a:t>instructor</a:t>
            </a:r>
            <a:endParaRPr dirty="0"/>
          </a:p>
        </p:txBody>
      </p:sp>
      <p:sp>
        <p:nvSpPr>
          <p:cNvPr id="71" name="Rectangle">
            <a:extLst>
              <a:ext uri="{FF2B5EF4-FFF2-40B4-BE49-F238E27FC236}">
                <a16:creationId xmlns:a16="http://schemas.microsoft.com/office/drawing/2014/main" id="{EF70F0A8-3FDB-CB40-8859-06CFF194FA0F}"/>
              </a:ext>
            </a:extLst>
          </p:cNvPr>
          <p:cNvSpPr/>
          <p:nvPr/>
        </p:nvSpPr>
        <p:spPr>
          <a:xfrm>
            <a:off x="6937304" y="4524981"/>
            <a:ext cx="1738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72" name="Rectangle">
            <a:extLst>
              <a:ext uri="{FF2B5EF4-FFF2-40B4-BE49-F238E27FC236}">
                <a16:creationId xmlns:a16="http://schemas.microsoft.com/office/drawing/2014/main" id="{63431AC1-50C5-604B-A54C-175A8F25F190}"/>
              </a:ext>
            </a:extLst>
          </p:cNvPr>
          <p:cNvSpPr/>
          <p:nvPr/>
        </p:nvSpPr>
        <p:spPr>
          <a:xfrm>
            <a:off x="6937305" y="5020281"/>
            <a:ext cx="173844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73" name="a">
            <a:extLst>
              <a:ext uri="{FF2B5EF4-FFF2-40B4-BE49-F238E27FC236}">
                <a16:creationId xmlns:a16="http://schemas.microsoft.com/office/drawing/2014/main" id="{09158B7A-4657-8242-B4A4-D9A04BCF5682}"/>
              </a:ext>
            </a:extLst>
          </p:cNvPr>
          <p:cNvSpPr txBox="1"/>
          <p:nvPr/>
        </p:nvSpPr>
        <p:spPr>
          <a:xfrm>
            <a:off x="6043679" y="4600169"/>
            <a:ext cx="77264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n</a:t>
            </a:r>
            <a:r>
              <a:rPr dirty="0"/>
              <a:t>a</a:t>
            </a:r>
            <a:r>
              <a:rPr lang="en-US" dirty="0"/>
              <a:t>me</a:t>
            </a:r>
            <a:endParaRPr dirty="0"/>
          </a:p>
        </p:txBody>
      </p:sp>
      <p:sp>
        <p:nvSpPr>
          <p:cNvPr id="74" name="b">
            <a:extLst>
              <a:ext uri="{FF2B5EF4-FFF2-40B4-BE49-F238E27FC236}">
                <a16:creationId xmlns:a16="http://schemas.microsoft.com/office/drawing/2014/main" id="{A2B9347C-868B-CF45-A5F5-58E506157EAE}"/>
              </a:ext>
            </a:extLst>
          </p:cNvPr>
          <p:cNvSpPr txBox="1"/>
          <p:nvPr/>
        </p:nvSpPr>
        <p:spPr>
          <a:xfrm>
            <a:off x="6114211" y="5049028"/>
            <a:ext cx="548228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age</a:t>
            </a:r>
            <a:endParaRPr dirty="0"/>
          </a:p>
        </p:txBody>
      </p:sp>
      <p:sp>
        <p:nvSpPr>
          <p:cNvPr id="75" name="z">
            <a:extLst>
              <a:ext uri="{FF2B5EF4-FFF2-40B4-BE49-F238E27FC236}">
                <a16:creationId xmlns:a16="http://schemas.microsoft.com/office/drawing/2014/main" id="{7A23A32F-78B8-AA45-8534-639EEBCDAAD2}"/>
              </a:ext>
            </a:extLst>
          </p:cNvPr>
          <p:cNvSpPr txBox="1"/>
          <p:nvPr/>
        </p:nvSpPr>
        <p:spPr>
          <a:xfrm>
            <a:off x="6175125" y="5561088"/>
            <a:ext cx="6412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date</a:t>
            </a:r>
            <a:endParaRPr dirty="0"/>
          </a:p>
        </p:txBody>
      </p:sp>
      <p:sp>
        <p:nvSpPr>
          <p:cNvPr id="76" name="Rectangle">
            <a:extLst>
              <a:ext uri="{FF2B5EF4-FFF2-40B4-BE49-F238E27FC236}">
                <a16:creationId xmlns:a16="http://schemas.microsoft.com/office/drawing/2014/main" id="{7487274E-F55A-534B-A7C0-5B0371E09C2E}"/>
              </a:ext>
            </a:extLst>
          </p:cNvPr>
          <p:cNvSpPr/>
          <p:nvPr/>
        </p:nvSpPr>
        <p:spPr>
          <a:xfrm>
            <a:off x="6937305" y="5528281"/>
            <a:ext cx="1738449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 dirty="0"/>
          </a:p>
        </p:txBody>
      </p:sp>
      <p:sp>
        <p:nvSpPr>
          <p:cNvPr id="77" name="Connection Line">
            <a:extLst>
              <a:ext uri="{FF2B5EF4-FFF2-40B4-BE49-F238E27FC236}">
                <a16:creationId xmlns:a16="http://schemas.microsoft.com/office/drawing/2014/main" id="{7627EF4E-13BB-D448-A6EB-B8D2FB3C85F7}"/>
              </a:ext>
            </a:extLst>
          </p:cNvPr>
          <p:cNvSpPr/>
          <p:nvPr/>
        </p:nvSpPr>
        <p:spPr>
          <a:xfrm>
            <a:off x="4639088" y="2300608"/>
            <a:ext cx="2563946" cy="12252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600" extrusionOk="0">
                <a:moveTo>
                  <a:pt x="21600" y="546"/>
                </a:moveTo>
                <a:cubicBezTo>
                  <a:pt x="11349" y="-2000"/>
                  <a:pt x="4149" y="4351"/>
                  <a:pt x="0" y="1960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78" name="dict">
            <a:extLst>
              <a:ext uri="{FF2B5EF4-FFF2-40B4-BE49-F238E27FC236}">
                <a16:creationId xmlns:a16="http://schemas.microsoft.com/office/drawing/2014/main" id="{A5987719-F2BC-C94A-AB99-11A4557DEEBF}"/>
              </a:ext>
            </a:extLst>
          </p:cNvPr>
          <p:cNvSpPr txBox="1"/>
          <p:nvPr/>
        </p:nvSpPr>
        <p:spPr>
          <a:xfrm>
            <a:off x="6898647" y="6528406"/>
            <a:ext cx="5715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79" name="L">
            <a:extLst>
              <a:ext uri="{FF2B5EF4-FFF2-40B4-BE49-F238E27FC236}">
                <a16:creationId xmlns:a16="http://schemas.microsoft.com/office/drawing/2014/main" id="{8051D24F-079D-3343-8D72-0005F49E6689}"/>
              </a:ext>
            </a:extLst>
          </p:cNvPr>
          <p:cNvSpPr txBox="1"/>
          <p:nvPr/>
        </p:nvSpPr>
        <p:spPr>
          <a:xfrm>
            <a:off x="5831361" y="6033012"/>
            <a:ext cx="96500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classes</a:t>
            </a:r>
            <a:endParaRPr dirty="0"/>
          </a:p>
        </p:txBody>
      </p:sp>
      <p:sp>
        <p:nvSpPr>
          <p:cNvPr id="80" name="Rectangle">
            <a:extLst>
              <a:ext uri="{FF2B5EF4-FFF2-40B4-BE49-F238E27FC236}">
                <a16:creationId xmlns:a16="http://schemas.microsoft.com/office/drawing/2014/main" id="{012E3EA6-8BA6-224B-BB26-D036547A0143}"/>
              </a:ext>
            </a:extLst>
          </p:cNvPr>
          <p:cNvSpPr/>
          <p:nvPr/>
        </p:nvSpPr>
        <p:spPr>
          <a:xfrm>
            <a:off x="6937305" y="6036281"/>
            <a:ext cx="1738434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/>
            </a:pPr>
            <a:endParaRPr/>
          </a:p>
        </p:txBody>
      </p:sp>
      <p:sp>
        <p:nvSpPr>
          <p:cNvPr id="81" name="Frames:">
            <a:extLst>
              <a:ext uri="{FF2B5EF4-FFF2-40B4-BE49-F238E27FC236}">
                <a16:creationId xmlns:a16="http://schemas.microsoft.com/office/drawing/2014/main" id="{CDDC55F6-E61C-0648-B785-868DB124A317}"/>
              </a:ext>
            </a:extLst>
          </p:cNvPr>
          <p:cNvSpPr txBox="1"/>
          <p:nvPr/>
        </p:nvSpPr>
        <p:spPr>
          <a:xfrm>
            <a:off x="2625493" y="2738759"/>
            <a:ext cx="10732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t>Frames:</a:t>
            </a:r>
          </a:p>
        </p:txBody>
      </p:sp>
      <p:sp>
        <p:nvSpPr>
          <p:cNvPr id="83" name="this end of an…">
            <a:extLst>
              <a:ext uri="{FF2B5EF4-FFF2-40B4-BE49-F238E27FC236}">
                <a16:creationId xmlns:a16="http://schemas.microsoft.com/office/drawing/2014/main" id="{D1504A8B-0E70-8344-9495-3604672882B6}"/>
              </a:ext>
            </a:extLst>
          </p:cNvPr>
          <p:cNvSpPr txBox="1"/>
          <p:nvPr/>
        </p:nvSpPr>
        <p:spPr>
          <a:xfrm>
            <a:off x="2240908" y="3994050"/>
            <a:ext cx="2891434" cy="814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this end of an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arrow is a </a:t>
            </a:r>
            <a:r>
              <a:rPr b="1" dirty="0"/>
              <a:t>reference</a:t>
            </a:r>
          </a:p>
        </p:txBody>
      </p:sp>
      <p:sp>
        <p:nvSpPr>
          <p:cNvPr id="84" name="apple">
            <a:extLst>
              <a:ext uri="{FF2B5EF4-FFF2-40B4-BE49-F238E27FC236}">
                <a16:creationId xmlns:a16="http://schemas.microsoft.com/office/drawing/2014/main" id="{6A8D167D-02EF-CA43-AD46-0B4064BC2BF2}"/>
              </a:ext>
            </a:extLst>
          </p:cNvPr>
          <p:cNvSpPr/>
          <p:nvPr/>
        </p:nvSpPr>
        <p:spPr>
          <a:xfrm>
            <a:off x="7204199" y="208903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85" name="and">
            <a:extLst>
              <a:ext uri="{FF2B5EF4-FFF2-40B4-BE49-F238E27FC236}">
                <a16:creationId xmlns:a16="http://schemas.microsoft.com/office/drawing/2014/main" id="{4A24BEC9-6D90-2A4F-9A55-F9B992DEFBD9}"/>
              </a:ext>
            </a:extLst>
          </p:cNvPr>
          <p:cNvSpPr/>
          <p:nvPr/>
        </p:nvSpPr>
        <p:spPr>
          <a:xfrm>
            <a:off x="8194799" y="208903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86" name="ada">
            <a:extLst>
              <a:ext uri="{FF2B5EF4-FFF2-40B4-BE49-F238E27FC236}">
                <a16:creationId xmlns:a16="http://schemas.microsoft.com/office/drawing/2014/main" id="{F2634BD8-BBBD-E34C-B01C-7AB4FE457E9B}"/>
              </a:ext>
            </a:extLst>
          </p:cNvPr>
          <p:cNvSpPr/>
          <p:nvPr/>
        </p:nvSpPr>
        <p:spPr>
          <a:xfrm>
            <a:off x="9185399" y="208903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87" name="list">
            <a:extLst>
              <a:ext uri="{FF2B5EF4-FFF2-40B4-BE49-F238E27FC236}">
                <a16:creationId xmlns:a16="http://schemas.microsoft.com/office/drawing/2014/main" id="{F6F6B855-D9EB-7A40-83B3-695733089678}"/>
              </a:ext>
            </a:extLst>
          </p:cNvPr>
          <p:cNvSpPr txBox="1"/>
          <p:nvPr/>
        </p:nvSpPr>
        <p:spPr>
          <a:xfrm>
            <a:off x="9246960" y="2601221"/>
            <a:ext cx="46672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list</a:t>
            </a:r>
          </a:p>
        </p:txBody>
      </p:sp>
      <p:sp>
        <p:nvSpPr>
          <p:cNvPr id="88" name="ada">
            <a:extLst>
              <a:ext uri="{FF2B5EF4-FFF2-40B4-BE49-F238E27FC236}">
                <a16:creationId xmlns:a16="http://schemas.microsoft.com/office/drawing/2014/main" id="{5BA71E02-1EF0-B84A-BA9D-5BB9FA0FCD18}"/>
              </a:ext>
            </a:extLst>
          </p:cNvPr>
          <p:cNvSpPr/>
          <p:nvPr/>
        </p:nvSpPr>
        <p:spPr>
          <a:xfrm>
            <a:off x="10149647" y="2078349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89" name="ada">
            <a:extLst>
              <a:ext uri="{FF2B5EF4-FFF2-40B4-BE49-F238E27FC236}">
                <a16:creationId xmlns:a16="http://schemas.microsoft.com/office/drawing/2014/main" id="{915E6761-A344-8444-97EC-B35721E3F56A}"/>
              </a:ext>
            </a:extLst>
          </p:cNvPr>
          <p:cNvSpPr/>
          <p:nvPr/>
        </p:nvSpPr>
        <p:spPr>
          <a:xfrm>
            <a:off x="11139082" y="2070776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90" name="Line">
            <a:extLst>
              <a:ext uri="{FF2B5EF4-FFF2-40B4-BE49-F238E27FC236}">
                <a16:creationId xmlns:a16="http://schemas.microsoft.com/office/drawing/2014/main" id="{2560F850-4D80-B74A-8EE4-6CC4BA13FD70}"/>
              </a:ext>
            </a:extLst>
          </p:cNvPr>
          <p:cNvSpPr/>
          <p:nvPr/>
        </p:nvSpPr>
        <p:spPr>
          <a:xfrm rot="18900000">
            <a:off x="4498302" y="2552960"/>
            <a:ext cx="2694036" cy="11461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866" y="3772"/>
                  <a:pt x="3870" y="7190"/>
                  <a:pt x="6005" y="10322"/>
                </a:cubicBezTo>
                <a:cubicBezTo>
                  <a:pt x="8050" y="13319"/>
                  <a:pt x="10555" y="16374"/>
                  <a:pt x="13626" y="15609"/>
                </a:cubicBezTo>
                <a:cubicBezTo>
                  <a:pt x="14929" y="15285"/>
                  <a:pt x="16133" y="14151"/>
                  <a:pt x="17459" y="14341"/>
                </a:cubicBezTo>
                <a:cubicBezTo>
                  <a:pt x="18663" y="14514"/>
                  <a:pt x="19607" y="15602"/>
                  <a:pt x="20288" y="16880"/>
                </a:cubicBezTo>
                <a:cubicBezTo>
                  <a:pt x="20990" y="18196"/>
                  <a:pt x="21466" y="19801"/>
                  <a:pt x="21600" y="2160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91" name="apple">
            <a:extLst>
              <a:ext uri="{FF2B5EF4-FFF2-40B4-BE49-F238E27FC236}">
                <a16:creationId xmlns:a16="http://schemas.microsoft.com/office/drawing/2014/main" id="{6066C42B-33C4-6646-8EC9-CC8E8F2D8CC9}"/>
              </a:ext>
            </a:extLst>
          </p:cNvPr>
          <p:cNvSpPr/>
          <p:nvPr/>
        </p:nvSpPr>
        <p:spPr>
          <a:xfrm>
            <a:off x="9485785" y="613854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92" name="and">
            <a:extLst>
              <a:ext uri="{FF2B5EF4-FFF2-40B4-BE49-F238E27FC236}">
                <a16:creationId xmlns:a16="http://schemas.microsoft.com/office/drawing/2014/main" id="{4ED3BFEC-1E00-5445-A97C-AAB9BB0CBE1C}"/>
              </a:ext>
            </a:extLst>
          </p:cNvPr>
          <p:cNvSpPr/>
          <p:nvPr/>
        </p:nvSpPr>
        <p:spPr>
          <a:xfrm>
            <a:off x="10476385" y="6138540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endParaRPr dirty="0"/>
          </a:p>
        </p:txBody>
      </p:sp>
      <p:sp>
        <p:nvSpPr>
          <p:cNvPr id="94" name="Connection Line">
            <a:extLst>
              <a:ext uri="{FF2B5EF4-FFF2-40B4-BE49-F238E27FC236}">
                <a16:creationId xmlns:a16="http://schemas.microsoft.com/office/drawing/2014/main" id="{AA51B128-2FC4-6A4F-B895-838A5F293337}"/>
              </a:ext>
            </a:extLst>
          </p:cNvPr>
          <p:cNvSpPr/>
          <p:nvPr/>
        </p:nvSpPr>
        <p:spPr>
          <a:xfrm>
            <a:off x="7531413" y="6067412"/>
            <a:ext cx="1975802" cy="3028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404" extrusionOk="0">
                <a:moveTo>
                  <a:pt x="21600" y="9899"/>
                </a:moveTo>
                <a:cubicBezTo>
                  <a:pt x="13259" y="-5196"/>
                  <a:pt x="6059" y="-3028"/>
                  <a:pt x="0" y="16404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 dirty="0"/>
          </a:p>
        </p:txBody>
      </p:sp>
      <p:sp>
        <p:nvSpPr>
          <p:cNvPr id="95" name="list">
            <a:extLst>
              <a:ext uri="{FF2B5EF4-FFF2-40B4-BE49-F238E27FC236}">
                <a16:creationId xmlns:a16="http://schemas.microsoft.com/office/drawing/2014/main" id="{9173E5B0-B0F6-2C47-95C4-0A20DEC4CB1C}"/>
              </a:ext>
            </a:extLst>
          </p:cNvPr>
          <p:cNvSpPr txBox="1"/>
          <p:nvPr/>
        </p:nvSpPr>
        <p:spPr>
          <a:xfrm>
            <a:off x="10299739" y="6614790"/>
            <a:ext cx="46672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list</a:t>
            </a:r>
          </a:p>
        </p:txBody>
      </p:sp>
      <p:sp>
        <p:nvSpPr>
          <p:cNvPr id="96" name="Connection Line">
            <a:extLst>
              <a:ext uri="{FF2B5EF4-FFF2-40B4-BE49-F238E27FC236}">
                <a16:creationId xmlns:a16="http://schemas.microsoft.com/office/drawing/2014/main" id="{7A4F56E2-0D32-484C-924A-5CB581B719AE}"/>
              </a:ext>
            </a:extLst>
          </p:cNvPr>
          <p:cNvSpPr/>
          <p:nvPr/>
        </p:nvSpPr>
        <p:spPr>
          <a:xfrm>
            <a:off x="7531412" y="2345060"/>
            <a:ext cx="1144342" cy="2148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2214" y="15463"/>
                  <a:pt x="9414" y="8263"/>
                  <a:pt x="2160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97" name="Connection Line">
            <a:extLst>
              <a:ext uri="{FF2B5EF4-FFF2-40B4-BE49-F238E27FC236}">
                <a16:creationId xmlns:a16="http://schemas.microsoft.com/office/drawing/2014/main" id="{70F41BC1-ACB0-864A-846C-ED78533A4F92}"/>
              </a:ext>
            </a:extLst>
          </p:cNvPr>
          <p:cNvSpPr/>
          <p:nvPr/>
        </p:nvSpPr>
        <p:spPr>
          <a:xfrm>
            <a:off x="9485785" y="2403376"/>
            <a:ext cx="662697" cy="1282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3332" y="7289"/>
                  <a:pt x="6132" y="89"/>
                  <a:pt x="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98" name="Connection Line">
            <a:extLst>
              <a:ext uri="{FF2B5EF4-FFF2-40B4-BE49-F238E27FC236}">
                <a16:creationId xmlns:a16="http://schemas.microsoft.com/office/drawing/2014/main" id="{002BC159-3D0A-474A-9EE5-6252F5B1AA85}"/>
              </a:ext>
            </a:extLst>
          </p:cNvPr>
          <p:cNvSpPr/>
          <p:nvPr/>
        </p:nvSpPr>
        <p:spPr>
          <a:xfrm>
            <a:off x="10465461" y="2403376"/>
            <a:ext cx="662697" cy="1282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3332" y="7289"/>
                  <a:pt x="6132" y="89"/>
                  <a:pt x="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99" name="Connection Line">
            <a:extLst>
              <a:ext uri="{FF2B5EF4-FFF2-40B4-BE49-F238E27FC236}">
                <a16:creationId xmlns:a16="http://schemas.microsoft.com/office/drawing/2014/main" id="{EC5AF21F-1043-2D47-A7BE-ADFD8C9FD05E}"/>
              </a:ext>
            </a:extLst>
          </p:cNvPr>
          <p:cNvSpPr/>
          <p:nvPr/>
        </p:nvSpPr>
        <p:spPr>
          <a:xfrm>
            <a:off x="11476744" y="2430288"/>
            <a:ext cx="662697" cy="1282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3332" y="7289"/>
                  <a:pt x="6132" y="89"/>
                  <a:pt x="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00" name="Connection Line">
            <a:extLst>
              <a:ext uri="{FF2B5EF4-FFF2-40B4-BE49-F238E27FC236}">
                <a16:creationId xmlns:a16="http://schemas.microsoft.com/office/drawing/2014/main" id="{E76B06E6-86BF-4E46-B233-637D6C175B6B}"/>
              </a:ext>
            </a:extLst>
          </p:cNvPr>
          <p:cNvSpPr/>
          <p:nvPr/>
        </p:nvSpPr>
        <p:spPr>
          <a:xfrm>
            <a:off x="6733339" y="2381731"/>
            <a:ext cx="1071804" cy="14136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2214" y="15463"/>
                  <a:pt x="9414" y="8263"/>
                  <a:pt x="21600" y="0"/>
                </a:cubicBezTo>
              </a:path>
            </a:pathLst>
          </a:custGeom>
          <a:ln w="25400">
            <a:solidFill>
              <a:srgbClr val="929292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01" name="this end of an…">
            <a:extLst>
              <a:ext uri="{FF2B5EF4-FFF2-40B4-BE49-F238E27FC236}">
                <a16:creationId xmlns:a16="http://schemas.microsoft.com/office/drawing/2014/main" id="{82425AC6-0685-B142-9235-71F5D860AE21}"/>
              </a:ext>
            </a:extLst>
          </p:cNvPr>
          <p:cNvSpPr txBox="1"/>
          <p:nvPr/>
        </p:nvSpPr>
        <p:spPr>
          <a:xfrm>
            <a:off x="6471451" y="2718967"/>
            <a:ext cx="2543474" cy="814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this end of an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arrow is an </a:t>
            </a:r>
            <a:r>
              <a:rPr b="1" dirty="0"/>
              <a:t>object</a:t>
            </a:r>
          </a:p>
        </p:txBody>
      </p:sp>
      <p:sp>
        <p:nvSpPr>
          <p:cNvPr id="102" name="apple">
            <a:extLst>
              <a:ext uri="{FF2B5EF4-FFF2-40B4-BE49-F238E27FC236}">
                <a16:creationId xmlns:a16="http://schemas.microsoft.com/office/drawing/2014/main" id="{68383EBB-7B61-BA45-8AC3-C095C895C726}"/>
              </a:ext>
            </a:extLst>
          </p:cNvPr>
          <p:cNvSpPr/>
          <p:nvPr/>
        </p:nvSpPr>
        <p:spPr>
          <a:xfrm>
            <a:off x="10633440" y="3775734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r>
              <a:rPr lang="en-US" b="1" dirty="0"/>
              <a:t>…</a:t>
            </a:r>
            <a:endParaRPr b="1" dirty="0"/>
          </a:p>
        </p:txBody>
      </p:sp>
      <p:sp>
        <p:nvSpPr>
          <p:cNvPr id="103" name="apple">
            <a:extLst>
              <a:ext uri="{FF2B5EF4-FFF2-40B4-BE49-F238E27FC236}">
                <a16:creationId xmlns:a16="http://schemas.microsoft.com/office/drawing/2014/main" id="{D10D1CDC-89DC-0346-999F-579ADC130CDB}"/>
              </a:ext>
            </a:extLst>
          </p:cNvPr>
          <p:cNvSpPr/>
          <p:nvPr/>
        </p:nvSpPr>
        <p:spPr>
          <a:xfrm>
            <a:off x="6175125" y="3772817"/>
            <a:ext cx="989435" cy="508001"/>
          </a:xfrm>
          <a:prstGeom prst="rect">
            <a:avLst/>
          </a:prstGeom>
          <a:solidFill>
            <a:srgbClr val="FFFFFF"/>
          </a:solidFill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/>
            </a:lvl1pPr>
          </a:lstStyle>
          <a:p>
            <a:r>
              <a:rPr lang="en-US" b="1" dirty="0"/>
              <a:t>…</a:t>
            </a:r>
            <a:endParaRPr b="1" dirty="0"/>
          </a:p>
        </p:txBody>
      </p:sp>
      <p:sp>
        <p:nvSpPr>
          <p:cNvPr id="104" name="Connection Line">
            <a:extLst>
              <a:ext uri="{FF2B5EF4-FFF2-40B4-BE49-F238E27FC236}">
                <a16:creationId xmlns:a16="http://schemas.microsoft.com/office/drawing/2014/main" id="{F3480152-29D3-1149-9653-76B8AEC1BEF1}"/>
              </a:ext>
            </a:extLst>
          </p:cNvPr>
          <p:cNvSpPr/>
          <p:nvPr/>
        </p:nvSpPr>
        <p:spPr>
          <a:xfrm>
            <a:off x="7955635" y="4596139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05" name="&quot;zebra&quot;">
            <a:extLst>
              <a:ext uri="{FF2B5EF4-FFF2-40B4-BE49-F238E27FC236}">
                <a16:creationId xmlns:a16="http://schemas.microsoft.com/office/drawing/2014/main" id="{A0CDF07D-0856-874E-BDCD-20129BF92E1E}"/>
              </a:ext>
            </a:extLst>
          </p:cNvPr>
          <p:cNvSpPr txBox="1"/>
          <p:nvPr/>
        </p:nvSpPr>
        <p:spPr>
          <a:xfrm>
            <a:off x="9171265" y="4598225"/>
            <a:ext cx="1210268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 smtClean="0"/>
              <a:t>"</a:t>
            </a:r>
            <a:r>
              <a:rPr lang="en-IN" dirty="0" smtClean="0"/>
              <a:t>Ashwin</a:t>
            </a:r>
            <a:r>
              <a:rPr dirty="0" smtClean="0"/>
              <a:t>"</a:t>
            </a:r>
            <a:endParaRPr dirty="0"/>
          </a:p>
        </p:txBody>
      </p:sp>
      <p:sp>
        <p:nvSpPr>
          <p:cNvPr id="106" name="Connection Line">
            <a:extLst>
              <a:ext uri="{FF2B5EF4-FFF2-40B4-BE49-F238E27FC236}">
                <a16:creationId xmlns:a16="http://schemas.microsoft.com/office/drawing/2014/main" id="{A90F6499-0B02-AC4D-82A4-33065458AA7C}"/>
              </a:ext>
            </a:extLst>
          </p:cNvPr>
          <p:cNvSpPr/>
          <p:nvPr/>
        </p:nvSpPr>
        <p:spPr>
          <a:xfrm>
            <a:off x="8004424" y="5143044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07" name="&quot;zebra&quot;">
            <a:extLst>
              <a:ext uri="{FF2B5EF4-FFF2-40B4-BE49-F238E27FC236}">
                <a16:creationId xmlns:a16="http://schemas.microsoft.com/office/drawing/2014/main" id="{E370FD42-13A8-B041-8B13-76A3EF3AAC71}"/>
              </a:ext>
            </a:extLst>
          </p:cNvPr>
          <p:cNvSpPr txBox="1"/>
          <p:nvPr/>
        </p:nvSpPr>
        <p:spPr>
          <a:xfrm>
            <a:off x="9290483" y="5103773"/>
            <a:ext cx="416781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 smtClean="0"/>
              <a:t>26</a:t>
            </a:r>
            <a:endParaRPr dirty="0"/>
          </a:p>
        </p:txBody>
      </p:sp>
      <p:sp>
        <p:nvSpPr>
          <p:cNvPr id="108" name="Connection Line">
            <a:extLst>
              <a:ext uri="{FF2B5EF4-FFF2-40B4-BE49-F238E27FC236}">
                <a16:creationId xmlns:a16="http://schemas.microsoft.com/office/drawing/2014/main" id="{56D084E9-1558-5E4A-BD8E-723C8134B915}"/>
              </a:ext>
            </a:extLst>
          </p:cNvPr>
          <p:cNvSpPr/>
          <p:nvPr/>
        </p:nvSpPr>
        <p:spPr>
          <a:xfrm>
            <a:off x="8004424" y="5591964"/>
            <a:ext cx="1215630" cy="180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35" extrusionOk="0">
                <a:moveTo>
                  <a:pt x="21600" y="13353"/>
                </a:moveTo>
                <a:cubicBezTo>
                  <a:pt x="14150" y="-5365"/>
                  <a:pt x="6950" y="-4404"/>
                  <a:pt x="0" y="1623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09" name="&quot;zebra&quot;">
            <a:extLst>
              <a:ext uri="{FF2B5EF4-FFF2-40B4-BE49-F238E27FC236}">
                <a16:creationId xmlns:a16="http://schemas.microsoft.com/office/drawing/2014/main" id="{32927CEA-16C6-BE4F-9C65-CF77B36B1332}"/>
              </a:ext>
            </a:extLst>
          </p:cNvPr>
          <p:cNvSpPr txBox="1"/>
          <p:nvPr/>
        </p:nvSpPr>
        <p:spPr>
          <a:xfrm>
            <a:off x="9182842" y="5588660"/>
            <a:ext cx="1715213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 smtClean="0"/>
              <a:t>"</a:t>
            </a:r>
            <a:r>
              <a:rPr lang="en-US" dirty="0" smtClean="0"/>
              <a:t>11</a:t>
            </a:r>
            <a:r>
              <a:rPr lang="en-US" dirty="0" smtClean="0"/>
              <a:t>/25/1997</a:t>
            </a:r>
            <a:r>
              <a:rPr dirty="0" smtClean="0"/>
              <a:t>"</a:t>
            </a:r>
            <a:endParaRPr dirty="0"/>
          </a:p>
        </p:txBody>
      </p:sp>
      <p:sp>
        <p:nvSpPr>
          <p:cNvPr id="110" name="8">
            <a:extLst>
              <a:ext uri="{FF2B5EF4-FFF2-40B4-BE49-F238E27FC236}">
                <a16:creationId xmlns:a16="http://schemas.microsoft.com/office/drawing/2014/main" id="{7ECAE72E-7120-8945-85F6-99120D808810}"/>
              </a:ext>
            </a:extLst>
          </p:cNvPr>
          <p:cNvSpPr txBox="1"/>
          <p:nvPr/>
        </p:nvSpPr>
        <p:spPr>
          <a:xfrm>
            <a:off x="9890302" y="7061021"/>
            <a:ext cx="56906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sz="2400" dirty="0"/>
              <a:t>220</a:t>
            </a:r>
          </a:p>
        </p:txBody>
      </p:sp>
      <p:sp>
        <p:nvSpPr>
          <p:cNvPr id="111" name="Connection Line">
            <a:extLst>
              <a:ext uri="{FF2B5EF4-FFF2-40B4-BE49-F238E27FC236}">
                <a16:creationId xmlns:a16="http://schemas.microsoft.com/office/drawing/2014/main" id="{FE266C4F-E04E-564C-B8BC-F1F8720B94BB}"/>
              </a:ext>
            </a:extLst>
          </p:cNvPr>
          <p:cNvSpPr/>
          <p:nvPr/>
        </p:nvSpPr>
        <p:spPr>
          <a:xfrm>
            <a:off x="9910815" y="6446080"/>
            <a:ext cx="193181" cy="6277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7464" y="14858"/>
                  <a:pt x="264" y="7658"/>
                  <a:pt x="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112" name="8">
            <a:extLst>
              <a:ext uri="{FF2B5EF4-FFF2-40B4-BE49-F238E27FC236}">
                <a16:creationId xmlns:a16="http://schemas.microsoft.com/office/drawing/2014/main" id="{4BE54F4E-165A-DF41-A794-69DBD4B6135E}"/>
              </a:ext>
            </a:extLst>
          </p:cNvPr>
          <p:cNvSpPr txBox="1"/>
          <p:nvPr/>
        </p:nvSpPr>
        <p:spPr>
          <a:xfrm>
            <a:off x="10971102" y="7073833"/>
            <a:ext cx="569066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sz="2400" dirty="0"/>
              <a:t>319</a:t>
            </a:r>
          </a:p>
        </p:txBody>
      </p:sp>
      <p:sp>
        <p:nvSpPr>
          <p:cNvPr id="113" name="Connection Line">
            <a:extLst>
              <a:ext uri="{FF2B5EF4-FFF2-40B4-BE49-F238E27FC236}">
                <a16:creationId xmlns:a16="http://schemas.microsoft.com/office/drawing/2014/main" id="{D854AEFA-B177-3341-8590-0C2D4B1AC49C}"/>
              </a:ext>
            </a:extLst>
          </p:cNvPr>
          <p:cNvSpPr/>
          <p:nvPr/>
        </p:nvSpPr>
        <p:spPr>
          <a:xfrm>
            <a:off x="10880707" y="6427067"/>
            <a:ext cx="193181" cy="6277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7464" y="14858"/>
                  <a:pt x="264" y="7658"/>
                  <a:pt x="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52" name="Questions…"/>
          <p:cNvSpPr txBox="1"/>
          <p:nvPr/>
        </p:nvSpPr>
        <p:spPr>
          <a:xfrm>
            <a:off x="1406696" y="7284747"/>
            <a:ext cx="7965322" cy="18876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lvl="5" indent="0" algn="l">
              <a:spcBef>
                <a:spcPts val="4200"/>
              </a:spcBef>
              <a:defRPr sz="3200" b="0"/>
            </a:pPr>
            <a:r>
              <a:rPr dirty="0"/>
              <a:t>Questions</a:t>
            </a:r>
          </a:p>
          <a:p>
            <a:pPr marL="758825" indent="-555625" algn="l">
              <a:buSzPct val="100000"/>
              <a:buAutoNum type="arabicPeriod"/>
              <a:defRPr sz="2800" b="0"/>
            </a:pPr>
            <a:r>
              <a:rPr dirty="0"/>
              <a:t>why do we need this more complicated model?</a:t>
            </a:r>
          </a:p>
          <a:p>
            <a:pPr marL="758825" indent="-555625" algn="l">
              <a:buSzPct val="100000"/>
              <a:buAutoNum type="arabicPeriod"/>
              <a:defRPr sz="2800" b="0"/>
            </a:pPr>
            <a:r>
              <a:rPr dirty="0"/>
              <a:t>how can we create new types of objects?</a:t>
            </a:r>
          </a:p>
          <a:p>
            <a:pPr marL="758825" indent="-555625" algn="l">
              <a:buSzPct val="100000"/>
              <a:buAutoNum type="arabicPeriod"/>
              <a:defRPr sz="2800" b="0"/>
            </a:pPr>
            <a:r>
              <a:rPr dirty="0"/>
              <a:t>how can we copy objects to create new objects?</a:t>
            </a:r>
          </a:p>
        </p:txBody>
      </p:sp>
    </p:spTree>
    <p:extLst>
      <p:ext uri="{BB962C8B-B14F-4D97-AF65-F5344CB8AC3E}">
        <p14:creationId xmlns:p14="http://schemas.microsoft.com/office/powerpoint/2010/main" val="201507055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433" name="New Types of Object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</a:pPr>
            <a:r>
              <a:rPr lang="en-US" dirty="0"/>
              <a:t>References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/>
              <a:t>Mental Model for State (v2)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>
                <a:solidFill>
                  <a:schemeClr val="tx1"/>
                </a:solidFill>
              </a:rPr>
              <a:t>examples and bugs: accidental argument modification</a:t>
            </a:r>
          </a:p>
          <a:p>
            <a:pPr marL="0" lvl="5" indent="0">
              <a:buSzTx/>
              <a:buNone/>
            </a:pPr>
            <a:r>
              <a:rPr lang="en-US" dirty="0"/>
              <a:t>New Types of Objects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tuple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 err="1"/>
              <a:t>namedtuple</a:t>
            </a:r>
            <a:endParaRPr lang="en-US" dirty="0"/>
          </a:p>
          <a:p>
            <a:pPr marL="0" lvl="5" indent="0">
              <a:buSzTx/>
              <a:buNone/>
            </a:pPr>
            <a:r>
              <a:rPr lang="en-US" dirty="0"/>
              <a:t>Motivation for objects and references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why do we need this new mental model?</a:t>
            </a:r>
          </a:p>
          <a:p>
            <a:pPr marL="635000" indent="-444500">
              <a:spcBef>
                <a:spcPts val="0"/>
              </a:spcBef>
              <a:defRPr sz="2800"/>
            </a:pPr>
            <a:endParaRPr dirty="0"/>
          </a:p>
        </p:txBody>
      </p:sp>
      <p:sp>
        <p:nvSpPr>
          <p:cNvPr id="4" name="Brain">
            <a:extLst>
              <a:ext uri="{FF2B5EF4-FFF2-40B4-BE49-F238E27FC236}">
                <a16:creationId xmlns:a16="http://schemas.microsoft.com/office/drawing/2014/main" id="{85AFEA92-B2DC-6E4D-AE5F-D6B2456F73D1}"/>
              </a:ext>
            </a:extLst>
          </p:cNvPr>
          <p:cNvSpPr/>
          <p:nvPr/>
        </p:nvSpPr>
        <p:spPr>
          <a:xfrm>
            <a:off x="5521614" y="1045945"/>
            <a:ext cx="1412779" cy="10839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5" h="21427" extrusionOk="0">
                <a:moveTo>
                  <a:pt x="7654" y="1"/>
                </a:moveTo>
                <a:cubicBezTo>
                  <a:pt x="6294" y="20"/>
                  <a:pt x="4753" y="903"/>
                  <a:pt x="4110" y="2532"/>
                </a:cubicBezTo>
                <a:cubicBezTo>
                  <a:pt x="4110" y="2532"/>
                  <a:pt x="4104" y="2532"/>
                  <a:pt x="4104" y="2532"/>
                </a:cubicBezTo>
                <a:cubicBezTo>
                  <a:pt x="3722" y="3624"/>
                  <a:pt x="3929" y="4445"/>
                  <a:pt x="3945" y="4495"/>
                </a:cubicBezTo>
                <a:cubicBezTo>
                  <a:pt x="3976" y="4602"/>
                  <a:pt x="3935" y="4724"/>
                  <a:pt x="3855" y="4767"/>
                </a:cubicBezTo>
                <a:cubicBezTo>
                  <a:pt x="3839" y="4774"/>
                  <a:pt x="3828" y="4781"/>
                  <a:pt x="3812" y="4781"/>
                </a:cubicBezTo>
                <a:cubicBezTo>
                  <a:pt x="3743" y="4788"/>
                  <a:pt x="3679" y="4730"/>
                  <a:pt x="3653" y="4644"/>
                </a:cubicBezTo>
                <a:cubicBezTo>
                  <a:pt x="3642" y="4595"/>
                  <a:pt x="3430" y="3790"/>
                  <a:pt x="3722" y="2691"/>
                </a:cubicBezTo>
                <a:cubicBezTo>
                  <a:pt x="3754" y="2562"/>
                  <a:pt x="3690" y="2425"/>
                  <a:pt x="3590" y="2425"/>
                </a:cubicBezTo>
                <a:cubicBezTo>
                  <a:pt x="1950" y="2425"/>
                  <a:pt x="273" y="5524"/>
                  <a:pt x="347" y="7372"/>
                </a:cubicBezTo>
                <a:cubicBezTo>
                  <a:pt x="353" y="7515"/>
                  <a:pt x="475" y="7579"/>
                  <a:pt x="555" y="7493"/>
                </a:cubicBezTo>
                <a:cubicBezTo>
                  <a:pt x="778" y="7236"/>
                  <a:pt x="1021" y="7029"/>
                  <a:pt x="1281" y="6886"/>
                </a:cubicBezTo>
                <a:cubicBezTo>
                  <a:pt x="1350" y="6850"/>
                  <a:pt x="1429" y="6879"/>
                  <a:pt x="1472" y="6964"/>
                </a:cubicBezTo>
                <a:cubicBezTo>
                  <a:pt x="1530" y="7078"/>
                  <a:pt x="1487" y="7236"/>
                  <a:pt x="1397" y="7279"/>
                </a:cubicBezTo>
                <a:cubicBezTo>
                  <a:pt x="1036" y="7471"/>
                  <a:pt x="750" y="7772"/>
                  <a:pt x="516" y="8129"/>
                </a:cubicBezTo>
                <a:cubicBezTo>
                  <a:pt x="-529" y="10034"/>
                  <a:pt x="140" y="12853"/>
                  <a:pt x="1392" y="14423"/>
                </a:cubicBezTo>
                <a:cubicBezTo>
                  <a:pt x="1610" y="14680"/>
                  <a:pt x="1833" y="14902"/>
                  <a:pt x="2056" y="15088"/>
                </a:cubicBezTo>
                <a:cubicBezTo>
                  <a:pt x="2156" y="15166"/>
                  <a:pt x="2358" y="15310"/>
                  <a:pt x="2352" y="15324"/>
                </a:cubicBezTo>
                <a:cubicBezTo>
                  <a:pt x="3759" y="16381"/>
                  <a:pt x="5347" y="16295"/>
                  <a:pt x="5973" y="16216"/>
                </a:cubicBezTo>
                <a:cubicBezTo>
                  <a:pt x="6105" y="16202"/>
                  <a:pt x="6238" y="16244"/>
                  <a:pt x="6344" y="16344"/>
                </a:cubicBezTo>
                <a:cubicBezTo>
                  <a:pt x="6567" y="16543"/>
                  <a:pt x="8073" y="17950"/>
                  <a:pt x="10605" y="17872"/>
                </a:cubicBezTo>
                <a:cubicBezTo>
                  <a:pt x="11231" y="17850"/>
                  <a:pt x="12001" y="17751"/>
                  <a:pt x="12824" y="17401"/>
                </a:cubicBezTo>
                <a:cubicBezTo>
                  <a:pt x="13912" y="16937"/>
                  <a:pt x="14755" y="15760"/>
                  <a:pt x="14686" y="14325"/>
                </a:cubicBezTo>
                <a:cubicBezTo>
                  <a:pt x="14506" y="12369"/>
                  <a:pt x="13817" y="11205"/>
                  <a:pt x="12469" y="10377"/>
                </a:cubicBezTo>
                <a:cubicBezTo>
                  <a:pt x="11806" y="9970"/>
                  <a:pt x="11046" y="9898"/>
                  <a:pt x="10467" y="9926"/>
                </a:cubicBezTo>
                <a:cubicBezTo>
                  <a:pt x="10122" y="9948"/>
                  <a:pt x="9815" y="9999"/>
                  <a:pt x="9550" y="10056"/>
                </a:cubicBezTo>
                <a:lnTo>
                  <a:pt x="9512" y="10069"/>
                </a:lnTo>
                <a:cubicBezTo>
                  <a:pt x="8599" y="10283"/>
                  <a:pt x="8137" y="10662"/>
                  <a:pt x="8132" y="10669"/>
                </a:cubicBezTo>
                <a:cubicBezTo>
                  <a:pt x="8111" y="10691"/>
                  <a:pt x="8085" y="10698"/>
                  <a:pt x="8064" y="10698"/>
                </a:cubicBezTo>
                <a:cubicBezTo>
                  <a:pt x="8006" y="10705"/>
                  <a:pt x="7952" y="10669"/>
                  <a:pt x="7920" y="10598"/>
                </a:cubicBezTo>
                <a:cubicBezTo>
                  <a:pt x="7872" y="10498"/>
                  <a:pt x="7899" y="10370"/>
                  <a:pt x="7968" y="10306"/>
                </a:cubicBezTo>
                <a:cubicBezTo>
                  <a:pt x="7989" y="10291"/>
                  <a:pt x="8266" y="10062"/>
                  <a:pt x="8807" y="9848"/>
                </a:cubicBezTo>
                <a:cubicBezTo>
                  <a:pt x="8903" y="9813"/>
                  <a:pt x="8918" y="9641"/>
                  <a:pt x="8839" y="9570"/>
                </a:cubicBezTo>
                <a:cubicBezTo>
                  <a:pt x="8313" y="9098"/>
                  <a:pt x="7617" y="8270"/>
                  <a:pt x="7416" y="7071"/>
                </a:cubicBezTo>
                <a:cubicBezTo>
                  <a:pt x="7394" y="6957"/>
                  <a:pt x="7448" y="6843"/>
                  <a:pt x="7533" y="6821"/>
                </a:cubicBezTo>
                <a:cubicBezTo>
                  <a:pt x="7618" y="6793"/>
                  <a:pt x="7698" y="6865"/>
                  <a:pt x="7719" y="6987"/>
                </a:cubicBezTo>
                <a:cubicBezTo>
                  <a:pt x="7942" y="8321"/>
                  <a:pt x="8912" y="9179"/>
                  <a:pt x="9358" y="9507"/>
                </a:cubicBezTo>
                <a:cubicBezTo>
                  <a:pt x="9469" y="9586"/>
                  <a:pt x="9597" y="9620"/>
                  <a:pt x="9719" y="9592"/>
                </a:cubicBezTo>
                <a:cubicBezTo>
                  <a:pt x="10234" y="9492"/>
                  <a:pt x="11518" y="9334"/>
                  <a:pt x="12595" y="9998"/>
                </a:cubicBezTo>
                <a:cubicBezTo>
                  <a:pt x="12998" y="10240"/>
                  <a:pt x="13345" y="10521"/>
                  <a:pt x="13636" y="10828"/>
                </a:cubicBezTo>
                <a:cubicBezTo>
                  <a:pt x="13743" y="10942"/>
                  <a:pt x="13897" y="10948"/>
                  <a:pt x="14008" y="10841"/>
                </a:cubicBezTo>
                <a:cubicBezTo>
                  <a:pt x="14640" y="10241"/>
                  <a:pt x="15270" y="10013"/>
                  <a:pt x="15902" y="10156"/>
                </a:cubicBezTo>
                <a:cubicBezTo>
                  <a:pt x="16756" y="10356"/>
                  <a:pt x="17361" y="11205"/>
                  <a:pt x="17584" y="11691"/>
                </a:cubicBezTo>
                <a:cubicBezTo>
                  <a:pt x="17626" y="11784"/>
                  <a:pt x="17616" y="11912"/>
                  <a:pt x="17552" y="11983"/>
                </a:cubicBezTo>
                <a:cubicBezTo>
                  <a:pt x="17526" y="12011"/>
                  <a:pt x="17499" y="12025"/>
                  <a:pt x="17468" y="12025"/>
                </a:cubicBezTo>
                <a:cubicBezTo>
                  <a:pt x="17414" y="12032"/>
                  <a:pt x="17357" y="11996"/>
                  <a:pt x="17325" y="11925"/>
                </a:cubicBezTo>
                <a:cubicBezTo>
                  <a:pt x="17144" y="11532"/>
                  <a:pt x="16602" y="10749"/>
                  <a:pt x="15849" y="10578"/>
                </a:cubicBezTo>
                <a:cubicBezTo>
                  <a:pt x="15313" y="10456"/>
                  <a:pt x="14766" y="10648"/>
                  <a:pt x="14214" y="11169"/>
                </a:cubicBezTo>
                <a:cubicBezTo>
                  <a:pt x="14123" y="11254"/>
                  <a:pt x="14108" y="11418"/>
                  <a:pt x="14177" y="11532"/>
                </a:cubicBezTo>
                <a:cubicBezTo>
                  <a:pt x="14389" y="11875"/>
                  <a:pt x="14565" y="12262"/>
                  <a:pt x="14698" y="12683"/>
                </a:cubicBezTo>
                <a:cubicBezTo>
                  <a:pt x="14846" y="13169"/>
                  <a:pt x="14952" y="13695"/>
                  <a:pt x="15005" y="14316"/>
                </a:cubicBezTo>
                <a:cubicBezTo>
                  <a:pt x="16369" y="14966"/>
                  <a:pt x="19967" y="14602"/>
                  <a:pt x="20652" y="11448"/>
                </a:cubicBezTo>
                <a:cubicBezTo>
                  <a:pt x="21071" y="9520"/>
                  <a:pt x="20280" y="7208"/>
                  <a:pt x="19086" y="6630"/>
                </a:cubicBezTo>
                <a:cubicBezTo>
                  <a:pt x="18943" y="6558"/>
                  <a:pt x="18795" y="6680"/>
                  <a:pt x="18758" y="6879"/>
                </a:cubicBezTo>
                <a:cubicBezTo>
                  <a:pt x="18652" y="7472"/>
                  <a:pt x="18444" y="7944"/>
                  <a:pt x="18242" y="8258"/>
                </a:cubicBezTo>
                <a:cubicBezTo>
                  <a:pt x="18189" y="8336"/>
                  <a:pt x="18189" y="8458"/>
                  <a:pt x="18242" y="8543"/>
                </a:cubicBezTo>
                <a:cubicBezTo>
                  <a:pt x="18338" y="8693"/>
                  <a:pt x="18481" y="8971"/>
                  <a:pt x="18635" y="9442"/>
                </a:cubicBezTo>
                <a:cubicBezTo>
                  <a:pt x="18667" y="9542"/>
                  <a:pt x="18640" y="9678"/>
                  <a:pt x="18565" y="9728"/>
                </a:cubicBezTo>
                <a:cubicBezTo>
                  <a:pt x="18544" y="9742"/>
                  <a:pt x="18529" y="9748"/>
                  <a:pt x="18507" y="9748"/>
                </a:cubicBezTo>
                <a:cubicBezTo>
                  <a:pt x="18438" y="9755"/>
                  <a:pt x="18375" y="9700"/>
                  <a:pt x="18348" y="9614"/>
                </a:cubicBezTo>
                <a:cubicBezTo>
                  <a:pt x="18348" y="9607"/>
                  <a:pt x="18226" y="9179"/>
                  <a:pt x="17977" y="8793"/>
                </a:cubicBezTo>
                <a:cubicBezTo>
                  <a:pt x="17653" y="8301"/>
                  <a:pt x="17271" y="8108"/>
                  <a:pt x="16836" y="8222"/>
                </a:cubicBezTo>
                <a:cubicBezTo>
                  <a:pt x="16740" y="8244"/>
                  <a:pt x="16650" y="8150"/>
                  <a:pt x="16650" y="8015"/>
                </a:cubicBezTo>
                <a:cubicBezTo>
                  <a:pt x="16650" y="7908"/>
                  <a:pt x="16708" y="7822"/>
                  <a:pt x="16783" y="7807"/>
                </a:cubicBezTo>
                <a:cubicBezTo>
                  <a:pt x="17244" y="7686"/>
                  <a:pt x="17610" y="7886"/>
                  <a:pt x="17791" y="8022"/>
                </a:cubicBezTo>
                <a:cubicBezTo>
                  <a:pt x="17871" y="8079"/>
                  <a:pt x="17971" y="8057"/>
                  <a:pt x="18030" y="7957"/>
                </a:cubicBezTo>
                <a:cubicBezTo>
                  <a:pt x="18444" y="7300"/>
                  <a:pt x="18980" y="5845"/>
                  <a:pt x="18215" y="4332"/>
                </a:cubicBezTo>
                <a:cubicBezTo>
                  <a:pt x="17738" y="3390"/>
                  <a:pt x="16750" y="2824"/>
                  <a:pt x="15965" y="2789"/>
                </a:cubicBezTo>
                <a:cubicBezTo>
                  <a:pt x="15901" y="2789"/>
                  <a:pt x="15843" y="2790"/>
                  <a:pt x="15779" y="2798"/>
                </a:cubicBezTo>
                <a:cubicBezTo>
                  <a:pt x="15647" y="2812"/>
                  <a:pt x="15403" y="2824"/>
                  <a:pt x="15074" y="2931"/>
                </a:cubicBezTo>
                <a:cubicBezTo>
                  <a:pt x="14560" y="3096"/>
                  <a:pt x="14279" y="3382"/>
                  <a:pt x="14273" y="3382"/>
                </a:cubicBezTo>
                <a:cubicBezTo>
                  <a:pt x="14204" y="3453"/>
                  <a:pt x="14107" y="3433"/>
                  <a:pt x="14054" y="3333"/>
                </a:cubicBezTo>
                <a:cubicBezTo>
                  <a:pt x="14007" y="3240"/>
                  <a:pt x="14019" y="3103"/>
                  <a:pt x="14088" y="3039"/>
                </a:cubicBezTo>
                <a:cubicBezTo>
                  <a:pt x="14114" y="3010"/>
                  <a:pt x="14470" y="2669"/>
                  <a:pt x="15096" y="2483"/>
                </a:cubicBezTo>
                <a:cubicBezTo>
                  <a:pt x="15186" y="2455"/>
                  <a:pt x="15227" y="2304"/>
                  <a:pt x="15169" y="2204"/>
                </a:cubicBezTo>
                <a:cubicBezTo>
                  <a:pt x="14341" y="648"/>
                  <a:pt x="11471" y="-173"/>
                  <a:pt x="10170" y="641"/>
                </a:cubicBezTo>
                <a:cubicBezTo>
                  <a:pt x="10048" y="719"/>
                  <a:pt x="9996" y="919"/>
                  <a:pt x="10059" y="1076"/>
                </a:cubicBezTo>
                <a:cubicBezTo>
                  <a:pt x="10203" y="1461"/>
                  <a:pt x="10265" y="1904"/>
                  <a:pt x="10233" y="2325"/>
                </a:cubicBezTo>
                <a:cubicBezTo>
                  <a:pt x="10228" y="2432"/>
                  <a:pt x="10165" y="2512"/>
                  <a:pt x="10091" y="2519"/>
                </a:cubicBezTo>
                <a:cubicBezTo>
                  <a:pt x="10080" y="2519"/>
                  <a:pt x="10075" y="2519"/>
                  <a:pt x="10064" y="2519"/>
                </a:cubicBezTo>
                <a:cubicBezTo>
                  <a:pt x="9979" y="2505"/>
                  <a:pt x="9916" y="2404"/>
                  <a:pt x="9927" y="2282"/>
                </a:cubicBezTo>
                <a:cubicBezTo>
                  <a:pt x="9937" y="2140"/>
                  <a:pt x="10011" y="1106"/>
                  <a:pt x="9295" y="520"/>
                </a:cubicBezTo>
                <a:cubicBezTo>
                  <a:pt x="8854" y="161"/>
                  <a:pt x="8273" y="-8"/>
                  <a:pt x="7654" y="1"/>
                </a:cubicBezTo>
                <a:close/>
                <a:moveTo>
                  <a:pt x="6930" y="3139"/>
                </a:moveTo>
                <a:cubicBezTo>
                  <a:pt x="7435" y="3144"/>
                  <a:pt x="7913" y="3351"/>
                  <a:pt x="8361" y="3761"/>
                </a:cubicBezTo>
                <a:cubicBezTo>
                  <a:pt x="8886" y="4239"/>
                  <a:pt x="9242" y="4895"/>
                  <a:pt x="9449" y="5352"/>
                </a:cubicBezTo>
                <a:cubicBezTo>
                  <a:pt x="9491" y="5444"/>
                  <a:pt x="9582" y="5480"/>
                  <a:pt x="9656" y="5430"/>
                </a:cubicBezTo>
                <a:cubicBezTo>
                  <a:pt x="10925" y="4509"/>
                  <a:pt x="12288" y="4695"/>
                  <a:pt x="13403" y="5952"/>
                </a:cubicBezTo>
                <a:cubicBezTo>
                  <a:pt x="13456" y="6009"/>
                  <a:pt x="13535" y="6015"/>
                  <a:pt x="13593" y="5958"/>
                </a:cubicBezTo>
                <a:cubicBezTo>
                  <a:pt x="13795" y="5758"/>
                  <a:pt x="14331" y="5353"/>
                  <a:pt x="15154" y="5617"/>
                </a:cubicBezTo>
                <a:cubicBezTo>
                  <a:pt x="15239" y="5631"/>
                  <a:pt x="15291" y="5745"/>
                  <a:pt x="15270" y="5867"/>
                </a:cubicBezTo>
                <a:cubicBezTo>
                  <a:pt x="15249" y="5981"/>
                  <a:pt x="15164" y="6045"/>
                  <a:pt x="15079" y="6016"/>
                </a:cubicBezTo>
                <a:cubicBezTo>
                  <a:pt x="14527" y="5866"/>
                  <a:pt x="14076" y="5967"/>
                  <a:pt x="13736" y="6331"/>
                </a:cubicBezTo>
                <a:cubicBezTo>
                  <a:pt x="13418" y="6673"/>
                  <a:pt x="13217" y="7243"/>
                  <a:pt x="13195" y="7856"/>
                </a:cubicBezTo>
                <a:cubicBezTo>
                  <a:pt x="13190" y="7964"/>
                  <a:pt x="13132" y="8050"/>
                  <a:pt x="13053" y="8057"/>
                </a:cubicBezTo>
                <a:cubicBezTo>
                  <a:pt x="13026" y="8057"/>
                  <a:pt x="13000" y="8057"/>
                  <a:pt x="12973" y="8028"/>
                </a:cubicBezTo>
                <a:cubicBezTo>
                  <a:pt x="12915" y="7985"/>
                  <a:pt x="12882" y="7900"/>
                  <a:pt x="12887" y="7814"/>
                </a:cubicBezTo>
                <a:cubicBezTo>
                  <a:pt x="12903" y="7336"/>
                  <a:pt x="13015" y="6880"/>
                  <a:pt x="13195" y="6509"/>
                </a:cubicBezTo>
                <a:cubicBezTo>
                  <a:pt x="13243" y="6416"/>
                  <a:pt x="13228" y="6295"/>
                  <a:pt x="13164" y="6224"/>
                </a:cubicBezTo>
                <a:cubicBezTo>
                  <a:pt x="11630" y="4532"/>
                  <a:pt x="10133" y="5487"/>
                  <a:pt x="9543" y="5994"/>
                </a:cubicBezTo>
                <a:cubicBezTo>
                  <a:pt x="9464" y="6058"/>
                  <a:pt x="9364" y="6023"/>
                  <a:pt x="9321" y="5909"/>
                </a:cubicBezTo>
                <a:cubicBezTo>
                  <a:pt x="9194" y="5559"/>
                  <a:pt x="8827" y="4688"/>
                  <a:pt x="8185" y="4102"/>
                </a:cubicBezTo>
                <a:cubicBezTo>
                  <a:pt x="7548" y="3524"/>
                  <a:pt x="6843" y="3403"/>
                  <a:pt x="6084" y="3746"/>
                </a:cubicBezTo>
                <a:cubicBezTo>
                  <a:pt x="5999" y="3781"/>
                  <a:pt x="5909" y="3717"/>
                  <a:pt x="5888" y="3603"/>
                </a:cubicBezTo>
                <a:cubicBezTo>
                  <a:pt x="5867" y="3496"/>
                  <a:pt x="5915" y="3375"/>
                  <a:pt x="5994" y="3346"/>
                </a:cubicBezTo>
                <a:cubicBezTo>
                  <a:pt x="6315" y="3204"/>
                  <a:pt x="6627" y="3136"/>
                  <a:pt x="6930" y="3139"/>
                </a:cubicBezTo>
                <a:close/>
                <a:moveTo>
                  <a:pt x="4412" y="7120"/>
                </a:moveTo>
                <a:cubicBezTo>
                  <a:pt x="4454" y="7118"/>
                  <a:pt x="4496" y="7136"/>
                  <a:pt x="4528" y="7178"/>
                </a:cubicBezTo>
                <a:cubicBezTo>
                  <a:pt x="5112" y="7964"/>
                  <a:pt x="5357" y="9491"/>
                  <a:pt x="4678" y="11169"/>
                </a:cubicBezTo>
                <a:cubicBezTo>
                  <a:pt x="4630" y="11290"/>
                  <a:pt x="4688" y="11440"/>
                  <a:pt x="4789" y="11448"/>
                </a:cubicBezTo>
                <a:cubicBezTo>
                  <a:pt x="5622" y="11512"/>
                  <a:pt x="7236" y="11876"/>
                  <a:pt x="8250" y="13725"/>
                </a:cubicBezTo>
                <a:cubicBezTo>
                  <a:pt x="8287" y="13789"/>
                  <a:pt x="8351" y="13816"/>
                  <a:pt x="8409" y="13781"/>
                </a:cubicBezTo>
                <a:cubicBezTo>
                  <a:pt x="9009" y="13474"/>
                  <a:pt x="9645" y="13354"/>
                  <a:pt x="10245" y="13439"/>
                </a:cubicBezTo>
                <a:cubicBezTo>
                  <a:pt x="10314" y="13447"/>
                  <a:pt x="10373" y="13374"/>
                  <a:pt x="10373" y="13281"/>
                </a:cubicBezTo>
                <a:cubicBezTo>
                  <a:pt x="10373" y="12831"/>
                  <a:pt x="10547" y="12183"/>
                  <a:pt x="11237" y="11833"/>
                </a:cubicBezTo>
                <a:cubicBezTo>
                  <a:pt x="11322" y="11791"/>
                  <a:pt x="11413" y="11855"/>
                  <a:pt x="11439" y="11970"/>
                </a:cubicBezTo>
                <a:cubicBezTo>
                  <a:pt x="11466" y="12077"/>
                  <a:pt x="11417" y="12190"/>
                  <a:pt x="11338" y="12233"/>
                </a:cubicBezTo>
                <a:cubicBezTo>
                  <a:pt x="10547" y="12640"/>
                  <a:pt x="10691" y="13418"/>
                  <a:pt x="10696" y="13446"/>
                </a:cubicBezTo>
                <a:cubicBezTo>
                  <a:pt x="10707" y="13510"/>
                  <a:pt x="10743" y="13552"/>
                  <a:pt x="10786" y="13567"/>
                </a:cubicBezTo>
                <a:cubicBezTo>
                  <a:pt x="11391" y="13788"/>
                  <a:pt x="11889" y="14216"/>
                  <a:pt x="12170" y="14780"/>
                </a:cubicBezTo>
                <a:cubicBezTo>
                  <a:pt x="12218" y="14873"/>
                  <a:pt x="12208" y="15010"/>
                  <a:pt x="12144" y="15074"/>
                </a:cubicBezTo>
                <a:cubicBezTo>
                  <a:pt x="12117" y="15103"/>
                  <a:pt x="12091" y="15117"/>
                  <a:pt x="12059" y="15117"/>
                </a:cubicBezTo>
                <a:cubicBezTo>
                  <a:pt x="12006" y="15124"/>
                  <a:pt x="11954" y="15087"/>
                  <a:pt x="11917" y="15023"/>
                </a:cubicBezTo>
                <a:cubicBezTo>
                  <a:pt x="11386" y="13945"/>
                  <a:pt x="9852" y="13361"/>
                  <a:pt x="8308" y="14289"/>
                </a:cubicBezTo>
                <a:cubicBezTo>
                  <a:pt x="8239" y="14332"/>
                  <a:pt x="8160" y="14295"/>
                  <a:pt x="8117" y="14209"/>
                </a:cubicBezTo>
                <a:cubicBezTo>
                  <a:pt x="6870" y="11625"/>
                  <a:pt x="4296" y="11862"/>
                  <a:pt x="4270" y="11862"/>
                </a:cubicBezTo>
                <a:lnTo>
                  <a:pt x="3961" y="11847"/>
                </a:lnTo>
                <a:cubicBezTo>
                  <a:pt x="3924" y="11818"/>
                  <a:pt x="3892" y="11768"/>
                  <a:pt x="3881" y="11711"/>
                </a:cubicBezTo>
                <a:cubicBezTo>
                  <a:pt x="3759" y="11011"/>
                  <a:pt x="3176" y="10055"/>
                  <a:pt x="2332" y="9641"/>
                </a:cubicBezTo>
                <a:cubicBezTo>
                  <a:pt x="2263" y="9605"/>
                  <a:pt x="2209" y="9514"/>
                  <a:pt x="2220" y="9407"/>
                </a:cubicBezTo>
                <a:cubicBezTo>
                  <a:pt x="2236" y="9271"/>
                  <a:pt x="2337" y="9192"/>
                  <a:pt x="2427" y="9235"/>
                </a:cubicBezTo>
                <a:cubicBezTo>
                  <a:pt x="2788" y="9406"/>
                  <a:pt x="3170" y="9735"/>
                  <a:pt x="3483" y="10120"/>
                </a:cubicBezTo>
                <a:cubicBezTo>
                  <a:pt x="3680" y="10363"/>
                  <a:pt x="3913" y="10720"/>
                  <a:pt x="4067" y="11162"/>
                </a:cubicBezTo>
                <a:cubicBezTo>
                  <a:pt x="4115" y="11291"/>
                  <a:pt x="4248" y="11306"/>
                  <a:pt x="4306" y="11184"/>
                </a:cubicBezTo>
                <a:cubicBezTo>
                  <a:pt x="5022" y="9614"/>
                  <a:pt x="4831" y="8186"/>
                  <a:pt x="4311" y="7486"/>
                </a:cubicBezTo>
                <a:cubicBezTo>
                  <a:pt x="4253" y="7408"/>
                  <a:pt x="4243" y="7273"/>
                  <a:pt x="4301" y="7194"/>
                </a:cubicBezTo>
                <a:cubicBezTo>
                  <a:pt x="4330" y="7148"/>
                  <a:pt x="4370" y="7123"/>
                  <a:pt x="4412" y="7120"/>
                </a:cubicBezTo>
                <a:close/>
                <a:moveTo>
                  <a:pt x="2258" y="15717"/>
                </a:moveTo>
                <a:cubicBezTo>
                  <a:pt x="1971" y="17680"/>
                  <a:pt x="4031" y="19435"/>
                  <a:pt x="5702" y="18764"/>
                </a:cubicBezTo>
                <a:cubicBezTo>
                  <a:pt x="5612" y="19699"/>
                  <a:pt x="5001" y="21083"/>
                  <a:pt x="5001" y="21083"/>
                </a:cubicBezTo>
                <a:lnTo>
                  <a:pt x="6238" y="21427"/>
                </a:lnTo>
                <a:lnTo>
                  <a:pt x="8727" y="18063"/>
                </a:lnTo>
                <a:cubicBezTo>
                  <a:pt x="7390" y="17742"/>
                  <a:pt x="6699" y="17172"/>
                  <a:pt x="6333" y="16843"/>
                </a:cubicBezTo>
                <a:cubicBezTo>
                  <a:pt x="6163" y="16686"/>
                  <a:pt x="5962" y="16614"/>
                  <a:pt x="5761" y="16636"/>
                </a:cubicBezTo>
                <a:cubicBezTo>
                  <a:pt x="5442" y="16672"/>
                  <a:pt x="4954" y="16693"/>
                  <a:pt x="4381" y="16593"/>
                </a:cubicBezTo>
                <a:cubicBezTo>
                  <a:pt x="3786" y="16494"/>
                  <a:pt x="3027" y="16259"/>
                  <a:pt x="2258" y="15717"/>
                </a:cubicBezTo>
                <a:close/>
              </a:path>
            </a:pathLst>
          </a:custGeom>
          <a:solidFill>
            <a:srgbClr val="5E5E5E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5" name="let's evolve our mental model of state!">
            <a:extLst>
              <a:ext uri="{FF2B5EF4-FFF2-40B4-BE49-F238E27FC236}">
                <a16:creationId xmlns:a16="http://schemas.microsoft.com/office/drawing/2014/main" id="{1747BAEE-A6D7-4C46-9B5C-A37F9731CD51}"/>
              </a:ext>
            </a:extLst>
          </p:cNvPr>
          <p:cNvSpPr txBox="1"/>
          <p:nvPr/>
        </p:nvSpPr>
        <p:spPr>
          <a:xfrm>
            <a:off x="7275560" y="951493"/>
            <a:ext cx="3420149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>
                <a:solidFill>
                  <a:srgbClr val="5E5E5E"/>
                </a:solidFill>
              </a:defRPr>
            </a:lvl1pPr>
          </a:lstStyle>
          <a:p>
            <a:r>
              <a:rPr dirty="0"/>
              <a:t>let's evolve our mental model of state!</a:t>
            </a:r>
          </a:p>
        </p:txBody>
      </p:sp>
    </p:spTree>
    <p:extLst>
      <p:ext uri="{BB962C8B-B14F-4D97-AF65-F5344CB8AC3E}">
        <p14:creationId xmlns:p14="http://schemas.microsoft.com/office/powerpoint/2010/main" val="125525275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Mental Model for State (v1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Mental Model for State (v1)</a:t>
            </a:r>
          </a:p>
        </p:txBody>
      </p:sp>
      <p:sp>
        <p:nvSpPr>
          <p:cNvPr id="784" name="Code:"/>
          <p:cNvSpPr txBox="1"/>
          <p:nvPr/>
        </p:nvSpPr>
        <p:spPr>
          <a:xfrm>
            <a:off x="2168276" y="2247899"/>
            <a:ext cx="99744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Code:</a:t>
            </a:r>
          </a:p>
        </p:txBody>
      </p:sp>
      <p:sp>
        <p:nvSpPr>
          <p:cNvPr id="785" name="State:"/>
          <p:cNvSpPr txBox="1"/>
          <p:nvPr/>
        </p:nvSpPr>
        <p:spPr>
          <a:xfrm>
            <a:off x="2152947" y="5511799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786" name="x"/>
          <p:cNvSpPr txBox="1"/>
          <p:nvPr/>
        </p:nvSpPr>
        <p:spPr>
          <a:xfrm>
            <a:off x="2731211" y="63626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x</a:t>
            </a:r>
          </a:p>
        </p:txBody>
      </p:sp>
      <p:sp>
        <p:nvSpPr>
          <p:cNvPr id="787" name="y"/>
          <p:cNvSpPr txBox="1"/>
          <p:nvPr/>
        </p:nvSpPr>
        <p:spPr>
          <a:xfrm>
            <a:off x="2733954" y="7404099"/>
            <a:ext cx="29200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y</a:t>
            </a:r>
          </a:p>
        </p:txBody>
      </p:sp>
      <p:sp>
        <p:nvSpPr>
          <p:cNvPr id="788" name="hello"/>
          <p:cNvSpPr/>
          <p:nvPr/>
        </p:nvSpPr>
        <p:spPr>
          <a:xfrm>
            <a:off x="3187700" y="6197600"/>
            <a:ext cx="5107782" cy="7874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hello</a:t>
            </a:r>
          </a:p>
        </p:txBody>
      </p:sp>
      <p:sp>
        <p:nvSpPr>
          <p:cNvPr id="789" name="hello world"/>
          <p:cNvSpPr/>
          <p:nvPr/>
        </p:nvSpPr>
        <p:spPr>
          <a:xfrm>
            <a:off x="3187700" y="7239000"/>
            <a:ext cx="5107782" cy="7874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hello world</a:t>
            </a:r>
          </a:p>
        </p:txBody>
      </p:sp>
      <p:sp>
        <p:nvSpPr>
          <p:cNvPr id="790" name="x = “hello”…"/>
          <p:cNvSpPr txBox="1"/>
          <p:nvPr/>
        </p:nvSpPr>
        <p:spPr>
          <a:xfrm>
            <a:off x="2782316" y="3282307"/>
            <a:ext cx="2888433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x = “hello”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= x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+= “ world”</a:t>
            </a:r>
          </a:p>
        </p:txBody>
      </p:sp>
      <p:sp>
        <p:nvSpPr>
          <p:cNvPr id="791" name="Arrow"/>
          <p:cNvSpPr/>
          <p:nvPr/>
        </p:nvSpPr>
        <p:spPr>
          <a:xfrm>
            <a:off x="1727200" y="4408184"/>
            <a:ext cx="902345" cy="902346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792" name="Common mental model…"/>
          <p:cNvSpPr txBox="1"/>
          <p:nvPr/>
        </p:nvSpPr>
        <p:spPr>
          <a:xfrm>
            <a:off x="6782460" y="1790699"/>
            <a:ext cx="5421413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5" indent="0" algn="l">
              <a:spcBef>
                <a:spcPts val="4200"/>
              </a:spcBef>
              <a:defRPr sz="3200" b="0">
                <a:solidFill>
                  <a:schemeClr val="accent6">
                    <a:satOff val="-15808"/>
                    <a:lumOff val="-17557"/>
                  </a:schemeClr>
                </a:solidFill>
              </a:defRPr>
            </a:pPr>
            <a:r>
              <a:t>Common mental model</a:t>
            </a:r>
          </a:p>
          <a:p>
            <a:pPr marL="635000" indent="-444500" algn="l">
              <a:buSzPct val="145000"/>
              <a:buChar char="•"/>
              <a:defRPr sz="2800" b="0">
                <a:solidFill>
                  <a:schemeClr val="accent6">
                    <a:satOff val="-15808"/>
                    <a:lumOff val="-17557"/>
                  </a:schemeClr>
                </a:solidFill>
              </a:defRPr>
            </a:pPr>
            <a:r>
              <a:t>equivalent for immutable types</a:t>
            </a:r>
          </a:p>
          <a:p>
            <a:pPr marL="635000" indent="-444500" algn="l">
              <a:buSzPct val="145000"/>
              <a:buChar char="•"/>
              <a:defRPr sz="2800" b="0">
                <a:solidFill>
                  <a:schemeClr val="accent6">
                    <a:satOff val="-15808"/>
                    <a:lumOff val="-17557"/>
                  </a:schemeClr>
                </a:solidFill>
              </a:defRPr>
            </a:pPr>
            <a:r>
              <a:t>PythonTutor uses for strings, etc</a:t>
            </a:r>
          </a:p>
        </p:txBody>
      </p:sp>
      <p:sp>
        <p:nvSpPr>
          <p:cNvPr id="793" name="Issues…"/>
          <p:cNvSpPr txBox="1"/>
          <p:nvPr/>
        </p:nvSpPr>
        <p:spPr>
          <a:xfrm>
            <a:off x="6782460" y="3448776"/>
            <a:ext cx="4794077" cy="137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5" indent="0" algn="l">
              <a:spcBef>
                <a:spcPts val="4200"/>
              </a:spcBef>
              <a:defRPr sz="3200" b="0">
                <a:solidFill>
                  <a:schemeClr val="accent6">
                    <a:satOff val="-15808"/>
                    <a:lumOff val="-17557"/>
                  </a:schemeClr>
                </a:solidFill>
              </a:defRPr>
            </a:pPr>
            <a:r>
              <a:t>Issues</a:t>
            </a:r>
          </a:p>
          <a:p>
            <a:pPr marL="635000" indent="-444500" algn="l">
              <a:buSzPct val="145000"/>
              <a:buChar char="•"/>
              <a:defRPr sz="2800" b="0">
                <a:solidFill>
                  <a:schemeClr val="accent6">
                    <a:satOff val="-15808"/>
                    <a:lumOff val="-17557"/>
                  </a:schemeClr>
                </a:solidFill>
              </a:defRPr>
            </a:pPr>
            <a:r>
              <a:t>incorrect for mutable types</a:t>
            </a:r>
          </a:p>
          <a:p>
            <a:pPr marL="635000" indent="-444500" algn="l">
              <a:buSzPct val="145000"/>
              <a:buChar char="•"/>
              <a:defRPr sz="2800" b="0">
                <a:solidFill>
                  <a:schemeClr val="accent6">
                    <a:satOff val="-15808"/>
                    <a:lumOff val="-17557"/>
                  </a:schemeClr>
                </a:solidFill>
              </a:defRPr>
            </a:pPr>
            <a:r>
              <a:t>ignores performance</a:t>
            </a:r>
          </a:p>
        </p:txBody>
      </p:sp>
      <p:sp>
        <p:nvSpPr>
          <p:cNvPr id="794" name="Line"/>
          <p:cNvSpPr/>
          <p:nvPr/>
        </p:nvSpPr>
        <p:spPr>
          <a:xfrm>
            <a:off x="346247" y="5245100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4" name="note: we're not drawing frame boxes for simplicity since everything is in the global frame">
            <a:extLst>
              <a:ext uri="{FF2B5EF4-FFF2-40B4-BE49-F238E27FC236}">
                <a16:creationId xmlns:a16="http://schemas.microsoft.com/office/drawing/2014/main" id="{AD0ACDE4-FC20-5F43-8627-9EDBB8CE2D3E}"/>
              </a:ext>
            </a:extLst>
          </p:cNvPr>
          <p:cNvSpPr txBox="1"/>
          <p:nvPr/>
        </p:nvSpPr>
        <p:spPr>
          <a:xfrm>
            <a:off x="1330176" y="8502547"/>
            <a:ext cx="10344448" cy="4586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b="1" dirty="0"/>
              <a:t>note</a:t>
            </a:r>
            <a:r>
              <a:rPr dirty="0"/>
              <a:t>: </a:t>
            </a:r>
            <a:r>
              <a:rPr i="1" dirty="0"/>
              <a:t>we're not drawing frame boxes for simplicity since everything is in the global frame</a:t>
            </a:r>
          </a:p>
        </p:txBody>
      </p:sp>
    </p:spTree>
    <p:extLst>
      <p:ext uri="{BB962C8B-B14F-4D97-AF65-F5344CB8AC3E}">
        <p14:creationId xmlns:p14="http://schemas.microsoft.com/office/powerpoint/2010/main" val="362242904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Mental Model for State (v2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Mental Model for State (v2)</a:t>
            </a:r>
          </a:p>
        </p:txBody>
      </p:sp>
      <p:sp>
        <p:nvSpPr>
          <p:cNvPr id="797" name="Code:"/>
          <p:cNvSpPr txBox="1"/>
          <p:nvPr/>
        </p:nvSpPr>
        <p:spPr>
          <a:xfrm>
            <a:off x="2168276" y="2247899"/>
            <a:ext cx="99744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Code:</a:t>
            </a:r>
          </a:p>
        </p:txBody>
      </p:sp>
      <p:sp>
        <p:nvSpPr>
          <p:cNvPr id="798" name="State:"/>
          <p:cNvSpPr txBox="1"/>
          <p:nvPr/>
        </p:nvSpPr>
        <p:spPr>
          <a:xfrm>
            <a:off x="2152947" y="5511799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799" name="x = “hello”…"/>
          <p:cNvSpPr txBox="1"/>
          <p:nvPr/>
        </p:nvSpPr>
        <p:spPr>
          <a:xfrm>
            <a:off x="2782316" y="3282307"/>
            <a:ext cx="2888433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x = “hello”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= x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+= “ world”</a:t>
            </a:r>
          </a:p>
        </p:txBody>
      </p:sp>
      <p:sp>
        <p:nvSpPr>
          <p:cNvPr id="800" name="Arrow"/>
          <p:cNvSpPr/>
          <p:nvPr/>
        </p:nvSpPr>
        <p:spPr>
          <a:xfrm>
            <a:off x="1752600" y="3138184"/>
            <a:ext cx="902345" cy="902346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01" name="Line"/>
          <p:cNvSpPr/>
          <p:nvPr/>
        </p:nvSpPr>
        <p:spPr>
          <a:xfrm>
            <a:off x="346247" y="5245100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02" name="references"/>
          <p:cNvSpPr txBox="1"/>
          <p:nvPr/>
        </p:nvSpPr>
        <p:spPr>
          <a:xfrm>
            <a:off x="2954436" y="6053439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803" name="objects"/>
          <p:cNvSpPr txBox="1"/>
          <p:nvPr/>
        </p:nvSpPr>
        <p:spPr>
          <a:xfrm>
            <a:off x="7769150" y="6053439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804" name="Line"/>
          <p:cNvSpPr/>
          <p:nvPr/>
        </p:nvSpPr>
        <p:spPr>
          <a:xfrm flipV="1">
            <a:off x="6001456" y="5378450"/>
            <a:ext cx="1" cy="3867805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05" name="note: we're still not drawing frame boxes for simplicity since everything is in the global frame"/>
          <p:cNvSpPr txBox="1"/>
          <p:nvPr/>
        </p:nvSpPr>
        <p:spPr>
          <a:xfrm>
            <a:off x="1270248" y="9244955"/>
            <a:ext cx="10794505" cy="4586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b="1"/>
              <a:t>note</a:t>
            </a:r>
            <a:r>
              <a:t>: </a:t>
            </a:r>
            <a:r>
              <a:rPr i="1"/>
              <a:t>we're still not drawing frame boxes for simplicity since everything is in the global frame</a:t>
            </a:r>
          </a:p>
        </p:txBody>
      </p:sp>
    </p:spTree>
    <p:extLst>
      <p:ext uri="{BB962C8B-B14F-4D97-AF65-F5344CB8AC3E}">
        <p14:creationId xmlns:p14="http://schemas.microsoft.com/office/powerpoint/2010/main" val="758697285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Mental Model for State (v2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Mental Model for State (v2)</a:t>
            </a:r>
          </a:p>
        </p:txBody>
      </p:sp>
      <p:sp>
        <p:nvSpPr>
          <p:cNvPr id="808" name="Code:"/>
          <p:cNvSpPr txBox="1"/>
          <p:nvPr/>
        </p:nvSpPr>
        <p:spPr>
          <a:xfrm>
            <a:off x="2168276" y="2247899"/>
            <a:ext cx="99744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Code:</a:t>
            </a:r>
          </a:p>
        </p:txBody>
      </p:sp>
      <p:sp>
        <p:nvSpPr>
          <p:cNvPr id="809" name="State:"/>
          <p:cNvSpPr txBox="1"/>
          <p:nvPr/>
        </p:nvSpPr>
        <p:spPr>
          <a:xfrm>
            <a:off x="2152947" y="5511799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810" name="x"/>
          <p:cNvSpPr txBox="1"/>
          <p:nvPr/>
        </p:nvSpPr>
        <p:spPr>
          <a:xfrm>
            <a:off x="2934411" y="6845299"/>
            <a:ext cx="3018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x</a:t>
            </a:r>
          </a:p>
        </p:txBody>
      </p:sp>
      <p:sp>
        <p:nvSpPr>
          <p:cNvPr id="811" name="Rectangle"/>
          <p:cNvSpPr/>
          <p:nvPr/>
        </p:nvSpPr>
        <p:spPr>
          <a:xfrm>
            <a:off x="3390900" y="6680200"/>
            <a:ext cx="605929" cy="787400"/>
          </a:xfrm>
          <a:prstGeom prst="rect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l"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12" name="x = “hello”…"/>
          <p:cNvSpPr txBox="1"/>
          <p:nvPr/>
        </p:nvSpPr>
        <p:spPr>
          <a:xfrm>
            <a:off x="2782316" y="3282307"/>
            <a:ext cx="2888433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x = “hello”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= x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y += “ world”</a:t>
            </a:r>
          </a:p>
        </p:txBody>
      </p:sp>
      <p:sp>
        <p:nvSpPr>
          <p:cNvPr id="813" name="Arrow"/>
          <p:cNvSpPr/>
          <p:nvPr/>
        </p:nvSpPr>
        <p:spPr>
          <a:xfrm>
            <a:off x="1752600" y="3595384"/>
            <a:ext cx="902345" cy="902346"/>
          </a:xfrm>
          <a:prstGeom prst="rightArrow">
            <a:avLst>
              <a:gd name="adj1" fmla="val 27019"/>
              <a:gd name="adj2" fmla="val 39095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14" name="Line"/>
          <p:cNvSpPr/>
          <p:nvPr/>
        </p:nvSpPr>
        <p:spPr>
          <a:xfrm>
            <a:off x="346247" y="5245100"/>
            <a:ext cx="12312307" cy="0"/>
          </a:xfrm>
          <a:prstGeom prst="line">
            <a:avLst/>
          </a:prstGeom>
          <a:ln w="508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15" name="references"/>
          <p:cNvSpPr txBox="1"/>
          <p:nvPr/>
        </p:nvSpPr>
        <p:spPr>
          <a:xfrm>
            <a:off x="2954436" y="6053439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816" name="objects"/>
          <p:cNvSpPr txBox="1"/>
          <p:nvPr/>
        </p:nvSpPr>
        <p:spPr>
          <a:xfrm>
            <a:off x="7769150" y="6053439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817" name="“hello”"/>
          <p:cNvSpPr txBox="1"/>
          <p:nvPr/>
        </p:nvSpPr>
        <p:spPr>
          <a:xfrm>
            <a:off x="7729562" y="6718299"/>
            <a:ext cx="97467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“hello”</a:t>
            </a:r>
          </a:p>
        </p:txBody>
      </p:sp>
      <p:sp>
        <p:nvSpPr>
          <p:cNvPr id="818" name="Line"/>
          <p:cNvSpPr/>
          <p:nvPr/>
        </p:nvSpPr>
        <p:spPr>
          <a:xfrm flipV="1">
            <a:off x="3708400" y="6948114"/>
            <a:ext cx="3896470" cy="17209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19" name="Line"/>
          <p:cNvSpPr/>
          <p:nvPr/>
        </p:nvSpPr>
        <p:spPr>
          <a:xfrm flipV="1">
            <a:off x="6001456" y="5378450"/>
            <a:ext cx="1" cy="3867805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820" name="any box with an arrow is a reference (variables are one kind of reference)"/>
          <p:cNvSpPr txBox="1"/>
          <p:nvPr/>
        </p:nvSpPr>
        <p:spPr>
          <a:xfrm>
            <a:off x="1553046" y="8701582"/>
            <a:ext cx="4281637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any box with an arrow is a reference</a:t>
            </a:r>
            <a:br>
              <a:rPr dirty="0"/>
            </a:br>
            <a:r>
              <a:rPr dirty="0"/>
              <a:t>(variables are one kind of reference)</a:t>
            </a:r>
          </a:p>
        </p:txBody>
      </p:sp>
    </p:spTree>
    <p:extLst>
      <p:ext uri="{BB962C8B-B14F-4D97-AF65-F5344CB8AC3E}">
        <p14:creationId xmlns:p14="http://schemas.microsoft.com/office/powerpoint/2010/main" val="392960894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2090</TotalTime>
  <Words>2269</Words>
  <Application>Microsoft Office PowerPoint</Application>
  <PresentationFormat>Custom</PresentationFormat>
  <Paragraphs>735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4" baseType="lpstr">
      <vt:lpstr>Courier</vt:lpstr>
      <vt:lpstr>Gill Sans</vt:lpstr>
      <vt:lpstr>Gill Sans Light</vt:lpstr>
      <vt:lpstr>Gill Sans SemiBold</vt:lpstr>
      <vt:lpstr>Menlo</vt:lpstr>
      <vt:lpstr>White</vt:lpstr>
      <vt:lpstr>Tuples Objects and References</vt:lpstr>
      <vt:lpstr>Test yourself!</vt:lpstr>
      <vt:lpstr>Objects and References</vt:lpstr>
      <vt:lpstr>Objects and References</vt:lpstr>
      <vt:lpstr>Objects and References</vt:lpstr>
      <vt:lpstr>Today's Outline</vt:lpstr>
      <vt:lpstr>Mental Model for State (v1)</vt:lpstr>
      <vt:lpstr>Mental Model for State (v2)</vt:lpstr>
      <vt:lpstr>Mental Model for State (v2)</vt:lpstr>
      <vt:lpstr>Mental Model for State (v2)</vt:lpstr>
      <vt:lpstr>Mental Model for State (v2)</vt:lpstr>
      <vt:lpstr>Mental Model for State (v2)</vt:lpstr>
      <vt:lpstr>Revisiting Assignment and Passing Rules for v2</vt:lpstr>
      <vt:lpstr>How PythonTutor renders immutable types is configurable...</vt:lpstr>
      <vt:lpstr>Today's Outline</vt:lpstr>
      <vt:lpstr>References and Arguments/Parameters</vt:lpstr>
      <vt:lpstr>Example 1: reassign parameter</vt:lpstr>
      <vt:lpstr>Example 2: modify list via param</vt:lpstr>
      <vt:lpstr>Example 3: reassign new list to param</vt:lpstr>
      <vt:lpstr>Example 4: in-place sort</vt:lpstr>
      <vt:lpstr>Example 5: sorted sort</vt:lpstr>
      <vt:lpstr>Today's Outline</vt:lpstr>
      <vt:lpstr>Tuple Sequence</vt:lpstr>
      <vt:lpstr>Tuple Sequence</vt:lpstr>
      <vt:lpstr>Tuple Sequence</vt:lpstr>
      <vt:lpstr>Example: location -&gt; building mapping</vt:lpstr>
      <vt:lpstr>Example: location -&gt; building mapping</vt:lpstr>
      <vt:lpstr>A note on parenthetical characters</vt:lpstr>
      <vt:lpstr>Today's Outline</vt:lpstr>
      <vt:lpstr>See any bugs?</vt:lpstr>
      <vt:lpstr>Vote: Which is Better Code?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Today's Outline</vt:lpstr>
      <vt:lpstr>Today's Outline</vt:lpstr>
      <vt:lpstr>PowerPoint Presentation</vt:lpstr>
      <vt:lpstr>Reason 1: Performance</vt:lpstr>
      <vt:lpstr>Reason 1: Performance</vt:lpstr>
      <vt:lpstr>Reason 2: Centralized Updates</vt:lpstr>
      <vt:lpstr>Reason 2: Centralized Updates</vt:lpstr>
      <vt:lpstr>Reason 2: Centralized Updates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[220] Objects+References</dc:title>
  <cp:lastModifiedBy>Ashwin Maran</cp:lastModifiedBy>
  <cp:revision>49</cp:revision>
  <dcterms:modified xsi:type="dcterms:W3CDTF">2024-03-10T16:39:04Z</dcterms:modified>
</cp:coreProperties>
</file>