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7"/>
  </p:notesMasterIdLst>
  <p:sldIdLst>
    <p:sldId id="344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343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Gill Sans"/>
          <a:ea typeface="Gill Sans"/>
          <a:cs typeface="Gill Sans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Gill Sans"/>
          <a:ea typeface="Gill Sans"/>
          <a:cs typeface="Gill Sans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Gill Sans"/>
          <a:ea typeface="Gill Sans"/>
          <a:cs typeface="Gill Sans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Gill Sans"/>
          <a:ea typeface="Gill Sans"/>
          <a:cs typeface="Gill Sans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Gill Sans Light"/>
          <a:ea typeface="Gill Sans Light"/>
          <a:cs typeface="Gill Sans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Gill Sans"/>
          <a:ea typeface="Gill Sans"/>
          <a:cs typeface="Gill Sans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Gill Sans"/>
          <a:ea typeface="Gill Sans"/>
          <a:cs typeface="Gill Sans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Gill Sans"/>
          <a:ea typeface="Gill Sans"/>
          <a:cs typeface="Gill Sans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Gill Sans"/>
          <a:ea typeface="Gill Sans"/>
          <a:cs typeface="Gill Sans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Gill Sans"/>
          <a:ea typeface="Gill Sans"/>
          <a:cs typeface="Gill Sans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Gill Sans"/>
          <a:ea typeface="Gill Sans"/>
          <a:cs typeface="Gill Sans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195"/>
    <p:restoredTop sz="94640"/>
  </p:normalViewPr>
  <p:slideViewPr>
    <p:cSldViewPr snapToGrid="0" snapToObjects="1">
      <p:cViewPr varScale="1">
        <p:scale>
          <a:sx n="50" d="100"/>
          <a:sy n="50" d="100"/>
        </p:scale>
        <p:origin x="78" y="7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viewProps" Target="viewProp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theme" Target="theme/theme1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presProps" Target="presProps.xml"/><Relationship Id="rId9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notesMaster" Target="notesMasters/notesMaster1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Gill Sans"/>
        <a:ea typeface="Gill Sans"/>
        <a:cs typeface="Gill Sans"/>
        <a:sym typeface="Gill Sans"/>
      </a:defRPr>
    </a:lvl1pPr>
    <a:lvl2pPr indent="228600" defTabSz="457200" latinLnBrk="0">
      <a:lnSpc>
        <a:spcPct val="117999"/>
      </a:lnSpc>
      <a:defRPr sz="2200">
        <a:latin typeface="Gill Sans"/>
        <a:ea typeface="Gill Sans"/>
        <a:cs typeface="Gill Sans"/>
        <a:sym typeface="Gill Sans"/>
      </a:defRPr>
    </a:lvl2pPr>
    <a:lvl3pPr indent="457200" defTabSz="457200" latinLnBrk="0">
      <a:lnSpc>
        <a:spcPct val="117999"/>
      </a:lnSpc>
      <a:defRPr sz="2200">
        <a:latin typeface="Gill Sans"/>
        <a:ea typeface="Gill Sans"/>
        <a:cs typeface="Gill Sans"/>
        <a:sym typeface="Gill Sans"/>
      </a:defRPr>
    </a:lvl3pPr>
    <a:lvl4pPr indent="685800" defTabSz="457200" latinLnBrk="0">
      <a:lnSpc>
        <a:spcPct val="117999"/>
      </a:lnSpc>
      <a:defRPr sz="2200">
        <a:latin typeface="Gill Sans"/>
        <a:ea typeface="Gill Sans"/>
        <a:cs typeface="Gill Sans"/>
        <a:sym typeface="Gill Sans"/>
      </a:defRPr>
    </a:lvl4pPr>
    <a:lvl5pPr indent="914400" defTabSz="457200" latinLnBrk="0">
      <a:lnSpc>
        <a:spcPct val="117999"/>
      </a:lnSpc>
      <a:defRPr sz="2200">
        <a:latin typeface="Gill Sans"/>
        <a:ea typeface="Gill Sans"/>
        <a:cs typeface="Gill Sans"/>
        <a:sym typeface="Gill Sans"/>
      </a:defRPr>
    </a:lvl5pPr>
    <a:lvl6pPr indent="1143000" defTabSz="457200" latinLnBrk="0">
      <a:lnSpc>
        <a:spcPct val="117999"/>
      </a:lnSpc>
      <a:defRPr sz="2200">
        <a:latin typeface="Gill Sans"/>
        <a:ea typeface="Gill Sans"/>
        <a:cs typeface="Gill Sans"/>
        <a:sym typeface="Gill Sans"/>
      </a:defRPr>
    </a:lvl6pPr>
    <a:lvl7pPr indent="1371600" defTabSz="457200" latinLnBrk="0">
      <a:lnSpc>
        <a:spcPct val="117999"/>
      </a:lnSpc>
      <a:defRPr sz="2200">
        <a:latin typeface="Gill Sans"/>
        <a:ea typeface="Gill Sans"/>
        <a:cs typeface="Gill Sans"/>
        <a:sym typeface="Gill Sans"/>
      </a:defRPr>
    </a:lvl7pPr>
    <a:lvl8pPr indent="1600200" defTabSz="457200" latinLnBrk="0">
      <a:lnSpc>
        <a:spcPct val="117999"/>
      </a:lnSpc>
      <a:defRPr sz="2200">
        <a:latin typeface="Gill Sans"/>
        <a:ea typeface="Gill Sans"/>
        <a:cs typeface="Gill Sans"/>
        <a:sym typeface="Gill Sans"/>
      </a:defRPr>
    </a:lvl8pPr>
    <a:lvl9pPr indent="1828800" defTabSz="457200" latinLnBrk="0">
      <a:lnSpc>
        <a:spcPct val="117999"/>
      </a:lnSpc>
      <a:defRPr sz="2200">
        <a:latin typeface="Gill Sans"/>
        <a:ea typeface="Gill Sans"/>
        <a:cs typeface="Gill Sans"/>
        <a:sym typeface="Gill San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0000" y="50419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700"/>
            </a:lvl1pPr>
            <a:lvl2pPr marL="0" indent="0" algn="ctr">
              <a:spcBef>
                <a:spcPts val="0"/>
              </a:spcBef>
              <a:buSzTx/>
              <a:buNone/>
              <a:defRPr sz="3700"/>
            </a:lvl2pPr>
            <a:lvl3pPr marL="0" indent="0" algn="ctr">
              <a:spcBef>
                <a:spcPts val="0"/>
              </a:spcBef>
              <a:buSzTx/>
              <a:buNone/>
              <a:defRPr sz="3700"/>
            </a:lvl3pPr>
            <a:lvl4pPr marL="0" indent="0" algn="ctr">
              <a:spcBef>
                <a:spcPts val="0"/>
              </a:spcBef>
              <a:buSzTx/>
              <a:buNone/>
              <a:defRPr sz="3700"/>
            </a:lvl4pPr>
            <a:lvl5pPr marL="0" indent="0" algn="ctr">
              <a:spcBef>
                <a:spcPts val="0"/>
              </a:spcBef>
              <a:buSzTx/>
              <a:buNone/>
              <a:defRPr sz="37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13"/>
          </p:nvPr>
        </p:nvSpPr>
        <p:spPr>
          <a:xfrm>
            <a:off x="1270000" y="6362700"/>
            <a:ext cx="10464800" cy="4572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14"/>
          </p:nvPr>
        </p:nvSpPr>
        <p:spPr>
          <a:xfrm>
            <a:off x="1270000" y="4260849"/>
            <a:ext cx="10464800" cy="62230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400"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Image"/>
          <p:cNvSpPr>
            <a:spLocks noGrp="1"/>
          </p:cNvSpPr>
          <p:nvPr>
            <p:ph type="pic" idx="13"/>
          </p:nvPr>
        </p:nvSpPr>
        <p:spPr>
          <a:xfrm>
            <a:off x="-949853" y="0"/>
            <a:ext cx="14904506" cy="9944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Image"/>
          <p:cNvSpPr>
            <a:spLocks noGrp="1"/>
          </p:cNvSpPr>
          <p:nvPr>
            <p:ph type="pic" idx="13"/>
          </p:nvPr>
        </p:nvSpPr>
        <p:spPr>
          <a:xfrm>
            <a:off x="1622088" y="289099"/>
            <a:ext cx="9753603" cy="6505789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0000" y="81534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700"/>
            </a:lvl1pPr>
            <a:lvl2pPr marL="0" indent="0" algn="ctr">
              <a:spcBef>
                <a:spcPts val="0"/>
              </a:spcBef>
              <a:buSzTx/>
              <a:buNone/>
              <a:defRPr sz="3700"/>
            </a:lvl2pPr>
            <a:lvl3pPr marL="0" indent="0" algn="ctr">
              <a:spcBef>
                <a:spcPts val="0"/>
              </a:spcBef>
              <a:buSzTx/>
              <a:buNone/>
              <a:defRPr sz="3700"/>
            </a:lvl3pPr>
            <a:lvl4pPr marL="0" indent="0" algn="ctr">
              <a:spcBef>
                <a:spcPts val="0"/>
              </a:spcBef>
              <a:buSzTx/>
              <a:buNone/>
              <a:defRPr sz="3700"/>
            </a:lvl4pPr>
            <a:lvl5pPr marL="0" indent="0" algn="ctr">
              <a:spcBef>
                <a:spcPts val="0"/>
              </a:spcBef>
              <a:buSzTx/>
              <a:buNone/>
              <a:defRPr sz="37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Image"/>
          <p:cNvSpPr>
            <a:spLocks noGrp="1"/>
          </p:cNvSpPr>
          <p:nvPr>
            <p:ph type="pic" idx="13"/>
          </p:nvPr>
        </p:nvSpPr>
        <p:spPr>
          <a:xfrm>
            <a:off x="2263775" y="613833"/>
            <a:ext cx="12401550" cy="8267701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952500" y="4724400"/>
            <a:ext cx="5334000" cy="41148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700"/>
            </a:lvl1pPr>
            <a:lvl2pPr marL="0" indent="0" algn="ctr">
              <a:spcBef>
                <a:spcPts val="0"/>
              </a:spcBef>
              <a:buSzTx/>
              <a:buNone/>
              <a:defRPr sz="3700"/>
            </a:lvl2pPr>
            <a:lvl3pPr marL="0" indent="0" algn="ctr">
              <a:spcBef>
                <a:spcPts val="0"/>
              </a:spcBef>
              <a:buSzTx/>
              <a:buNone/>
              <a:defRPr sz="3700"/>
            </a:lvl3pPr>
            <a:lvl4pPr marL="0" indent="0" algn="ctr">
              <a:spcBef>
                <a:spcPts val="0"/>
              </a:spcBef>
              <a:buSzTx/>
              <a:buNone/>
              <a:defRPr sz="3700"/>
            </a:lvl4pPr>
            <a:lvl5pPr marL="0" indent="0" algn="ctr">
              <a:spcBef>
                <a:spcPts val="0"/>
              </a:spcBef>
              <a:buSzTx/>
              <a:buNone/>
              <a:defRPr sz="37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Image"/>
          <p:cNvSpPr>
            <a:spLocks noGrp="1"/>
          </p:cNvSpPr>
          <p:nvPr>
            <p:ph type="pic" idx="13"/>
          </p:nvPr>
        </p:nvSpPr>
        <p:spPr>
          <a:xfrm>
            <a:off x="4086225" y="2586566"/>
            <a:ext cx="9429750" cy="6286501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952500" y="25908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Image"/>
          <p:cNvSpPr>
            <a:spLocks noGrp="1"/>
          </p:cNvSpPr>
          <p:nvPr>
            <p:ph type="pic" sz="quarter" idx="13"/>
          </p:nvPr>
        </p:nvSpPr>
        <p:spPr>
          <a:xfrm>
            <a:off x="6680200" y="5029200"/>
            <a:ext cx="6054748" cy="4038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Image"/>
          <p:cNvSpPr>
            <a:spLocks noGrp="1"/>
          </p:cNvSpPr>
          <p:nvPr>
            <p:ph type="pic" sz="quarter" idx="14"/>
          </p:nvPr>
        </p:nvSpPr>
        <p:spPr>
          <a:xfrm>
            <a:off x="6502400" y="889000"/>
            <a:ext cx="5867400" cy="3911601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Image"/>
          <p:cNvSpPr>
            <a:spLocks noGrp="1"/>
          </p:cNvSpPr>
          <p:nvPr>
            <p:ph type="pic" idx="15"/>
          </p:nvPr>
        </p:nvSpPr>
        <p:spPr>
          <a:xfrm>
            <a:off x="-2374900" y="889000"/>
            <a:ext cx="11982450" cy="79883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952500" y="25908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40263" y="9296400"/>
            <a:ext cx="317501" cy="3302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600" b="0">
                <a:latin typeface="Gill Sans Light"/>
                <a:ea typeface="Gill Sans Light"/>
                <a:cs typeface="Gill Sans Light"/>
                <a:sym typeface="Gill Sans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 SemiBold"/>
        </a:defRPr>
      </a:lvl1pPr>
      <a:lvl2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 SemiBold"/>
        </a:defRPr>
      </a:lvl2pPr>
      <a:lvl3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 SemiBold"/>
        </a:defRPr>
      </a:lvl3pPr>
      <a:lvl4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 SemiBold"/>
        </a:defRPr>
      </a:lvl4pPr>
      <a:lvl5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 SemiBold"/>
        </a:defRPr>
      </a:lvl5pPr>
      <a:lvl6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 SemiBold"/>
        </a:defRPr>
      </a:lvl6pPr>
      <a:lvl7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 SemiBold"/>
        </a:defRPr>
      </a:lvl7pPr>
      <a:lvl8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 SemiBold"/>
        </a:defRPr>
      </a:lvl8pPr>
      <a:lvl9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 SemiBold"/>
        </a:defRPr>
      </a:lvl9pPr>
    </p:titleStyle>
    <p:bodyStyle>
      <a:lvl1pPr marL="508000" marR="0" indent="-5080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1pPr>
      <a:lvl2pPr marL="952500" marR="0" indent="-5080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2pPr>
      <a:lvl3pPr marL="1397000" marR="0" indent="-5080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9pPr>
    </p:bodyStyle>
    <p:other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simple.wikipedia.org/wiki/ASCII" TargetMode="Externa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[301] Strings"/>
          <p:cNvSpPr txBox="1">
            <a:spLocks noGrp="1"/>
          </p:cNvSpPr>
          <p:nvPr>
            <p:ph type="ctrTitle"/>
          </p:nvPr>
        </p:nvSpPr>
        <p:spPr>
          <a:xfrm>
            <a:off x="0" y="1764709"/>
            <a:ext cx="12583320" cy="3302000"/>
          </a:xfrm>
          <a:prstGeom prst="rect">
            <a:avLst/>
          </a:prstGeom>
        </p:spPr>
        <p:txBody>
          <a:bodyPr/>
          <a:lstStyle>
            <a:lvl1pPr>
              <a:defRPr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dirty="0"/>
              <a:t>[</a:t>
            </a:r>
            <a:r>
              <a:rPr lang="en-US" dirty="0"/>
              <a:t>220 / 319</a:t>
            </a:r>
            <a:r>
              <a:rPr dirty="0"/>
              <a:t>] Strings</a:t>
            </a: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B48480EC-C883-564C-B091-492D6E30E4D4}"/>
              </a:ext>
            </a:extLst>
          </p:cNvPr>
          <p:cNvSpPr txBox="1">
            <a:spLocks/>
          </p:cNvSpPr>
          <p:nvPr/>
        </p:nvSpPr>
        <p:spPr bwMode="auto">
          <a:xfrm>
            <a:off x="1541860" y="5279360"/>
            <a:ext cx="10464800" cy="1130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50800" tIns="50800" rIns="50800" bIns="50800"/>
          <a:lstStyle>
            <a:lvl1pPr>
              <a:spcBef>
                <a:spcPts val="4200"/>
              </a:spcBef>
              <a:buSzPct val="145000"/>
              <a:buChar char="•"/>
              <a:defRPr sz="3200">
                <a:solidFill>
                  <a:srgbClr val="00000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1pPr>
            <a:lvl2pPr marL="952500" indent="-508000">
              <a:spcBef>
                <a:spcPts val="4200"/>
              </a:spcBef>
              <a:buSzPct val="145000"/>
              <a:buChar char="•"/>
              <a:defRPr sz="3200">
                <a:solidFill>
                  <a:srgbClr val="00000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2pPr>
            <a:lvl3pPr marL="1397000" indent="-508000">
              <a:spcBef>
                <a:spcPts val="4200"/>
              </a:spcBef>
              <a:buSzPct val="145000"/>
              <a:buChar char="•"/>
              <a:defRPr sz="3200">
                <a:solidFill>
                  <a:srgbClr val="00000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3pPr>
            <a:lvl4pPr marL="1778000" indent="-444500">
              <a:spcBef>
                <a:spcPts val="4200"/>
              </a:spcBef>
              <a:buSzPct val="145000"/>
              <a:buChar char="•"/>
              <a:defRPr sz="3200">
                <a:solidFill>
                  <a:srgbClr val="00000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4pPr>
            <a:lvl5pPr marL="2222500" indent="-444500">
              <a:spcBef>
                <a:spcPts val="4200"/>
              </a:spcBef>
              <a:buSzPct val="145000"/>
              <a:buChar char="•"/>
              <a:defRPr sz="3200">
                <a:solidFill>
                  <a:srgbClr val="00000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5pPr>
            <a:lvl6pPr marL="2679700" indent="-444500" defTabSz="584200" eaLnBrk="0" fontAlgn="base" hangingPunct="0">
              <a:spcBef>
                <a:spcPts val="4200"/>
              </a:spcBef>
              <a:spcAft>
                <a:spcPct val="0"/>
              </a:spcAft>
              <a:buSzPct val="145000"/>
              <a:buChar char="•"/>
              <a:defRPr sz="3200">
                <a:solidFill>
                  <a:srgbClr val="00000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6pPr>
            <a:lvl7pPr marL="3136900" indent="-444500" defTabSz="584200" eaLnBrk="0" fontAlgn="base" hangingPunct="0">
              <a:spcBef>
                <a:spcPts val="4200"/>
              </a:spcBef>
              <a:spcAft>
                <a:spcPct val="0"/>
              </a:spcAft>
              <a:buSzPct val="145000"/>
              <a:buChar char="•"/>
              <a:defRPr sz="3200">
                <a:solidFill>
                  <a:srgbClr val="00000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7pPr>
            <a:lvl8pPr marL="3594100" indent="-444500" defTabSz="584200" eaLnBrk="0" fontAlgn="base" hangingPunct="0">
              <a:spcBef>
                <a:spcPts val="4200"/>
              </a:spcBef>
              <a:spcAft>
                <a:spcPct val="0"/>
              </a:spcAft>
              <a:buSzPct val="145000"/>
              <a:buChar char="•"/>
              <a:defRPr sz="3200">
                <a:solidFill>
                  <a:srgbClr val="00000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8pPr>
            <a:lvl9pPr marL="4051300" indent="-444500" defTabSz="584200" eaLnBrk="0" fontAlgn="base" hangingPunct="0">
              <a:spcBef>
                <a:spcPts val="4200"/>
              </a:spcBef>
              <a:spcAft>
                <a:spcPct val="0"/>
              </a:spcAft>
              <a:buSzPct val="145000"/>
              <a:buChar char="•"/>
              <a:defRPr sz="3200">
                <a:solidFill>
                  <a:srgbClr val="00000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9pPr>
          </a:lstStyle>
          <a:p>
            <a:pPr algn="ctr" eaLnBrk="1">
              <a:spcBef>
                <a:spcPct val="0"/>
              </a:spcBef>
              <a:buSzTx/>
              <a:buFontTx/>
              <a:buNone/>
            </a:pPr>
            <a:r>
              <a:rPr lang="en-US" altLang="en-US" sz="3700" b="0" dirty="0"/>
              <a:t>Department of Computer Sciences</a:t>
            </a:r>
          </a:p>
          <a:p>
            <a:pPr algn="ctr" eaLnBrk="1">
              <a:spcBef>
                <a:spcPct val="0"/>
              </a:spcBef>
              <a:buSzTx/>
              <a:buFontTx/>
              <a:buNone/>
            </a:pPr>
            <a:r>
              <a:rPr lang="en-US" altLang="en-US" sz="3700" b="0" dirty="0"/>
              <a:t>University of Wisconsin-Madison </a:t>
            </a:r>
          </a:p>
          <a:p>
            <a:pPr>
              <a:spcBef>
                <a:spcPct val="0"/>
              </a:spcBef>
              <a:buSzTx/>
              <a:buNone/>
            </a:pPr>
            <a:endParaRPr lang="en-US" altLang="en-US" sz="3700" b="0" dirty="0">
              <a:latin typeface="Gill Sans" panose="020B0502020104020203" pitchFamily="34" charset="-79"/>
              <a:cs typeface="Gill Sans" panose="020B0502020104020203" pitchFamily="34" charset="-79"/>
            </a:endParaRPr>
          </a:p>
        </p:txBody>
      </p:sp>
      <p:sp>
        <p:nvSpPr>
          <p:cNvPr id="5" name="Text Box 3">
            <a:extLst>
              <a:ext uri="{FF2B5EF4-FFF2-40B4-BE49-F238E27FC236}">
                <a16:creationId xmlns:a16="http://schemas.microsoft.com/office/drawing/2014/main" id="{92714AFD-795A-9742-B344-90EFE69BD4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8710" y="8007301"/>
            <a:ext cx="5607305" cy="1487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400" b="1">
                <a:solidFill>
                  <a:srgbClr val="00000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1pPr>
            <a:lvl2pPr marL="742950" indent="-285750">
              <a:defRPr sz="2400" b="1">
                <a:solidFill>
                  <a:srgbClr val="00000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2pPr>
            <a:lvl3pPr marL="1143000" indent="-228600">
              <a:defRPr sz="2400" b="1">
                <a:solidFill>
                  <a:srgbClr val="00000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3pPr>
            <a:lvl4pPr marL="1600200" indent="-228600">
              <a:defRPr sz="2400" b="1">
                <a:solidFill>
                  <a:srgbClr val="00000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4pPr>
            <a:lvl5pPr marL="2057400" indent="-228600">
              <a:defRPr sz="2400" b="1">
                <a:solidFill>
                  <a:srgbClr val="00000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0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0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0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0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9pPr>
          </a:lstStyle>
          <a:p>
            <a:pPr algn="ctr" eaLnBrk="1"/>
            <a:r>
              <a:rPr lang="en-US" altLang="en-US" sz="3000" b="0" dirty="0">
                <a:solidFill>
                  <a:srgbClr val="FF9300"/>
                </a:solidFill>
                <a:latin typeface="Gill Sans SemiBold" panose="020B0502020104020203" pitchFamily="34" charset="-79"/>
                <a:ea typeface="Gill Sans SemiBold" panose="020B0502020104020203" pitchFamily="34" charset="-79"/>
                <a:cs typeface="Gill Sans SemiBold" panose="020B0502020104020203" pitchFamily="34" charset="-79"/>
                <a:sym typeface="Gill Sans SemiBold" panose="020B0502020104020203" pitchFamily="34" charset="-79"/>
              </a:rPr>
              <a:t>Readings: </a:t>
            </a:r>
          </a:p>
          <a:p>
            <a:pPr algn="ctr" eaLnBrk="1"/>
            <a:r>
              <a:rPr lang="en-US" altLang="en-US" sz="3000" b="0" dirty="0">
                <a:solidFill>
                  <a:srgbClr val="FF9300"/>
                </a:solidFill>
                <a:latin typeface="Gill Sans" panose="020B0502020104020203" pitchFamily="34" charset="-79"/>
                <a:ea typeface="Gill Sans" panose="020B0502020104020203" pitchFamily="34" charset="-79"/>
                <a:cs typeface="Gill Sans" panose="020B0502020104020203" pitchFamily="34" charset="-79"/>
                <a:sym typeface="Gill Sans" panose="020B0502020104020203" pitchFamily="34" charset="-79"/>
              </a:rPr>
              <a:t>Chapter 8 ( + 9) of Think Python</a:t>
            </a:r>
          </a:p>
          <a:p>
            <a:pPr algn="ctr" eaLnBrk="1"/>
            <a:r>
              <a:rPr lang="en-US" altLang="en-US" sz="3000" b="0" dirty="0">
                <a:solidFill>
                  <a:srgbClr val="FF9300"/>
                </a:solidFill>
                <a:latin typeface="Gill Sans" panose="020B0502020104020203" pitchFamily="34" charset="-79"/>
                <a:ea typeface="Gill Sans SemiBold" panose="020B0502020104020203" pitchFamily="34" charset="-79"/>
                <a:cs typeface="Gill Sans SemiBold" panose="020B0502020104020203" pitchFamily="34" charset="-79"/>
                <a:sym typeface="Gill Sans SemiBold" panose="020B0502020104020203" pitchFamily="34" charset="-79"/>
              </a:rPr>
              <a:t>Chapter 7 of Python for Everybody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Comparison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Comparison</a:t>
            </a:r>
          </a:p>
        </p:txBody>
      </p:sp>
      <p:sp>
        <p:nvSpPr>
          <p:cNvPr id="202" name="Arrow"/>
          <p:cNvSpPr/>
          <p:nvPr/>
        </p:nvSpPr>
        <p:spPr>
          <a:xfrm>
            <a:off x="6642100" y="2005955"/>
            <a:ext cx="1946226" cy="1270001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03" name="True"/>
          <p:cNvSpPr txBox="1"/>
          <p:nvPr/>
        </p:nvSpPr>
        <p:spPr>
          <a:xfrm>
            <a:off x="8866429" y="2262139"/>
            <a:ext cx="1244502" cy="800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>
            <a:spAutoFit/>
          </a:bodyPr>
          <a:lstStyle>
            <a:lvl1pPr algn="l">
              <a:defRPr sz="4800" b="0"/>
            </a:lvl1pPr>
          </a:lstStyle>
          <a:p>
            <a:r>
              <a:t>True</a:t>
            </a:r>
          </a:p>
        </p:txBody>
      </p:sp>
      <p:sp>
        <p:nvSpPr>
          <p:cNvPr id="204" name="There are three gotchas:"/>
          <p:cNvSpPr txBox="1"/>
          <p:nvPr/>
        </p:nvSpPr>
        <p:spPr>
          <a:xfrm>
            <a:off x="3027635" y="4343399"/>
            <a:ext cx="3159473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/>
            </a:lvl1pPr>
          </a:lstStyle>
          <a:p>
            <a:r>
              <a:t>There are three gotchas:</a:t>
            </a:r>
          </a:p>
        </p:txBody>
      </p:sp>
      <p:sp>
        <p:nvSpPr>
          <p:cNvPr id="205" name="1"/>
          <p:cNvSpPr/>
          <p:nvPr/>
        </p:nvSpPr>
        <p:spPr>
          <a:xfrm>
            <a:off x="3209112" y="5219898"/>
            <a:ext cx="565423" cy="565424"/>
          </a:xfrm>
          <a:prstGeom prst="ellipse">
            <a:avLst/>
          </a:prstGeom>
          <a:solidFill>
            <a:schemeClr val="accent6">
              <a:satOff val="-15808"/>
              <a:lumOff val="-17557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lnSpc>
                <a:spcPct val="10000"/>
              </a:lnSpc>
              <a:defRPr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1</a:t>
            </a:r>
          </a:p>
        </p:txBody>
      </p:sp>
      <p:sp>
        <p:nvSpPr>
          <p:cNvPr id="206" name="2"/>
          <p:cNvSpPr/>
          <p:nvPr/>
        </p:nvSpPr>
        <p:spPr>
          <a:xfrm>
            <a:off x="3209112" y="6121499"/>
            <a:ext cx="565423" cy="565424"/>
          </a:xfrm>
          <a:prstGeom prst="ellipse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lnSpc>
                <a:spcPct val="10000"/>
              </a:lnSpc>
              <a:defRPr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2</a:t>
            </a:r>
          </a:p>
        </p:txBody>
      </p:sp>
      <p:sp>
        <p:nvSpPr>
          <p:cNvPr id="207" name="3"/>
          <p:cNvSpPr/>
          <p:nvPr/>
        </p:nvSpPr>
        <p:spPr>
          <a:xfrm>
            <a:off x="3209112" y="7023100"/>
            <a:ext cx="565423" cy="565423"/>
          </a:xfrm>
          <a:prstGeom prst="ellipse">
            <a:avLst/>
          </a:prstGeom>
          <a:solidFill>
            <a:schemeClr val="accent2">
              <a:hueOff val="167855"/>
              <a:satOff val="17755"/>
              <a:lumOff val="-16671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lnSpc>
                <a:spcPct val="10000"/>
              </a:lnSpc>
              <a:defRPr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3</a:t>
            </a:r>
          </a:p>
        </p:txBody>
      </p:sp>
      <p:sp>
        <p:nvSpPr>
          <p:cNvPr id="208" name="case (upper vs. lower)"/>
          <p:cNvSpPr txBox="1"/>
          <p:nvPr/>
        </p:nvSpPr>
        <p:spPr>
          <a:xfrm>
            <a:off x="3948328" y="5274009"/>
            <a:ext cx="2815085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b="0"/>
            </a:lvl1pPr>
          </a:lstStyle>
          <a:p>
            <a:r>
              <a:t>case (upper vs. lower)</a:t>
            </a:r>
          </a:p>
        </p:txBody>
      </p:sp>
      <p:sp>
        <p:nvSpPr>
          <p:cNvPr id="209" name="digits"/>
          <p:cNvSpPr txBox="1"/>
          <p:nvPr/>
        </p:nvSpPr>
        <p:spPr>
          <a:xfrm>
            <a:off x="3948328" y="6163009"/>
            <a:ext cx="752178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b="0"/>
            </a:lvl1pPr>
          </a:lstStyle>
          <a:p>
            <a:r>
              <a:t>digits</a:t>
            </a:r>
          </a:p>
        </p:txBody>
      </p:sp>
      <p:sp>
        <p:nvSpPr>
          <p:cNvPr id="210" name="prefixes"/>
          <p:cNvSpPr txBox="1"/>
          <p:nvPr/>
        </p:nvSpPr>
        <p:spPr>
          <a:xfrm>
            <a:off x="3948328" y="7077211"/>
            <a:ext cx="1086297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b="0"/>
            </a:lvl1pPr>
          </a:lstStyle>
          <a:p>
            <a:r>
              <a:t>prefixes</a:t>
            </a:r>
          </a:p>
        </p:txBody>
      </p:sp>
      <p:sp>
        <p:nvSpPr>
          <p:cNvPr id="211" name="“dog” &lt; “doo doo”"/>
          <p:cNvSpPr txBox="1"/>
          <p:nvPr/>
        </p:nvSpPr>
        <p:spPr>
          <a:xfrm>
            <a:off x="1302408" y="2240905"/>
            <a:ext cx="4832153" cy="800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 b="0"/>
            </a:lvl1pPr>
          </a:lstStyle>
          <a:p>
            <a:r>
              <a:t>“dog” &lt; “doo doo”</a:t>
            </a:r>
          </a:p>
        </p:txBody>
      </p:sp>
      <p:sp>
        <p:nvSpPr>
          <p:cNvPr id="212" name="Rectangle"/>
          <p:cNvSpPr/>
          <p:nvPr/>
        </p:nvSpPr>
        <p:spPr>
          <a:xfrm>
            <a:off x="2273300" y="2359573"/>
            <a:ext cx="294482" cy="783033"/>
          </a:xfrm>
          <a:prstGeom prst="rect">
            <a:avLst/>
          </a:prstGeom>
          <a:ln w="254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13" name="Rectangle"/>
          <p:cNvSpPr/>
          <p:nvPr/>
        </p:nvSpPr>
        <p:spPr>
          <a:xfrm>
            <a:off x="4318000" y="2359573"/>
            <a:ext cx="375543" cy="783033"/>
          </a:xfrm>
          <a:prstGeom prst="rect">
            <a:avLst/>
          </a:prstGeom>
          <a:ln w="254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1. Case rules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1. Case rules</a:t>
            </a:r>
          </a:p>
        </p:txBody>
      </p:sp>
      <p:sp>
        <p:nvSpPr>
          <p:cNvPr id="216" name="“A” &lt; “B” &lt; … &lt; “Y” &lt; “Z”"/>
          <p:cNvSpPr txBox="1"/>
          <p:nvPr/>
        </p:nvSpPr>
        <p:spPr>
          <a:xfrm>
            <a:off x="2680493" y="2832100"/>
            <a:ext cx="4646614" cy="558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3200" b="0"/>
            </a:lvl1pPr>
          </a:lstStyle>
          <a:p>
            <a:r>
              <a:t>“A” &lt; “B” &lt; … &lt; “Y” &lt; “Z”</a:t>
            </a:r>
          </a:p>
        </p:txBody>
      </p:sp>
      <p:sp>
        <p:nvSpPr>
          <p:cNvPr id="217" name="“a” &lt; “b” &lt; … &lt; “y” &lt; “z”"/>
          <p:cNvSpPr txBox="1"/>
          <p:nvPr/>
        </p:nvSpPr>
        <p:spPr>
          <a:xfrm>
            <a:off x="2822376" y="4191000"/>
            <a:ext cx="4362848" cy="558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3200" b="0"/>
            </a:lvl1pPr>
          </a:lstStyle>
          <a:p>
            <a:r>
              <a:t>“a” &lt; “b” &lt; … &lt; “y” &lt; “z”</a:t>
            </a:r>
          </a:p>
        </p:txBody>
      </p:sp>
      <p:sp>
        <p:nvSpPr>
          <p:cNvPr id="218" name="“C” &lt; “b”…"/>
          <p:cNvSpPr txBox="1"/>
          <p:nvPr/>
        </p:nvSpPr>
        <p:spPr>
          <a:xfrm>
            <a:off x="5585221" y="6273800"/>
            <a:ext cx="1834358" cy="1473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3200" b="0"/>
            </a:pPr>
            <a:r>
              <a:t>“C” &lt; “b”</a:t>
            </a:r>
          </a:p>
          <a:p>
            <a:pPr>
              <a:defRPr sz="3200" b="0"/>
            </a:pPr>
            <a:r>
              <a:t>“Z” &lt; “a”</a:t>
            </a:r>
          </a:p>
        </p:txBody>
      </p:sp>
      <p:sp>
        <p:nvSpPr>
          <p:cNvPr id="219" name="makes sense"/>
          <p:cNvSpPr txBox="1"/>
          <p:nvPr/>
        </p:nvSpPr>
        <p:spPr>
          <a:xfrm>
            <a:off x="9731623" y="2882899"/>
            <a:ext cx="205055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</a:defRPr>
            </a:lvl1pPr>
          </a:lstStyle>
          <a:p>
            <a:r>
              <a:t>makes sense</a:t>
            </a:r>
          </a:p>
        </p:txBody>
      </p:sp>
      <p:sp>
        <p:nvSpPr>
          <p:cNvPr id="220" name="makes sense"/>
          <p:cNvSpPr txBox="1"/>
          <p:nvPr/>
        </p:nvSpPr>
        <p:spPr>
          <a:xfrm>
            <a:off x="9731623" y="4241799"/>
            <a:ext cx="205055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</a:defRPr>
            </a:lvl1pPr>
          </a:lstStyle>
          <a:p>
            <a:r>
              <a:t>makes sense</a:t>
            </a:r>
          </a:p>
        </p:txBody>
      </p:sp>
      <p:sp>
        <p:nvSpPr>
          <p:cNvPr id="221" name="less intuitive"/>
          <p:cNvSpPr txBox="1"/>
          <p:nvPr/>
        </p:nvSpPr>
        <p:spPr>
          <a:xfrm>
            <a:off x="3977676" y="7825488"/>
            <a:ext cx="5049459" cy="8412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</a:defRPr>
            </a:lvl1pPr>
          </a:lstStyle>
          <a:p>
            <a:r>
              <a:rPr lang="en-US" dirty="0"/>
              <a:t>To learn more, visit</a:t>
            </a:r>
          </a:p>
          <a:p>
            <a:r>
              <a:rPr lang="en-US" b="0" dirty="0"/>
              <a:t> </a:t>
            </a:r>
            <a:r>
              <a:rPr lang="en-US" b="0" dirty="0">
                <a:hlinkClick r:id="rId2"/>
              </a:rPr>
              <a:t>https://simple.wikipedia.org/wiki/ASCII</a:t>
            </a:r>
            <a:r>
              <a:rPr lang="en-US" b="0" dirty="0"/>
              <a:t> </a:t>
            </a:r>
            <a:endParaRPr b="0" dirty="0"/>
          </a:p>
        </p:txBody>
      </p:sp>
      <p:pic>
        <p:nvPicPr>
          <p:cNvPr id="222" name="Line Line" descr="Line Line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565150" y="5473700"/>
            <a:ext cx="11874501" cy="76200"/>
          </a:xfrm>
          <a:prstGeom prst="rect">
            <a:avLst/>
          </a:prstGeom>
        </p:spPr>
      </p:pic>
      <p:sp>
        <p:nvSpPr>
          <p:cNvPr id="224" name="upper case is…"/>
          <p:cNvSpPr txBox="1"/>
          <p:nvPr/>
        </p:nvSpPr>
        <p:spPr>
          <a:xfrm>
            <a:off x="9029265" y="6278107"/>
            <a:ext cx="2465419" cy="12105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rPr lang="en-US" dirty="0"/>
              <a:t>In the ASCII table, </a:t>
            </a:r>
          </a:p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rPr dirty="0"/>
              <a:t>upper case is</a:t>
            </a:r>
          </a:p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rPr dirty="0"/>
              <a:t>before lower</a:t>
            </a:r>
            <a:r>
              <a:rPr lang="en-US" dirty="0"/>
              <a:t> case.</a:t>
            </a:r>
          </a:p>
        </p:txBody>
      </p:sp>
      <p:sp>
        <p:nvSpPr>
          <p:cNvPr id="11" name="upper case is…">
            <a:extLst>
              <a:ext uri="{FF2B5EF4-FFF2-40B4-BE49-F238E27FC236}">
                <a16:creationId xmlns:a16="http://schemas.microsoft.com/office/drawing/2014/main" id="{649589EC-5737-0F46-B012-0E2006377EA6}"/>
              </a:ext>
            </a:extLst>
          </p:cNvPr>
          <p:cNvSpPr txBox="1"/>
          <p:nvPr/>
        </p:nvSpPr>
        <p:spPr>
          <a:xfrm>
            <a:off x="606828" y="6278107"/>
            <a:ext cx="4712829" cy="12105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rPr lang="en-US" dirty="0"/>
              <a:t>Any two characters are</a:t>
            </a:r>
          </a:p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rPr lang="en-US" dirty="0"/>
              <a:t>compared using their position in the </a:t>
            </a:r>
          </a:p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rPr lang="en-US" dirty="0"/>
              <a:t>ASCII table.</a:t>
            </a:r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2. Pesky digits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2. Pesky digits</a:t>
            </a:r>
          </a:p>
        </p:txBody>
      </p:sp>
      <p:sp>
        <p:nvSpPr>
          <p:cNvPr id="227" name="“0” &lt; “1”"/>
          <p:cNvSpPr txBox="1"/>
          <p:nvPr/>
        </p:nvSpPr>
        <p:spPr>
          <a:xfrm>
            <a:off x="4185344" y="2832100"/>
            <a:ext cx="1636912" cy="558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3200" b="0"/>
            </a:lvl1pPr>
          </a:lstStyle>
          <a:p>
            <a:r>
              <a:t>“0” &lt; “1”</a:t>
            </a:r>
          </a:p>
        </p:txBody>
      </p:sp>
      <p:sp>
        <p:nvSpPr>
          <p:cNvPr id="228" name="“8” &lt; “9”"/>
          <p:cNvSpPr txBox="1"/>
          <p:nvPr/>
        </p:nvSpPr>
        <p:spPr>
          <a:xfrm>
            <a:off x="4185344" y="4191000"/>
            <a:ext cx="1636912" cy="558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3200" b="0"/>
            </a:lvl1pPr>
          </a:lstStyle>
          <a:p>
            <a:r>
              <a:t>“8” &lt; “9”</a:t>
            </a:r>
          </a:p>
        </p:txBody>
      </p:sp>
      <p:sp>
        <p:nvSpPr>
          <p:cNvPr id="229" name="“11” &lt; “2”…"/>
          <p:cNvSpPr txBox="1"/>
          <p:nvPr/>
        </p:nvSpPr>
        <p:spPr>
          <a:xfrm>
            <a:off x="5322689" y="6273800"/>
            <a:ext cx="2359422" cy="1473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3200" b="0"/>
            </a:pPr>
            <a:r>
              <a:t>“11” &lt; “2”</a:t>
            </a:r>
          </a:p>
          <a:p>
            <a:pPr>
              <a:defRPr sz="3200" b="0"/>
            </a:pPr>
            <a:r>
              <a:t>“100” &lt; “15”</a:t>
            </a:r>
          </a:p>
        </p:txBody>
      </p:sp>
      <p:sp>
        <p:nvSpPr>
          <p:cNvPr id="230" name="makes sense"/>
          <p:cNvSpPr txBox="1"/>
          <p:nvPr/>
        </p:nvSpPr>
        <p:spPr>
          <a:xfrm>
            <a:off x="6632823" y="2908299"/>
            <a:ext cx="205055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</a:defRPr>
            </a:lvl1pPr>
          </a:lstStyle>
          <a:p>
            <a:r>
              <a:t>makes sense</a:t>
            </a:r>
          </a:p>
        </p:txBody>
      </p:sp>
      <p:sp>
        <p:nvSpPr>
          <p:cNvPr id="231" name="makes sense"/>
          <p:cNvSpPr txBox="1"/>
          <p:nvPr/>
        </p:nvSpPr>
        <p:spPr>
          <a:xfrm>
            <a:off x="6632823" y="4267199"/>
            <a:ext cx="205055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</a:defRPr>
            </a:lvl1pPr>
          </a:lstStyle>
          <a:p>
            <a:r>
              <a:t>makes sense</a:t>
            </a:r>
          </a:p>
        </p:txBody>
      </p:sp>
      <p:sp>
        <p:nvSpPr>
          <p:cNvPr id="232" name="less intuitive"/>
          <p:cNvSpPr txBox="1"/>
          <p:nvPr/>
        </p:nvSpPr>
        <p:spPr>
          <a:xfrm>
            <a:off x="5460528" y="7786384"/>
            <a:ext cx="208374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</a:defRPr>
            </a:lvl1pPr>
          </a:lstStyle>
          <a:p>
            <a:r>
              <a:t>less intuitive</a:t>
            </a:r>
          </a:p>
        </p:txBody>
      </p:sp>
      <p:grpSp>
        <p:nvGrpSpPr>
          <p:cNvPr id="236" name="Group"/>
          <p:cNvGrpSpPr/>
          <p:nvPr/>
        </p:nvGrpSpPr>
        <p:grpSpPr>
          <a:xfrm>
            <a:off x="5309518" y="230501"/>
            <a:ext cx="2385764" cy="1433199"/>
            <a:chOff x="0" y="0"/>
            <a:chExt cx="2385763" cy="1433198"/>
          </a:xfrm>
        </p:grpSpPr>
        <p:pic>
          <p:nvPicPr>
            <p:cNvPr id="233" name="Image" descr="Image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9322" y="0"/>
              <a:ext cx="957746" cy="126559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34" name="Image" descr="Image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88375" y="0"/>
              <a:ext cx="997389" cy="126559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35" name="Square"/>
            <p:cNvSpPr/>
            <p:nvPr/>
          </p:nvSpPr>
          <p:spPr>
            <a:xfrm>
              <a:off x="0" y="749094"/>
              <a:ext cx="684105" cy="684105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Gill Sans SemiBold"/>
                </a:defRPr>
              </a:pPr>
              <a:endParaRPr/>
            </a:p>
          </p:txBody>
        </p:sp>
      </p:grpSp>
      <p:pic>
        <p:nvPicPr>
          <p:cNvPr id="237" name="Line Line" descr="Line Line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565150" y="5473700"/>
            <a:ext cx="11874501" cy="762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“0” &lt; “1”"/>
          <p:cNvSpPr txBox="1"/>
          <p:nvPr/>
        </p:nvSpPr>
        <p:spPr>
          <a:xfrm>
            <a:off x="4185344" y="2832100"/>
            <a:ext cx="1636912" cy="558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3200" b="0"/>
            </a:lvl1pPr>
          </a:lstStyle>
          <a:p>
            <a:r>
              <a:t>“0” &lt; “1”</a:t>
            </a:r>
          </a:p>
        </p:txBody>
      </p:sp>
      <p:sp>
        <p:nvSpPr>
          <p:cNvPr id="241" name="“8” &lt; “9”"/>
          <p:cNvSpPr txBox="1"/>
          <p:nvPr/>
        </p:nvSpPr>
        <p:spPr>
          <a:xfrm>
            <a:off x="4185344" y="4191000"/>
            <a:ext cx="1636912" cy="558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3200" b="0"/>
            </a:lvl1pPr>
          </a:lstStyle>
          <a:p>
            <a:r>
              <a:t>“8” &lt; “9”</a:t>
            </a:r>
          </a:p>
        </p:txBody>
      </p:sp>
      <p:sp>
        <p:nvSpPr>
          <p:cNvPr id="242" name="“11” &lt; “2”…"/>
          <p:cNvSpPr txBox="1"/>
          <p:nvPr/>
        </p:nvSpPr>
        <p:spPr>
          <a:xfrm>
            <a:off x="5322689" y="6273800"/>
            <a:ext cx="2359422" cy="1473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3200" b="0"/>
            </a:pPr>
            <a:r>
              <a:t>“11” &lt; “2”</a:t>
            </a:r>
          </a:p>
          <a:p>
            <a:pPr>
              <a:defRPr sz="3200" b="0"/>
            </a:pPr>
            <a:r>
              <a:t>“100” &lt; “15”</a:t>
            </a:r>
          </a:p>
        </p:txBody>
      </p:sp>
      <p:sp>
        <p:nvSpPr>
          <p:cNvPr id="243" name="makes sense"/>
          <p:cNvSpPr txBox="1"/>
          <p:nvPr/>
        </p:nvSpPr>
        <p:spPr>
          <a:xfrm>
            <a:off x="6632823" y="2908299"/>
            <a:ext cx="205055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</a:defRPr>
            </a:lvl1pPr>
          </a:lstStyle>
          <a:p>
            <a:r>
              <a:t>makes sense</a:t>
            </a:r>
          </a:p>
        </p:txBody>
      </p:sp>
      <p:sp>
        <p:nvSpPr>
          <p:cNvPr id="244" name="makes sense"/>
          <p:cNvSpPr txBox="1"/>
          <p:nvPr/>
        </p:nvSpPr>
        <p:spPr>
          <a:xfrm>
            <a:off x="6632823" y="4267199"/>
            <a:ext cx="205055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</a:defRPr>
            </a:lvl1pPr>
          </a:lstStyle>
          <a:p>
            <a:r>
              <a:t>makes sense</a:t>
            </a:r>
          </a:p>
        </p:txBody>
      </p:sp>
      <p:sp>
        <p:nvSpPr>
          <p:cNvPr id="245" name="remember to find the FIRST difference,…"/>
          <p:cNvSpPr txBox="1"/>
          <p:nvPr/>
        </p:nvSpPr>
        <p:spPr>
          <a:xfrm>
            <a:off x="4151238" y="7835255"/>
            <a:ext cx="5057924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0"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</a:defRPr>
            </a:pPr>
            <a:r>
              <a:t>remember to find the FIRST difference,</a:t>
            </a:r>
          </a:p>
          <a:p>
            <a:pPr>
              <a:defRPr b="0"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</a:defRPr>
            </a:pPr>
            <a:r>
              <a:t>and base everything on that</a:t>
            </a:r>
          </a:p>
        </p:txBody>
      </p:sp>
      <p:sp>
        <p:nvSpPr>
          <p:cNvPr id="246" name="Rectangle"/>
          <p:cNvSpPr/>
          <p:nvPr/>
        </p:nvSpPr>
        <p:spPr>
          <a:xfrm>
            <a:off x="5731420" y="6463569"/>
            <a:ext cx="273150" cy="547422"/>
          </a:xfrm>
          <a:prstGeom prst="rect">
            <a:avLst/>
          </a:prstGeom>
          <a:ln w="254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47" name="Rectangle"/>
          <p:cNvSpPr/>
          <p:nvPr/>
        </p:nvSpPr>
        <p:spPr>
          <a:xfrm>
            <a:off x="6993858" y="6468574"/>
            <a:ext cx="273150" cy="547422"/>
          </a:xfrm>
          <a:prstGeom prst="rect">
            <a:avLst/>
          </a:prstGeom>
          <a:ln w="254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48" name="2. Pesky digits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2. Pesky digits</a:t>
            </a:r>
          </a:p>
        </p:txBody>
      </p:sp>
      <p:grpSp>
        <p:nvGrpSpPr>
          <p:cNvPr id="252" name="Group"/>
          <p:cNvGrpSpPr/>
          <p:nvPr/>
        </p:nvGrpSpPr>
        <p:grpSpPr>
          <a:xfrm>
            <a:off x="5309518" y="230501"/>
            <a:ext cx="2385764" cy="1433199"/>
            <a:chOff x="0" y="0"/>
            <a:chExt cx="2385763" cy="1433198"/>
          </a:xfrm>
        </p:grpSpPr>
        <p:pic>
          <p:nvPicPr>
            <p:cNvPr id="249" name="Image" descr="Image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9322" y="0"/>
              <a:ext cx="957746" cy="126559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50" name="Image" descr="Image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88375" y="0"/>
              <a:ext cx="997389" cy="126559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51" name="Square"/>
            <p:cNvSpPr/>
            <p:nvPr/>
          </p:nvSpPr>
          <p:spPr>
            <a:xfrm>
              <a:off x="0" y="749094"/>
              <a:ext cx="684105" cy="684105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Gill Sans SemiBold"/>
                </a:defRPr>
              </a:pPr>
              <a:endParaRPr/>
            </a:p>
          </p:txBody>
        </p:sp>
      </p:grpSp>
      <p:pic>
        <p:nvPicPr>
          <p:cNvPr id="253" name="Line Line" descr="Line Line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565150" y="5473700"/>
            <a:ext cx="11874501" cy="762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“0” &lt; “1”"/>
          <p:cNvSpPr txBox="1"/>
          <p:nvPr/>
        </p:nvSpPr>
        <p:spPr>
          <a:xfrm>
            <a:off x="4185344" y="2832100"/>
            <a:ext cx="1636912" cy="558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3200" b="0"/>
            </a:lvl1pPr>
          </a:lstStyle>
          <a:p>
            <a:r>
              <a:t>“0” &lt; “1”</a:t>
            </a:r>
          </a:p>
        </p:txBody>
      </p:sp>
      <p:sp>
        <p:nvSpPr>
          <p:cNvPr id="257" name="“8” &lt; “9”"/>
          <p:cNvSpPr txBox="1"/>
          <p:nvPr/>
        </p:nvSpPr>
        <p:spPr>
          <a:xfrm>
            <a:off x="4185344" y="4191000"/>
            <a:ext cx="1636912" cy="558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3200" b="0"/>
            </a:lvl1pPr>
          </a:lstStyle>
          <a:p>
            <a:r>
              <a:t>“8” &lt; “9”</a:t>
            </a:r>
          </a:p>
        </p:txBody>
      </p:sp>
      <p:sp>
        <p:nvSpPr>
          <p:cNvPr id="258" name="“11” &lt; “2”…"/>
          <p:cNvSpPr txBox="1"/>
          <p:nvPr/>
        </p:nvSpPr>
        <p:spPr>
          <a:xfrm>
            <a:off x="5322689" y="6273800"/>
            <a:ext cx="2359422" cy="1473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3200" b="0"/>
            </a:pPr>
            <a:r>
              <a:rPr dirty="0"/>
              <a:t>“11” &lt; “2”</a:t>
            </a:r>
          </a:p>
          <a:p>
            <a:pPr>
              <a:defRPr sz="3200" b="0"/>
            </a:pPr>
            <a:r>
              <a:rPr dirty="0"/>
              <a:t>“100” &lt; “15”</a:t>
            </a:r>
          </a:p>
        </p:txBody>
      </p:sp>
      <p:sp>
        <p:nvSpPr>
          <p:cNvPr id="259" name="makes sense"/>
          <p:cNvSpPr txBox="1"/>
          <p:nvPr/>
        </p:nvSpPr>
        <p:spPr>
          <a:xfrm>
            <a:off x="6632823" y="2908299"/>
            <a:ext cx="205055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</a:defRPr>
            </a:lvl1pPr>
          </a:lstStyle>
          <a:p>
            <a:r>
              <a:t>makes sense</a:t>
            </a:r>
          </a:p>
        </p:txBody>
      </p:sp>
      <p:sp>
        <p:nvSpPr>
          <p:cNvPr id="260" name="makes sense"/>
          <p:cNvSpPr txBox="1"/>
          <p:nvPr/>
        </p:nvSpPr>
        <p:spPr>
          <a:xfrm>
            <a:off x="6632823" y="4267199"/>
            <a:ext cx="205055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</a:defRPr>
            </a:lvl1pPr>
          </a:lstStyle>
          <a:p>
            <a:r>
              <a:t>makes sense</a:t>
            </a:r>
          </a:p>
        </p:txBody>
      </p:sp>
      <p:sp>
        <p:nvSpPr>
          <p:cNvPr id="261" name="Rectangle"/>
          <p:cNvSpPr/>
          <p:nvPr/>
        </p:nvSpPr>
        <p:spPr>
          <a:xfrm>
            <a:off x="5753100" y="6418866"/>
            <a:ext cx="273150" cy="547422"/>
          </a:xfrm>
          <a:prstGeom prst="rect">
            <a:avLst/>
          </a:prstGeom>
          <a:ln w="254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62" name="Rectangle"/>
          <p:cNvSpPr/>
          <p:nvPr/>
        </p:nvSpPr>
        <p:spPr>
          <a:xfrm>
            <a:off x="6989013" y="6418866"/>
            <a:ext cx="273150" cy="547422"/>
          </a:xfrm>
          <a:prstGeom prst="rect">
            <a:avLst/>
          </a:prstGeom>
          <a:ln w="254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63" name="Rectangle"/>
          <p:cNvSpPr/>
          <p:nvPr/>
        </p:nvSpPr>
        <p:spPr>
          <a:xfrm>
            <a:off x="5765800" y="6997388"/>
            <a:ext cx="247750" cy="547422"/>
          </a:xfrm>
          <a:prstGeom prst="rect">
            <a:avLst/>
          </a:prstGeom>
          <a:ln w="254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64" name="Rectangle"/>
          <p:cNvSpPr/>
          <p:nvPr/>
        </p:nvSpPr>
        <p:spPr>
          <a:xfrm>
            <a:off x="7196588" y="6997388"/>
            <a:ext cx="247750" cy="547422"/>
          </a:xfrm>
          <a:prstGeom prst="rect">
            <a:avLst/>
          </a:prstGeom>
          <a:ln w="254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65" name="2. Pesky digits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2. Pesky digits</a:t>
            </a:r>
          </a:p>
        </p:txBody>
      </p:sp>
      <p:grpSp>
        <p:nvGrpSpPr>
          <p:cNvPr id="269" name="Group"/>
          <p:cNvGrpSpPr/>
          <p:nvPr/>
        </p:nvGrpSpPr>
        <p:grpSpPr>
          <a:xfrm>
            <a:off x="5309518" y="230501"/>
            <a:ext cx="2385764" cy="1433199"/>
            <a:chOff x="0" y="0"/>
            <a:chExt cx="2385763" cy="1433198"/>
          </a:xfrm>
        </p:grpSpPr>
        <p:pic>
          <p:nvPicPr>
            <p:cNvPr id="266" name="Image" descr="Image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9322" y="0"/>
              <a:ext cx="957746" cy="126559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67" name="Image" descr="Image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88375" y="0"/>
              <a:ext cx="997389" cy="126559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68" name="Square"/>
            <p:cNvSpPr/>
            <p:nvPr/>
          </p:nvSpPr>
          <p:spPr>
            <a:xfrm>
              <a:off x="0" y="749094"/>
              <a:ext cx="684105" cy="684105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Gill Sans SemiBold"/>
                </a:defRPr>
              </a:pPr>
              <a:endParaRPr/>
            </a:p>
          </p:txBody>
        </p:sp>
      </p:grpSp>
      <p:pic>
        <p:nvPicPr>
          <p:cNvPr id="270" name="Line Line" descr="Line Line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565150" y="5473700"/>
            <a:ext cx="11874501" cy="76200"/>
          </a:xfrm>
          <a:prstGeom prst="rect">
            <a:avLst/>
          </a:prstGeom>
        </p:spPr>
      </p:pic>
      <p:sp>
        <p:nvSpPr>
          <p:cNvPr id="272" name="remember to find the FIRST difference,…"/>
          <p:cNvSpPr txBox="1"/>
          <p:nvPr/>
        </p:nvSpPr>
        <p:spPr>
          <a:xfrm>
            <a:off x="4151238" y="7835255"/>
            <a:ext cx="5057924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0"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</a:defRPr>
            </a:pPr>
            <a:r>
              <a:t>remember to find the FIRST difference,</a:t>
            </a:r>
          </a:p>
          <a:p>
            <a:pPr>
              <a:defRPr b="0"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</a:defRPr>
            </a:pPr>
            <a:r>
              <a:t>and base everything on that</a:t>
            </a:r>
          </a:p>
        </p:txBody>
      </p: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3. Prefixes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3. Prefixes</a:t>
            </a:r>
          </a:p>
        </p:txBody>
      </p:sp>
      <p:sp>
        <p:nvSpPr>
          <p:cNvPr id="275" name="Bat"/>
          <p:cNvSpPr/>
          <p:nvPr/>
        </p:nvSpPr>
        <p:spPr>
          <a:xfrm>
            <a:off x="10278244" y="3458354"/>
            <a:ext cx="2032541" cy="7286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70" h="21537" extrusionOk="0">
                <a:moveTo>
                  <a:pt x="3075" y="1"/>
                </a:moveTo>
                <a:cubicBezTo>
                  <a:pt x="2069" y="33"/>
                  <a:pt x="795" y="457"/>
                  <a:pt x="22" y="1693"/>
                </a:cubicBezTo>
                <a:cubicBezTo>
                  <a:pt x="-15" y="1752"/>
                  <a:pt x="-2" y="1909"/>
                  <a:pt x="41" y="1921"/>
                </a:cubicBezTo>
                <a:cubicBezTo>
                  <a:pt x="2144" y="2517"/>
                  <a:pt x="3063" y="7315"/>
                  <a:pt x="3196" y="8073"/>
                </a:cubicBezTo>
                <a:cubicBezTo>
                  <a:pt x="3207" y="8136"/>
                  <a:pt x="3229" y="8185"/>
                  <a:pt x="3253" y="8201"/>
                </a:cubicBezTo>
                <a:cubicBezTo>
                  <a:pt x="5341" y="9508"/>
                  <a:pt x="6043" y="13732"/>
                  <a:pt x="6170" y="14627"/>
                </a:cubicBezTo>
                <a:cubicBezTo>
                  <a:pt x="6184" y="14726"/>
                  <a:pt x="6221" y="14785"/>
                  <a:pt x="6259" y="14774"/>
                </a:cubicBezTo>
                <a:cubicBezTo>
                  <a:pt x="7470" y="14423"/>
                  <a:pt x="8945" y="17135"/>
                  <a:pt x="9362" y="18343"/>
                </a:cubicBezTo>
                <a:cubicBezTo>
                  <a:pt x="9562" y="18827"/>
                  <a:pt x="9492" y="18988"/>
                  <a:pt x="9465" y="19276"/>
                </a:cubicBezTo>
                <a:cubicBezTo>
                  <a:pt x="9386" y="20099"/>
                  <a:pt x="9614" y="20217"/>
                  <a:pt x="9720" y="20191"/>
                </a:cubicBezTo>
                <a:cubicBezTo>
                  <a:pt x="9835" y="20163"/>
                  <a:pt x="9733" y="19908"/>
                  <a:pt x="9761" y="19741"/>
                </a:cubicBezTo>
                <a:cubicBezTo>
                  <a:pt x="9795" y="19533"/>
                  <a:pt x="9840" y="19509"/>
                  <a:pt x="9895" y="19651"/>
                </a:cubicBezTo>
                <a:cubicBezTo>
                  <a:pt x="10037" y="20013"/>
                  <a:pt x="10453" y="21132"/>
                  <a:pt x="10785" y="21537"/>
                </a:cubicBezTo>
                <a:cubicBezTo>
                  <a:pt x="11117" y="21132"/>
                  <a:pt x="11535" y="20013"/>
                  <a:pt x="11677" y="19651"/>
                </a:cubicBezTo>
                <a:cubicBezTo>
                  <a:pt x="11732" y="19509"/>
                  <a:pt x="11775" y="19533"/>
                  <a:pt x="11809" y="19741"/>
                </a:cubicBezTo>
                <a:cubicBezTo>
                  <a:pt x="11837" y="19908"/>
                  <a:pt x="11736" y="20163"/>
                  <a:pt x="11852" y="20191"/>
                </a:cubicBezTo>
                <a:cubicBezTo>
                  <a:pt x="11958" y="20217"/>
                  <a:pt x="12184" y="20099"/>
                  <a:pt x="12105" y="19276"/>
                </a:cubicBezTo>
                <a:cubicBezTo>
                  <a:pt x="12078" y="18988"/>
                  <a:pt x="12008" y="18827"/>
                  <a:pt x="12208" y="18343"/>
                </a:cubicBezTo>
                <a:cubicBezTo>
                  <a:pt x="12625" y="17135"/>
                  <a:pt x="14100" y="14423"/>
                  <a:pt x="15311" y="14774"/>
                </a:cubicBezTo>
                <a:cubicBezTo>
                  <a:pt x="15349" y="14785"/>
                  <a:pt x="15386" y="14726"/>
                  <a:pt x="15400" y="14627"/>
                </a:cubicBezTo>
                <a:cubicBezTo>
                  <a:pt x="15527" y="13732"/>
                  <a:pt x="16229" y="9508"/>
                  <a:pt x="18317" y="8201"/>
                </a:cubicBezTo>
                <a:cubicBezTo>
                  <a:pt x="18341" y="8185"/>
                  <a:pt x="18363" y="8136"/>
                  <a:pt x="18374" y="8073"/>
                </a:cubicBezTo>
                <a:cubicBezTo>
                  <a:pt x="18507" y="7314"/>
                  <a:pt x="19428" y="2517"/>
                  <a:pt x="21531" y="1921"/>
                </a:cubicBezTo>
                <a:cubicBezTo>
                  <a:pt x="21573" y="1909"/>
                  <a:pt x="21585" y="1752"/>
                  <a:pt x="21548" y="1693"/>
                </a:cubicBezTo>
                <a:cubicBezTo>
                  <a:pt x="20775" y="457"/>
                  <a:pt x="19501" y="33"/>
                  <a:pt x="18495" y="1"/>
                </a:cubicBezTo>
                <a:cubicBezTo>
                  <a:pt x="16454" y="-63"/>
                  <a:pt x="15785" y="1521"/>
                  <a:pt x="13715" y="2997"/>
                </a:cubicBezTo>
                <a:cubicBezTo>
                  <a:pt x="13657" y="3038"/>
                  <a:pt x="13167" y="3362"/>
                  <a:pt x="13178" y="3665"/>
                </a:cubicBezTo>
                <a:cubicBezTo>
                  <a:pt x="13179" y="3715"/>
                  <a:pt x="13197" y="3772"/>
                  <a:pt x="13200" y="3769"/>
                </a:cubicBezTo>
                <a:cubicBezTo>
                  <a:pt x="13322" y="3660"/>
                  <a:pt x="13559" y="3601"/>
                  <a:pt x="13511" y="4272"/>
                </a:cubicBezTo>
                <a:cubicBezTo>
                  <a:pt x="13196" y="8655"/>
                  <a:pt x="12167" y="9361"/>
                  <a:pt x="11906" y="9400"/>
                </a:cubicBezTo>
                <a:cubicBezTo>
                  <a:pt x="11849" y="9408"/>
                  <a:pt x="11794" y="9342"/>
                  <a:pt x="11757" y="9219"/>
                </a:cubicBezTo>
                <a:cubicBezTo>
                  <a:pt x="11755" y="9214"/>
                  <a:pt x="11753" y="9206"/>
                  <a:pt x="11752" y="9201"/>
                </a:cubicBezTo>
                <a:cubicBezTo>
                  <a:pt x="11684" y="8765"/>
                  <a:pt x="11882" y="8094"/>
                  <a:pt x="11782" y="7101"/>
                </a:cubicBezTo>
                <a:cubicBezTo>
                  <a:pt x="11736" y="6644"/>
                  <a:pt x="11267" y="7538"/>
                  <a:pt x="11127" y="8310"/>
                </a:cubicBezTo>
                <a:cubicBezTo>
                  <a:pt x="11041" y="8247"/>
                  <a:pt x="10902" y="8210"/>
                  <a:pt x="10785" y="8210"/>
                </a:cubicBezTo>
                <a:cubicBezTo>
                  <a:pt x="10668" y="8210"/>
                  <a:pt x="10529" y="8247"/>
                  <a:pt x="10443" y="8310"/>
                </a:cubicBezTo>
                <a:cubicBezTo>
                  <a:pt x="10303" y="7538"/>
                  <a:pt x="9834" y="6644"/>
                  <a:pt x="9788" y="7101"/>
                </a:cubicBezTo>
                <a:cubicBezTo>
                  <a:pt x="9688" y="8094"/>
                  <a:pt x="9888" y="8765"/>
                  <a:pt x="9820" y="9201"/>
                </a:cubicBezTo>
                <a:cubicBezTo>
                  <a:pt x="9818" y="9206"/>
                  <a:pt x="9815" y="9214"/>
                  <a:pt x="9813" y="9219"/>
                </a:cubicBezTo>
                <a:cubicBezTo>
                  <a:pt x="9776" y="9342"/>
                  <a:pt x="9723" y="9408"/>
                  <a:pt x="9665" y="9400"/>
                </a:cubicBezTo>
                <a:cubicBezTo>
                  <a:pt x="9405" y="9361"/>
                  <a:pt x="8376" y="8655"/>
                  <a:pt x="8061" y="4272"/>
                </a:cubicBezTo>
                <a:cubicBezTo>
                  <a:pt x="8012" y="3601"/>
                  <a:pt x="8250" y="3660"/>
                  <a:pt x="8372" y="3769"/>
                </a:cubicBezTo>
                <a:cubicBezTo>
                  <a:pt x="8375" y="3772"/>
                  <a:pt x="8391" y="3715"/>
                  <a:pt x="8392" y="3665"/>
                </a:cubicBezTo>
                <a:cubicBezTo>
                  <a:pt x="8403" y="3362"/>
                  <a:pt x="7913" y="3038"/>
                  <a:pt x="7855" y="2997"/>
                </a:cubicBezTo>
                <a:cubicBezTo>
                  <a:pt x="5785" y="1521"/>
                  <a:pt x="5116" y="-63"/>
                  <a:pt x="3075" y="1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76" name="String 1: bat…"/>
          <p:cNvSpPr txBox="1"/>
          <p:nvPr/>
        </p:nvSpPr>
        <p:spPr>
          <a:xfrm>
            <a:off x="3152874" y="3035299"/>
            <a:ext cx="5967413" cy="1574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defRPr sz="4800" b="0">
                <a:latin typeface="Courier"/>
                <a:ea typeface="Courier"/>
                <a:cs typeface="Courier"/>
                <a:sym typeface="Courier"/>
              </a:defRPr>
            </a:pPr>
            <a:r>
              <a:rPr b="1"/>
              <a:t>String 1:</a:t>
            </a:r>
            <a:r>
              <a:t> bat</a:t>
            </a:r>
          </a:p>
          <a:p>
            <a:pPr algn="l">
              <a:defRPr sz="4800" b="0">
                <a:latin typeface="Courier"/>
                <a:ea typeface="Courier"/>
                <a:cs typeface="Courier"/>
                <a:sym typeface="Courier"/>
              </a:defRPr>
            </a:pPr>
            <a:r>
              <a:rPr b="1"/>
              <a:t>String 2:</a:t>
            </a:r>
            <a:r>
              <a:t> batman</a:t>
            </a:r>
          </a:p>
        </p:txBody>
      </p:sp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3. Prefixes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3. Prefixes</a:t>
            </a:r>
          </a:p>
        </p:txBody>
      </p:sp>
      <p:sp>
        <p:nvSpPr>
          <p:cNvPr id="279" name="Bat"/>
          <p:cNvSpPr/>
          <p:nvPr/>
        </p:nvSpPr>
        <p:spPr>
          <a:xfrm>
            <a:off x="10278244" y="3458354"/>
            <a:ext cx="2032541" cy="7286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70" h="21537" extrusionOk="0">
                <a:moveTo>
                  <a:pt x="3075" y="1"/>
                </a:moveTo>
                <a:cubicBezTo>
                  <a:pt x="2069" y="33"/>
                  <a:pt x="795" y="457"/>
                  <a:pt x="22" y="1693"/>
                </a:cubicBezTo>
                <a:cubicBezTo>
                  <a:pt x="-15" y="1752"/>
                  <a:pt x="-2" y="1909"/>
                  <a:pt x="41" y="1921"/>
                </a:cubicBezTo>
                <a:cubicBezTo>
                  <a:pt x="2144" y="2517"/>
                  <a:pt x="3063" y="7315"/>
                  <a:pt x="3196" y="8073"/>
                </a:cubicBezTo>
                <a:cubicBezTo>
                  <a:pt x="3207" y="8136"/>
                  <a:pt x="3229" y="8185"/>
                  <a:pt x="3253" y="8201"/>
                </a:cubicBezTo>
                <a:cubicBezTo>
                  <a:pt x="5341" y="9508"/>
                  <a:pt x="6043" y="13732"/>
                  <a:pt x="6170" y="14627"/>
                </a:cubicBezTo>
                <a:cubicBezTo>
                  <a:pt x="6184" y="14726"/>
                  <a:pt x="6221" y="14785"/>
                  <a:pt x="6259" y="14774"/>
                </a:cubicBezTo>
                <a:cubicBezTo>
                  <a:pt x="7470" y="14423"/>
                  <a:pt x="8945" y="17135"/>
                  <a:pt x="9362" y="18343"/>
                </a:cubicBezTo>
                <a:cubicBezTo>
                  <a:pt x="9562" y="18827"/>
                  <a:pt x="9492" y="18988"/>
                  <a:pt x="9465" y="19276"/>
                </a:cubicBezTo>
                <a:cubicBezTo>
                  <a:pt x="9386" y="20099"/>
                  <a:pt x="9614" y="20217"/>
                  <a:pt x="9720" y="20191"/>
                </a:cubicBezTo>
                <a:cubicBezTo>
                  <a:pt x="9835" y="20163"/>
                  <a:pt x="9733" y="19908"/>
                  <a:pt x="9761" y="19741"/>
                </a:cubicBezTo>
                <a:cubicBezTo>
                  <a:pt x="9795" y="19533"/>
                  <a:pt x="9840" y="19509"/>
                  <a:pt x="9895" y="19651"/>
                </a:cubicBezTo>
                <a:cubicBezTo>
                  <a:pt x="10037" y="20013"/>
                  <a:pt x="10453" y="21132"/>
                  <a:pt x="10785" y="21537"/>
                </a:cubicBezTo>
                <a:cubicBezTo>
                  <a:pt x="11117" y="21132"/>
                  <a:pt x="11535" y="20013"/>
                  <a:pt x="11677" y="19651"/>
                </a:cubicBezTo>
                <a:cubicBezTo>
                  <a:pt x="11732" y="19509"/>
                  <a:pt x="11775" y="19533"/>
                  <a:pt x="11809" y="19741"/>
                </a:cubicBezTo>
                <a:cubicBezTo>
                  <a:pt x="11837" y="19908"/>
                  <a:pt x="11736" y="20163"/>
                  <a:pt x="11852" y="20191"/>
                </a:cubicBezTo>
                <a:cubicBezTo>
                  <a:pt x="11958" y="20217"/>
                  <a:pt x="12184" y="20099"/>
                  <a:pt x="12105" y="19276"/>
                </a:cubicBezTo>
                <a:cubicBezTo>
                  <a:pt x="12078" y="18988"/>
                  <a:pt x="12008" y="18827"/>
                  <a:pt x="12208" y="18343"/>
                </a:cubicBezTo>
                <a:cubicBezTo>
                  <a:pt x="12625" y="17135"/>
                  <a:pt x="14100" y="14423"/>
                  <a:pt x="15311" y="14774"/>
                </a:cubicBezTo>
                <a:cubicBezTo>
                  <a:pt x="15349" y="14785"/>
                  <a:pt x="15386" y="14726"/>
                  <a:pt x="15400" y="14627"/>
                </a:cubicBezTo>
                <a:cubicBezTo>
                  <a:pt x="15527" y="13732"/>
                  <a:pt x="16229" y="9508"/>
                  <a:pt x="18317" y="8201"/>
                </a:cubicBezTo>
                <a:cubicBezTo>
                  <a:pt x="18341" y="8185"/>
                  <a:pt x="18363" y="8136"/>
                  <a:pt x="18374" y="8073"/>
                </a:cubicBezTo>
                <a:cubicBezTo>
                  <a:pt x="18507" y="7314"/>
                  <a:pt x="19428" y="2517"/>
                  <a:pt x="21531" y="1921"/>
                </a:cubicBezTo>
                <a:cubicBezTo>
                  <a:pt x="21573" y="1909"/>
                  <a:pt x="21585" y="1752"/>
                  <a:pt x="21548" y="1693"/>
                </a:cubicBezTo>
                <a:cubicBezTo>
                  <a:pt x="20775" y="457"/>
                  <a:pt x="19501" y="33"/>
                  <a:pt x="18495" y="1"/>
                </a:cubicBezTo>
                <a:cubicBezTo>
                  <a:pt x="16454" y="-63"/>
                  <a:pt x="15785" y="1521"/>
                  <a:pt x="13715" y="2997"/>
                </a:cubicBezTo>
                <a:cubicBezTo>
                  <a:pt x="13657" y="3038"/>
                  <a:pt x="13167" y="3362"/>
                  <a:pt x="13178" y="3665"/>
                </a:cubicBezTo>
                <a:cubicBezTo>
                  <a:pt x="13179" y="3715"/>
                  <a:pt x="13197" y="3772"/>
                  <a:pt x="13200" y="3769"/>
                </a:cubicBezTo>
                <a:cubicBezTo>
                  <a:pt x="13322" y="3660"/>
                  <a:pt x="13559" y="3601"/>
                  <a:pt x="13511" y="4272"/>
                </a:cubicBezTo>
                <a:cubicBezTo>
                  <a:pt x="13196" y="8655"/>
                  <a:pt x="12167" y="9361"/>
                  <a:pt x="11906" y="9400"/>
                </a:cubicBezTo>
                <a:cubicBezTo>
                  <a:pt x="11849" y="9408"/>
                  <a:pt x="11794" y="9342"/>
                  <a:pt x="11757" y="9219"/>
                </a:cubicBezTo>
                <a:cubicBezTo>
                  <a:pt x="11755" y="9214"/>
                  <a:pt x="11753" y="9206"/>
                  <a:pt x="11752" y="9201"/>
                </a:cubicBezTo>
                <a:cubicBezTo>
                  <a:pt x="11684" y="8765"/>
                  <a:pt x="11882" y="8094"/>
                  <a:pt x="11782" y="7101"/>
                </a:cubicBezTo>
                <a:cubicBezTo>
                  <a:pt x="11736" y="6644"/>
                  <a:pt x="11267" y="7538"/>
                  <a:pt x="11127" y="8310"/>
                </a:cubicBezTo>
                <a:cubicBezTo>
                  <a:pt x="11041" y="8247"/>
                  <a:pt x="10902" y="8210"/>
                  <a:pt x="10785" y="8210"/>
                </a:cubicBezTo>
                <a:cubicBezTo>
                  <a:pt x="10668" y="8210"/>
                  <a:pt x="10529" y="8247"/>
                  <a:pt x="10443" y="8310"/>
                </a:cubicBezTo>
                <a:cubicBezTo>
                  <a:pt x="10303" y="7538"/>
                  <a:pt x="9834" y="6644"/>
                  <a:pt x="9788" y="7101"/>
                </a:cubicBezTo>
                <a:cubicBezTo>
                  <a:pt x="9688" y="8094"/>
                  <a:pt x="9888" y="8765"/>
                  <a:pt x="9820" y="9201"/>
                </a:cubicBezTo>
                <a:cubicBezTo>
                  <a:pt x="9818" y="9206"/>
                  <a:pt x="9815" y="9214"/>
                  <a:pt x="9813" y="9219"/>
                </a:cubicBezTo>
                <a:cubicBezTo>
                  <a:pt x="9776" y="9342"/>
                  <a:pt x="9723" y="9408"/>
                  <a:pt x="9665" y="9400"/>
                </a:cubicBezTo>
                <a:cubicBezTo>
                  <a:pt x="9405" y="9361"/>
                  <a:pt x="8376" y="8655"/>
                  <a:pt x="8061" y="4272"/>
                </a:cubicBezTo>
                <a:cubicBezTo>
                  <a:pt x="8012" y="3601"/>
                  <a:pt x="8250" y="3660"/>
                  <a:pt x="8372" y="3769"/>
                </a:cubicBezTo>
                <a:cubicBezTo>
                  <a:pt x="8375" y="3772"/>
                  <a:pt x="8391" y="3715"/>
                  <a:pt x="8392" y="3665"/>
                </a:cubicBezTo>
                <a:cubicBezTo>
                  <a:pt x="8403" y="3362"/>
                  <a:pt x="7913" y="3038"/>
                  <a:pt x="7855" y="2997"/>
                </a:cubicBezTo>
                <a:cubicBezTo>
                  <a:pt x="5785" y="1521"/>
                  <a:pt x="5116" y="-63"/>
                  <a:pt x="3075" y="1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80" name="Rectangle"/>
          <p:cNvSpPr/>
          <p:nvPr/>
        </p:nvSpPr>
        <p:spPr>
          <a:xfrm>
            <a:off x="7962900" y="3970949"/>
            <a:ext cx="375940" cy="583786"/>
          </a:xfrm>
          <a:prstGeom prst="rect">
            <a:avLst/>
          </a:prstGeom>
          <a:ln w="254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81" name="Rectangle"/>
          <p:cNvSpPr/>
          <p:nvPr/>
        </p:nvSpPr>
        <p:spPr>
          <a:xfrm>
            <a:off x="7962900" y="3196249"/>
            <a:ext cx="375940" cy="583786"/>
          </a:xfrm>
          <a:prstGeom prst="rect">
            <a:avLst/>
          </a:prstGeom>
          <a:ln w="254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82" name="String 1: bat…"/>
          <p:cNvSpPr txBox="1"/>
          <p:nvPr/>
        </p:nvSpPr>
        <p:spPr>
          <a:xfrm>
            <a:off x="3152874" y="3035299"/>
            <a:ext cx="5967413" cy="1574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defRPr sz="4800" b="0">
                <a:latin typeface="Courier"/>
                <a:ea typeface="Courier"/>
                <a:cs typeface="Courier"/>
                <a:sym typeface="Courier"/>
              </a:defRPr>
            </a:pPr>
            <a:r>
              <a:rPr b="1"/>
              <a:t>String 1:</a:t>
            </a:r>
            <a:r>
              <a:t> bat</a:t>
            </a:r>
          </a:p>
          <a:p>
            <a:pPr algn="l">
              <a:defRPr sz="4800" b="0">
                <a:latin typeface="Courier"/>
                <a:ea typeface="Courier"/>
                <a:cs typeface="Courier"/>
                <a:sym typeface="Courier"/>
              </a:defRPr>
            </a:pPr>
            <a:r>
              <a:rPr b="1"/>
              <a:t>String 2:</a:t>
            </a:r>
            <a:r>
              <a:t> batman</a:t>
            </a:r>
          </a:p>
        </p:txBody>
      </p:sp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3. Prefixes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3. Prefixes</a:t>
            </a:r>
          </a:p>
        </p:txBody>
      </p:sp>
      <p:sp>
        <p:nvSpPr>
          <p:cNvPr id="285" name="String 1: bat…"/>
          <p:cNvSpPr txBox="1"/>
          <p:nvPr/>
        </p:nvSpPr>
        <p:spPr>
          <a:xfrm>
            <a:off x="3152874" y="3035299"/>
            <a:ext cx="5967413" cy="1574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defRPr sz="4800" b="0">
                <a:latin typeface="Courier"/>
                <a:ea typeface="Courier"/>
                <a:cs typeface="Courier"/>
                <a:sym typeface="Courier"/>
              </a:defRPr>
            </a:pPr>
            <a:r>
              <a:rPr b="1"/>
              <a:t>String 1:</a:t>
            </a:r>
            <a:r>
              <a:t> bat</a:t>
            </a:r>
          </a:p>
          <a:p>
            <a:pPr algn="l">
              <a:defRPr sz="4800" b="0">
                <a:latin typeface="Courier"/>
                <a:ea typeface="Courier"/>
                <a:cs typeface="Courier"/>
                <a:sym typeface="Courier"/>
              </a:defRPr>
            </a:pPr>
            <a:r>
              <a:rPr b="1"/>
              <a:t>String 2:</a:t>
            </a:r>
            <a:r>
              <a:t> batman</a:t>
            </a:r>
          </a:p>
        </p:txBody>
      </p:sp>
      <p:sp>
        <p:nvSpPr>
          <p:cNvPr id="286" name="Bat"/>
          <p:cNvSpPr/>
          <p:nvPr/>
        </p:nvSpPr>
        <p:spPr>
          <a:xfrm>
            <a:off x="10278244" y="3458354"/>
            <a:ext cx="2032541" cy="7286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70" h="21537" extrusionOk="0">
                <a:moveTo>
                  <a:pt x="3075" y="1"/>
                </a:moveTo>
                <a:cubicBezTo>
                  <a:pt x="2069" y="33"/>
                  <a:pt x="795" y="457"/>
                  <a:pt x="22" y="1693"/>
                </a:cubicBezTo>
                <a:cubicBezTo>
                  <a:pt x="-15" y="1752"/>
                  <a:pt x="-2" y="1909"/>
                  <a:pt x="41" y="1921"/>
                </a:cubicBezTo>
                <a:cubicBezTo>
                  <a:pt x="2144" y="2517"/>
                  <a:pt x="3063" y="7315"/>
                  <a:pt x="3196" y="8073"/>
                </a:cubicBezTo>
                <a:cubicBezTo>
                  <a:pt x="3207" y="8136"/>
                  <a:pt x="3229" y="8185"/>
                  <a:pt x="3253" y="8201"/>
                </a:cubicBezTo>
                <a:cubicBezTo>
                  <a:pt x="5341" y="9508"/>
                  <a:pt x="6043" y="13732"/>
                  <a:pt x="6170" y="14627"/>
                </a:cubicBezTo>
                <a:cubicBezTo>
                  <a:pt x="6184" y="14726"/>
                  <a:pt x="6221" y="14785"/>
                  <a:pt x="6259" y="14774"/>
                </a:cubicBezTo>
                <a:cubicBezTo>
                  <a:pt x="7470" y="14423"/>
                  <a:pt x="8945" y="17135"/>
                  <a:pt x="9362" y="18343"/>
                </a:cubicBezTo>
                <a:cubicBezTo>
                  <a:pt x="9562" y="18827"/>
                  <a:pt x="9492" y="18988"/>
                  <a:pt x="9465" y="19276"/>
                </a:cubicBezTo>
                <a:cubicBezTo>
                  <a:pt x="9386" y="20099"/>
                  <a:pt x="9614" y="20217"/>
                  <a:pt x="9720" y="20191"/>
                </a:cubicBezTo>
                <a:cubicBezTo>
                  <a:pt x="9835" y="20163"/>
                  <a:pt x="9733" y="19908"/>
                  <a:pt x="9761" y="19741"/>
                </a:cubicBezTo>
                <a:cubicBezTo>
                  <a:pt x="9795" y="19533"/>
                  <a:pt x="9840" y="19509"/>
                  <a:pt x="9895" y="19651"/>
                </a:cubicBezTo>
                <a:cubicBezTo>
                  <a:pt x="10037" y="20013"/>
                  <a:pt x="10453" y="21132"/>
                  <a:pt x="10785" y="21537"/>
                </a:cubicBezTo>
                <a:cubicBezTo>
                  <a:pt x="11117" y="21132"/>
                  <a:pt x="11535" y="20013"/>
                  <a:pt x="11677" y="19651"/>
                </a:cubicBezTo>
                <a:cubicBezTo>
                  <a:pt x="11732" y="19509"/>
                  <a:pt x="11775" y="19533"/>
                  <a:pt x="11809" y="19741"/>
                </a:cubicBezTo>
                <a:cubicBezTo>
                  <a:pt x="11837" y="19908"/>
                  <a:pt x="11736" y="20163"/>
                  <a:pt x="11852" y="20191"/>
                </a:cubicBezTo>
                <a:cubicBezTo>
                  <a:pt x="11958" y="20217"/>
                  <a:pt x="12184" y="20099"/>
                  <a:pt x="12105" y="19276"/>
                </a:cubicBezTo>
                <a:cubicBezTo>
                  <a:pt x="12078" y="18988"/>
                  <a:pt x="12008" y="18827"/>
                  <a:pt x="12208" y="18343"/>
                </a:cubicBezTo>
                <a:cubicBezTo>
                  <a:pt x="12625" y="17135"/>
                  <a:pt x="14100" y="14423"/>
                  <a:pt x="15311" y="14774"/>
                </a:cubicBezTo>
                <a:cubicBezTo>
                  <a:pt x="15349" y="14785"/>
                  <a:pt x="15386" y="14726"/>
                  <a:pt x="15400" y="14627"/>
                </a:cubicBezTo>
                <a:cubicBezTo>
                  <a:pt x="15527" y="13732"/>
                  <a:pt x="16229" y="9508"/>
                  <a:pt x="18317" y="8201"/>
                </a:cubicBezTo>
                <a:cubicBezTo>
                  <a:pt x="18341" y="8185"/>
                  <a:pt x="18363" y="8136"/>
                  <a:pt x="18374" y="8073"/>
                </a:cubicBezTo>
                <a:cubicBezTo>
                  <a:pt x="18507" y="7314"/>
                  <a:pt x="19428" y="2517"/>
                  <a:pt x="21531" y="1921"/>
                </a:cubicBezTo>
                <a:cubicBezTo>
                  <a:pt x="21573" y="1909"/>
                  <a:pt x="21585" y="1752"/>
                  <a:pt x="21548" y="1693"/>
                </a:cubicBezTo>
                <a:cubicBezTo>
                  <a:pt x="20775" y="457"/>
                  <a:pt x="19501" y="33"/>
                  <a:pt x="18495" y="1"/>
                </a:cubicBezTo>
                <a:cubicBezTo>
                  <a:pt x="16454" y="-63"/>
                  <a:pt x="15785" y="1521"/>
                  <a:pt x="13715" y="2997"/>
                </a:cubicBezTo>
                <a:cubicBezTo>
                  <a:pt x="13657" y="3038"/>
                  <a:pt x="13167" y="3362"/>
                  <a:pt x="13178" y="3665"/>
                </a:cubicBezTo>
                <a:cubicBezTo>
                  <a:pt x="13179" y="3715"/>
                  <a:pt x="13197" y="3772"/>
                  <a:pt x="13200" y="3769"/>
                </a:cubicBezTo>
                <a:cubicBezTo>
                  <a:pt x="13322" y="3660"/>
                  <a:pt x="13559" y="3601"/>
                  <a:pt x="13511" y="4272"/>
                </a:cubicBezTo>
                <a:cubicBezTo>
                  <a:pt x="13196" y="8655"/>
                  <a:pt x="12167" y="9361"/>
                  <a:pt x="11906" y="9400"/>
                </a:cubicBezTo>
                <a:cubicBezTo>
                  <a:pt x="11849" y="9408"/>
                  <a:pt x="11794" y="9342"/>
                  <a:pt x="11757" y="9219"/>
                </a:cubicBezTo>
                <a:cubicBezTo>
                  <a:pt x="11755" y="9214"/>
                  <a:pt x="11753" y="9206"/>
                  <a:pt x="11752" y="9201"/>
                </a:cubicBezTo>
                <a:cubicBezTo>
                  <a:pt x="11684" y="8765"/>
                  <a:pt x="11882" y="8094"/>
                  <a:pt x="11782" y="7101"/>
                </a:cubicBezTo>
                <a:cubicBezTo>
                  <a:pt x="11736" y="6644"/>
                  <a:pt x="11267" y="7538"/>
                  <a:pt x="11127" y="8310"/>
                </a:cubicBezTo>
                <a:cubicBezTo>
                  <a:pt x="11041" y="8247"/>
                  <a:pt x="10902" y="8210"/>
                  <a:pt x="10785" y="8210"/>
                </a:cubicBezTo>
                <a:cubicBezTo>
                  <a:pt x="10668" y="8210"/>
                  <a:pt x="10529" y="8247"/>
                  <a:pt x="10443" y="8310"/>
                </a:cubicBezTo>
                <a:cubicBezTo>
                  <a:pt x="10303" y="7538"/>
                  <a:pt x="9834" y="6644"/>
                  <a:pt x="9788" y="7101"/>
                </a:cubicBezTo>
                <a:cubicBezTo>
                  <a:pt x="9688" y="8094"/>
                  <a:pt x="9888" y="8765"/>
                  <a:pt x="9820" y="9201"/>
                </a:cubicBezTo>
                <a:cubicBezTo>
                  <a:pt x="9818" y="9206"/>
                  <a:pt x="9815" y="9214"/>
                  <a:pt x="9813" y="9219"/>
                </a:cubicBezTo>
                <a:cubicBezTo>
                  <a:pt x="9776" y="9342"/>
                  <a:pt x="9723" y="9408"/>
                  <a:pt x="9665" y="9400"/>
                </a:cubicBezTo>
                <a:cubicBezTo>
                  <a:pt x="9405" y="9361"/>
                  <a:pt x="8376" y="8655"/>
                  <a:pt x="8061" y="4272"/>
                </a:cubicBezTo>
                <a:cubicBezTo>
                  <a:pt x="8012" y="3601"/>
                  <a:pt x="8250" y="3660"/>
                  <a:pt x="8372" y="3769"/>
                </a:cubicBezTo>
                <a:cubicBezTo>
                  <a:pt x="8375" y="3772"/>
                  <a:pt x="8391" y="3715"/>
                  <a:pt x="8392" y="3665"/>
                </a:cubicBezTo>
                <a:cubicBezTo>
                  <a:pt x="8403" y="3362"/>
                  <a:pt x="7913" y="3038"/>
                  <a:pt x="7855" y="2997"/>
                </a:cubicBezTo>
                <a:cubicBezTo>
                  <a:pt x="5785" y="1521"/>
                  <a:pt x="5116" y="-63"/>
                  <a:pt x="3075" y="1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87" name="Rectangle"/>
          <p:cNvSpPr/>
          <p:nvPr/>
        </p:nvSpPr>
        <p:spPr>
          <a:xfrm>
            <a:off x="7962900" y="3970949"/>
            <a:ext cx="375940" cy="583786"/>
          </a:xfrm>
          <a:prstGeom prst="rect">
            <a:avLst/>
          </a:prstGeom>
          <a:ln w="254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88" name="Rectangle"/>
          <p:cNvSpPr/>
          <p:nvPr/>
        </p:nvSpPr>
        <p:spPr>
          <a:xfrm>
            <a:off x="7962900" y="3196249"/>
            <a:ext cx="375940" cy="583786"/>
          </a:xfrm>
          <a:prstGeom prst="rect">
            <a:avLst/>
          </a:prstGeom>
          <a:ln w="254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89" name="“” &lt; “m”, so String 1 is first:…"/>
          <p:cNvSpPr txBox="1"/>
          <p:nvPr/>
        </p:nvSpPr>
        <p:spPr>
          <a:xfrm>
            <a:off x="4691087" y="6032499"/>
            <a:ext cx="3622626" cy="1168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0"/>
            </a:pPr>
            <a:r>
              <a:t>“” &lt; “m”, so String 1 is first:</a:t>
            </a:r>
          </a:p>
          <a:p>
            <a:pPr>
              <a:defRPr b="0"/>
            </a:pPr>
            <a:endParaRPr/>
          </a:p>
          <a:p>
            <a:pPr>
              <a:defRPr b="0"/>
            </a:pPr>
            <a:r>
              <a:t>“bat” &lt; “batman”</a:t>
            </a:r>
          </a:p>
        </p:txBody>
      </p:sp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Do problem 1"/>
          <p:cNvSpPr txBox="1"/>
          <p:nvPr/>
        </p:nvSpPr>
        <p:spPr>
          <a:xfrm>
            <a:off x="4615557" y="4476750"/>
            <a:ext cx="3619203" cy="800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4800" b="0"/>
            </a:lvl1pPr>
          </a:lstStyle>
          <a:p>
            <a:r>
              <a:t>Do problem 1</a:t>
            </a:r>
          </a:p>
        </p:txBody>
      </p:sp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Today's Outline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Today's Outline</a:t>
            </a:r>
          </a:p>
        </p:txBody>
      </p:sp>
      <p:sp>
        <p:nvSpPr>
          <p:cNvPr id="294" name="Comparison…"/>
          <p:cNvSpPr txBox="1">
            <a:spLocks noGrp="1"/>
          </p:cNvSpPr>
          <p:nvPr>
            <p:ph type="body" idx="1"/>
          </p:nvPr>
        </p:nvSpPr>
        <p:spPr>
          <a:xfrm>
            <a:off x="952500" y="1587896"/>
            <a:ext cx="11099800" cy="7289404"/>
          </a:xfrm>
          <a:prstGeom prst="rect">
            <a:avLst/>
          </a:prstGeom>
        </p:spPr>
        <p:txBody>
          <a:bodyPr anchor="t"/>
          <a:lstStyle/>
          <a:p>
            <a:pPr marL="0" indent="0">
              <a:buSzTx/>
              <a:buNone/>
              <a:defRPr>
                <a:solidFill>
                  <a:srgbClr val="929292"/>
                </a:solidFill>
              </a:defRPr>
            </a:pPr>
            <a:r>
              <a:t>Comparison</a:t>
            </a:r>
          </a:p>
          <a:p>
            <a:pPr marL="0" indent="0">
              <a:buSzTx/>
              <a:buNone/>
              <a:defRPr b="1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String Methods</a:t>
            </a:r>
          </a:p>
          <a:p>
            <a:pPr marL="0" lvl="5" indent="0">
              <a:buSzTx/>
              <a:buNone/>
            </a:pPr>
            <a:r>
              <a:t>Sequences</a:t>
            </a:r>
          </a:p>
          <a:p>
            <a:pPr marL="0" lvl="5" indent="0">
              <a:buSzTx/>
              <a:buNone/>
            </a:pPr>
            <a:r>
              <a:t>Slicing</a:t>
            </a:r>
          </a:p>
          <a:p>
            <a:pPr marL="0" lvl="5" indent="0">
              <a:buSzTx/>
              <a:buNone/>
            </a:pPr>
            <a:r>
              <a:t>for loop over sequence</a:t>
            </a:r>
          </a:p>
          <a:p>
            <a:pPr marL="0" lvl="5" indent="0">
              <a:buSzTx/>
              <a:buNone/>
            </a:pPr>
            <a:r>
              <a:t>for loop over range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Learning Objectives Today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t>Learning Objectives</a:t>
            </a:r>
            <a:endParaRPr dirty="0"/>
          </a:p>
        </p:txBody>
      </p:sp>
      <p:sp>
        <p:nvSpPr>
          <p:cNvPr id="123" name="String Basics…"/>
          <p:cNvSpPr txBox="1">
            <a:spLocks noGrp="1"/>
          </p:cNvSpPr>
          <p:nvPr>
            <p:ph type="body" idx="1"/>
          </p:nvPr>
        </p:nvSpPr>
        <p:spPr>
          <a:xfrm>
            <a:off x="952500" y="1587896"/>
            <a:ext cx="11099800" cy="7726116"/>
          </a:xfrm>
          <a:prstGeom prst="rect">
            <a:avLst/>
          </a:prstGeom>
        </p:spPr>
        <p:txBody>
          <a:bodyPr anchor="t"/>
          <a:lstStyle/>
          <a:p>
            <a:pPr marL="0" indent="0">
              <a:buSzTx/>
              <a:buNone/>
            </a:pPr>
            <a:r>
              <a:rPr lang="en-US" dirty="0"/>
              <a:t>Compare strings:</a:t>
            </a:r>
            <a:endParaRPr dirty="0"/>
          </a:p>
          <a:p>
            <a:pPr marL="635000" indent="-444500">
              <a:spcBef>
                <a:spcPts val="0"/>
              </a:spcBef>
              <a:defRPr sz="2800"/>
            </a:pPr>
            <a:r>
              <a:rPr lang="en-US" dirty="0"/>
              <a:t>usi</a:t>
            </a:r>
            <a:r>
              <a:rPr dirty="0"/>
              <a:t>n</a:t>
            </a:r>
            <a:r>
              <a:rPr lang="en-US" dirty="0"/>
              <a:t>g &lt;, &gt;, ==, or !=</a:t>
            </a:r>
          </a:p>
          <a:p>
            <a:pPr marL="0" indent="0">
              <a:buSzTx/>
              <a:buNone/>
            </a:pPr>
            <a:r>
              <a:rPr lang="en-US" dirty="0"/>
              <a:t>Explain string methods:</a:t>
            </a:r>
          </a:p>
          <a:p>
            <a:pPr marL="635000" indent="-444500">
              <a:spcBef>
                <a:spcPts val="0"/>
              </a:spcBef>
              <a:defRPr sz="2800"/>
            </a:pPr>
            <a:r>
              <a:rPr lang="en-US" dirty="0"/>
              <a:t>syntax and purpose (with examples)</a:t>
            </a:r>
            <a:endParaRPr dirty="0"/>
          </a:p>
          <a:p>
            <a:pPr marL="0" indent="0">
              <a:buSzTx/>
              <a:buNone/>
            </a:pPr>
            <a:r>
              <a:rPr dirty="0"/>
              <a:t>Sequence</a:t>
            </a:r>
            <a:r>
              <a:rPr lang="en-US" dirty="0"/>
              <a:t> operations</a:t>
            </a:r>
            <a:r>
              <a:rPr dirty="0"/>
              <a:t> (a string is an example of a sequence)</a:t>
            </a:r>
          </a:p>
          <a:p>
            <a:pPr marL="635000" indent="-444500">
              <a:spcBef>
                <a:spcPts val="0"/>
              </a:spcBef>
              <a:defRPr sz="2800"/>
            </a:pPr>
            <a:r>
              <a:rPr lang="en-US" dirty="0" err="1"/>
              <a:t>l</a:t>
            </a:r>
            <a:r>
              <a:rPr dirty="0" err="1"/>
              <a:t>en</a:t>
            </a:r>
            <a:endParaRPr dirty="0"/>
          </a:p>
          <a:p>
            <a:pPr marL="635000" indent="-444500">
              <a:spcBef>
                <a:spcPts val="0"/>
              </a:spcBef>
              <a:defRPr sz="2800"/>
            </a:pPr>
            <a:r>
              <a:rPr lang="en-US" dirty="0"/>
              <a:t>i</a:t>
            </a:r>
            <a:r>
              <a:rPr dirty="0"/>
              <a:t>ndexing</a:t>
            </a:r>
            <a:r>
              <a:rPr lang="en-US" dirty="0"/>
              <a:t>: extracting single item</a:t>
            </a:r>
            <a:endParaRPr dirty="0"/>
          </a:p>
          <a:p>
            <a:pPr marL="635000" indent="-444500">
              <a:spcBef>
                <a:spcPts val="0"/>
              </a:spcBef>
              <a:defRPr sz="2800"/>
            </a:pPr>
            <a:r>
              <a:rPr lang="en-US" dirty="0"/>
              <a:t>s</a:t>
            </a:r>
            <a:r>
              <a:rPr dirty="0"/>
              <a:t>licing</a:t>
            </a:r>
            <a:r>
              <a:rPr lang="en-US" dirty="0"/>
              <a:t>: extracting sub-sequence</a:t>
            </a:r>
            <a:endParaRPr dirty="0"/>
          </a:p>
          <a:p>
            <a:pPr marL="635000" indent="-444500">
              <a:spcBef>
                <a:spcPts val="0"/>
              </a:spcBef>
              <a:defRPr sz="2800"/>
            </a:pPr>
            <a:r>
              <a:rPr dirty="0"/>
              <a:t>for loop</a:t>
            </a:r>
            <a:r>
              <a:rPr lang="en-US" dirty="0"/>
              <a:t>: iterating over a sequence</a:t>
            </a:r>
            <a:endParaRPr dirty="0"/>
          </a:p>
        </p:txBody>
      </p:sp>
      <p:sp>
        <p:nvSpPr>
          <p:cNvPr id="124" name="Chapter 8+9 of Think Python"/>
          <p:cNvSpPr/>
          <p:nvPr/>
        </p:nvSpPr>
        <p:spPr>
          <a:xfrm>
            <a:off x="8699500" y="5722342"/>
            <a:ext cx="2974107" cy="1201341"/>
          </a:xfrm>
          <a:prstGeom prst="rect">
            <a:avLst/>
          </a:prstGeom>
          <a:solidFill>
            <a:srgbClr val="D6D5D5"/>
          </a:solidFill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800" b="0"/>
            </a:lvl1pPr>
          </a:lstStyle>
          <a:p>
            <a:r>
              <a:rPr dirty="0"/>
              <a:t>Chapter 8</a:t>
            </a:r>
            <a:r>
              <a:rPr lang="en-US" dirty="0"/>
              <a:t> </a:t>
            </a:r>
            <a:r>
              <a:rPr dirty="0"/>
              <a:t>+</a:t>
            </a:r>
            <a:r>
              <a:rPr lang="en-US" dirty="0"/>
              <a:t> </a:t>
            </a:r>
            <a:r>
              <a:rPr dirty="0"/>
              <a:t>9 of Think Python</a:t>
            </a:r>
          </a:p>
        </p:txBody>
      </p:sp>
      <p:pic>
        <p:nvPicPr>
          <p:cNvPr id="125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6108" y="7743476"/>
            <a:ext cx="2742894" cy="1542879"/>
          </a:xfrm>
          <a:prstGeom prst="rect">
            <a:avLst/>
          </a:prstGeom>
          <a:ln w="12700">
            <a:miter lim="400000"/>
          </a:ln>
        </p:spPr>
      </p:pic>
      <p:sp>
        <p:nvSpPr>
          <p:cNvPr id="126" name="what we've learned…"/>
          <p:cNvSpPr txBox="1"/>
          <p:nvPr/>
        </p:nvSpPr>
        <p:spPr>
          <a:xfrm>
            <a:off x="1034727" y="7073900"/>
            <a:ext cx="2578746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what we've learned</a:t>
            </a:r>
          </a:p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about strings so far</a:t>
            </a:r>
          </a:p>
        </p:txBody>
      </p:sp>
      <p:sp>
        <p:nvSpPr>
          <p:cNvPr id="127" name="what we'll learn today"/>
          <p:cNvSpPr txBox="1"/>
          <p:nvPr/>
        </p:nvSpPr>
        <p:spPr>
          <a:xfrm>
            <a:off x="523378" y="8572499"/>
            <a:ext cx="281404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what we'll learn today</a:t>
            </a:r>
          </a:p>
        </p:txBody>
      </p:sp>
      <p:sp>
        <p:nvSpPr>
          <p:cNvPr id="132" name="Connection Line"/>
          <p:cNvSpPr/>
          <p:nvPr/>
        </p:nvSpPr>
        <p:spPr>
          <a:xfrm>
            <a:off x="3789891" y="7513924"/>
            <a:ext cx="1537892" cy="6055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8603" extrusionOk="0">
                <a:moveTo>
                  <a:pt x="0" y="1470"/>
                </a:moveTo>
                <a:cubicBezTo>
                  <a:pt x="9638" y="-2997"/>
                  <a:pt x="16838" y="2714"/>
                  <a:pt x="21600" y="18603"/>
                </a:cubicBezTo>
              </a:path>
            </a:pathLst>
          </a:cu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133" name="Connection Line"/>
          <p:cNvSpPr/>
          <p:nvPr/>
        </p:nvSpPr>
        <p:spPr>
          <a:xfrm>
            <a:off x="3535891" y="8760205"/>
            <a:ext cx="1695798" cy="3154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6259" extrusionOk="0">
                <a:moveTo>
                  <a:pt x="0" y="3690"/>
                </a:moveTo>
                <a:cubicBezTo>
                  <a:pt x="9081" y="21600"/>
                  <a:pt x="16281" y="20370"/>
                  <a:pt x="21600" y="0"/>
                </a:cubicBezTo>
              </a:path>
            </a:pathLst>
          </a:cu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pic>
        <p:nvPicPr>
          <p:cNvPr id="130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4110" y="1329081"/>
            <a:ext cx="3186112" cy="1949023"/>
          </a:xfrm>
          <a:prstGeom prst="rect">
            <a:avLst/>
          </a:prstGeom>
          <a:ln w="12700">
            <a:miter lim="400000"/>
          </a:ln>
        </p:spPr>
      </p:pic>
      <p:sp>
        <p:nvSpPr>
          <p:cNvPr id="131" name="https://naturalfiberproducers.com/store-3/suri-silk-yarn/"/>
          <p:cNvSpPr txBox="1"/>
          <p:nvPr/>
        </p:nvSpPr>
        <p:spPr>
          <a:xfrm>
            <a:off x="9806818" y="9486748"/>
            <a:ext cx="2986808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000" b="0"/>
            </a:lvl1pPr>
          </a:lstStyle>
          <a:p>
            <a:r>
              <a:t>https://naturalfiberproducers.com/store-3/suri-silk-yarn/</a:t>
            </a:r>
          </a:p>
        </p:txBody>
      </p: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What is a method?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What is a method?</a:t>
            </a:r>
          </a:p>
        </p:txBody>
      </p:sp>
      <p:sp>
        <p:nvSpPr>
          <p:cNvPr id="297" name="A special function associated variable/value"/>
          <p:cNvSpPr txBox="1">
            <a:spLocks noGrp="1"/>
          </p:cNvSpPr>
          <p:nvPr>
            <p:ph type="body" sz="quarter" idx="1"/>
          </p:nvPr>
        </p:nvSpPr>
        <p:spPr>
          <a:xfrm>
            <a:off x="952500" y="1587896"/>
            <a:ext cx="11099800" cy="1638748"/>
          </a:xfrm>
          <a:prstGeom prst="rect">
            <a:avLst/>
          </a:prstGeom>
        </p:spPr>
        <p:txBody>
          <a:bodyPr anchor="t"/>
          <a:lstStyle>
            <a:lvl1pPr marL="0" indent="0">
              <a:buSzTx/>
              <a:buNone/>
            </a:lvl1pPr>
          </a:lstStyle>
          <a:p>
            <a:r>
              <a:t>A special function associated variable/value</a:t>
            </a:r>
          </a:p>
        </p:txBody>
      </p:sp>
      <p:sp>
        <p:nvSpPr>
          <p:cNvPr id="298" name="&gt;&gt;&gt; msg = &quot;hello&quot;…"/>
          <p:cNvSpPr txBox="1"/>
          <p:nvPr/>
        </p:nvSpPr>
        <p:spPr>
          <a:xfrm>
            <a:off x="952500" y="3303463"/>
            <a:ext cx="11099800" cy="56692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&gt;&gt;&gt; msg = "hello"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&gt;&gt;&gt;</a:t>
            </a:r>
          </a:p>
        </p:txBody>
      </p:sp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What is a method?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What is a method?</a:t>
            </a:r>
          </a:p>
        </p:txBody>
      </p:sp>
      <p:sp>
        <p:nvSpPr>
          <p:cNvPr id="301" name="A special function associated variable/value"/>
          <p:cNvSpPr txBox="1">
            <a:spLocks noGrp="1"/>
          </p:cNvSpPr>
          <p:nvPr>
            <p:ph type="body" sz="quarter" idx="1"/>
          </p:nvPr>
        </p:nvSpPr>
        <p:spPr>
          <a:xfrm>
            <a:off x="952500" y="1587896"/>
            <a:ext cx="11099800" cy="1638748"/>
          </a:xfrm>
          <a:prstGeom prst="rect">
            <a:avLst/>
          </a:prstGeom>
        </p:spPr>
        <p:txBody>
          <a:bodyPr anchor="t"/>
          <a:lstStyle>
            <a:lvl1pPr marL="0" indent="0">
              <a:buSzTx/>
              <a:buNone/>
            </a:lvl1pPr>
          </a:lstStyle>
          <a:p>
            <a:r>
              <a:t>A special function associated variable/value</a:t>
            </a:r>
          </a:p>
        </p:txBody>
      </p:sp>
      <p:sp>
        <p:nvSpPr>
          <p:cNvPr id="302" name="&gt;&gt;&gt; msg = &quot;hello&quot;…"/>
          <p:cNvSpPr txBox="1"/>
          <p:nvPr/>
        </p:nvSpPr>
        <p:spPr>
          <a:xfrm>
            <a:off x="952500" y="3303463"/>
            <a:ext cx="11099800" cy="56692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&gt;&gt;&gt; msg = "hello"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&gt;&gt;&gt; len(msg)</a:t>
            </a:r>
          </a:p>
        </p:txBody>
      </p:sp>
      <p:sp>
        <p:nvSpPr>
          <p:cNvPr id="305" name="Connection Line"/>
          <p:cNvSpPr/>
          <p:nvPr/>
        </p:nvSpPr>
        <p:spPr>
          <a:xfrm>
            <a:off x="2419234" y="4439427"/>
            <a:ext cx="1089919" cy="5473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cubicBezTo>
                  <a:pt x="7346" y="21216"/>
                  <a:pt x="146" y="14016"/>
                  <a:pt x="0" y="0"/>
                </a:cubicBezTo>
              </a:path>
            </a:pathLst>
          </a:custGeom>
          <a:ln w="508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304" name="len is a normal function,…"/>
          <p:cNvSpPr txBox="1"/>
          <p:nvPr/>
        </p:nvSpPr>
        <p:spPr>
          <a:xfrm>
            <a:off x="3656012" y="4787900"/>
            <a:ext cx="3305176" cy="2235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len is a normal function,</a:t>
            </a:r>
          </a:p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it returns number</a:t>
            </a:r>
          </a:p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of characters in string.</a:t>
            </a:r>
          </a:p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endParaRPr/>
          </a:p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It returns the number of </a:t>
            </a:r>
          </a:p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characters in a string</a:t>
            </a:r>
          </a:p>
        </p:txBody>
      </p:sp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What is a method?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What is a method?</a:t>
            </a:r>
          </a:p>
        </p:txBody>
      </p:sp>
      <p:sp>
        <p:nvSpPr>
          <p:cNvPr id="308" name="A special function associated variable/value"/>
          <p:cNvSpPr txBox="1">
            <a:spLocks noGrp="1"/>
          </p:cNvSpPr>
          <p:nvPr>
            <p:ph type="body" sz="quarter" idx="1"/>
          </p:nvPr>
        </p:nvSpPr>
        <p:spPr>
          <a:xfrm>
            <a:off x="952500" y="1587896"/>
            <a:ext cx="11099800" cy="1638748"/>
          </a:xfrm>
          <a:prstGeom prst="rect">
            <a:avLst/>
          </a:prstGeom>
        </p:spPr>
        <p:txBody>
          <a:bodyPr anchor="t"/>
          <a:lstStyle>
            <a:lvl1pPr marL="0" indent="0">
              <a:buSzTx/>
              <a:buNone/>
            </a:lvl1pPr>
          </a:lstStyle>
          <a:p>
            <a:r>
              <a:t>A special function associated variable/value</a:t>
            </a:r>
          </a:p>
        </p:txBody>
      </p:sp>
      <p:sp>
        <p:nvSpPr>
          <p:cNvPr id="309" name="&gt;&gt;&gt; msg = &quot;hello&quot;…"/>
          <p:cNvSpPr txBox="1"/>
          <p:nvPr/>
        </p:nvSpPr>
        <p:spPr>
          <a:xfrm>
            <a:off x="952500" y="3303463"/>
            <a:ext cx="11099800" cy="56692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&gt;&gt;&gt; msg = "hello"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&gt;&gt;&gt; len(msg)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5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&gt;&gt;&gt;</a:t>
            </a:r>
          </a:p>
        </p:txBody>
      </p:sp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What is a method?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What is a method?</a:t>
            </a:r>
          </a:p>
        </p:txBody>
      </p:sp>
      <p:sp>
        <p:nvSpPr>
          <p:cNvPr id="312" name="A special function associated variable/value"/>
          <p:cNvSpPr txBox="1">
            <a:spLocks noGrp="1"/>
          </p:cNvSpPr>
          <p:nvPr>
            <p:ph type="body" sz="quarter" idx="1"/>
          </p:nvPr>
        </p:nvSpPr>
        <p:spPr>
          <a:xfrm>
            <a:off x="952500" y="1587896"/>
            <a:ext cx="11099800" cy="1638748"/>
          </a:xfrm>
          <a:prstGeom prst="rect">
            <a:avLst/>
          </a:prstGeom>
        </p:spPr>
        <p:txBody>
          <a:bodyPr anchor="t"/>
          <a:lstStyle>
            <a:lvl1pPr marL="0" indent="0">
              <a:buSzTx/>
              <a:buNone/>
            </a:lvl1pPr>
          </a:lstStyle>
          <a:p>
            <a:r>
              <a:t>A special function associated variable/value</a:t>
            </a:r>
          </a:p>
        </p:txBody>
      </p:sp>
      <p:sp>
        <p:nvSpPr>
          <p:cNvPr id="313" name="&gt;&gt;&gt; msg = &quot;hello&quot;…"/>
          <p:cNvSpPr txBox="1"/>
          <p:nvPr/>
        </p:nvSpPr>
        <p:spPr>
          <a:xfrm>
            <a:off x="952500" y="3303463"/>
            <a:ext cx="11099800" cy="56692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&gt;&gt;&gt; msg = "hello"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&gt;&gt;&gt; len(msg)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5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&gt;&gt;&gt; msg.isdigit()</a:t>
            </a:r>
          </a:p>
        </p:txBody>
      </p:sp>
      <p:sp>
        <p:nvSpPr>
          <p:cNvPr id="316" name="Connection Line"/>
          <p:cNvSpPr/>
          <p:nvPr/>
        </p:nvSpPr>
        <p:spPr>
          <a:xfrm>
            <a:off x="3905134" y="5442727"/>
            <a:ext cx="1089919" cy="5473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cubicBezTo>
                  <a:pt x="7346" y="21216"/>
                  <a:pt x="146" y="14016"/>
                  <a:pt x="0" y="0"/>
                </a:cubicBezTo>
              </a:path>
            </a:pathLst>
          </a:custGeom>
          <a:ln w="508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315" name="isdigit is a special function,…"/>
          <p:cNvSpPr txBox="1"/>
          <p:nvPr/>
        </p:nvSpPr>
        <p:spPr>
          <a:xfrm>
            <a:off x="5046017" y="5791200"/>
            <a:ext cx="3928766" cy="2235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isdigit is a special function,</a:t>
            </a:r>
          </a:p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called a method, that operates</a:t>
            </a:r>
          </a:p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on the string in msg.</a:t>
            </a:r>
          </a:p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endParaRPr/>
          </a:p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It returns a bool, whether the</a:t>
            </a:r>
          </a:p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string is all digits</a:t>
            </a:r>
          </a:p>
        </p:txBody>
      </p:sp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What is a method?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What is a method?</a:t>
            </a:r>
          </a:p>
        </p:txBody>
      </p:sp>
      <p:sp>
        <p:nvSpPr>
          <p:cNvPr id="319" name="A special function associated variable/value"/>
          <p:cNvSpPr txBox="1">
            <a:spLocks noGrp="1"/>
          </p:cNvSpPr>
          <p:nvPr>
            <p:ph type="body" sz="quarter" idx="1"/>
          </p:nvPr>
        </p:nvSpPr>
        <p:spPr>
          <a:xfrm>
            <a:off x="952500" y="1587896"/>
            <a:ext cx="11099800" cy="1638748"/>
          </a:xfrm>
          <a:prstGeom prst="rect">
            <a:avLst/>
          </a:prstGeom>
        </p:spPr>
        <p:txBody>
          <a:bodyPr anchor="t"/>
          <a:lstStyle>
            <a:lvl1pPr marL="0" indent="0">
              <a:buSzTx/>
              <a:buNone/>
            </a:lvl1pPr>
          </a:lstStyle>
          <a:p>
            <a:r>
              <a:t>A special function associated variable/value</a:t>
            </a:r>
          </a:p>
        </p:txBody>
      </p:sp>
      <p:sp>
        <p:nvSpPr>
          <p:cNvPr id="320" name="&gt;&gt;&gt; msg = &quot;hello&quot;…"/>
          <p:cNvSpPr txBox="1"/>
          <p:nvPr/>
        </p:nvSpPr>
        <p:spPr>
          <a:xfrm>
            <a:off x="952500" y="3303463"/>
            <a:ext cx="11099800" cy="56692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&gt;&gt;&gt; msg = "hello"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&gt;&gt;&gt; len(msg)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5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&gt;&gt;&gt; msg.isdigit()</a:t>
            </a:r>
          </a:p>
        </p:txBody>
      </p:sp>
      <p:sp>
        <p:nvSpPr>
          <p:cNvPr id="328" name="Connection Line"/>
          <p:cNvSpPr/>
          <p:nvPr/>
        </p:nvSpPr>
        <p:spPr>
          <a:xfrm>
            <a:off x="3905134" y="5442727"/>
            <a:ext cx="1089919" cy="5473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cubicBezTo>
                  <a:pt x="7346" y="21216"/>
                  <a:pt x="146" y="14016"/>
                  <a:pt x="0" y="0"/>
                </a:cubicBezTo>
              </a:path>
            </a:pathLst>
          </a:custGeom>
          <a:ln w="508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322" name="isdigit is a special function,…"/>
          <p:cNvSpPr txBox="1"/>
          <p:nvPr/>
        </p:nvSpPr>
        <p:spPr>
          <a:xfrm>
            <a:off x="5046017" y="5791200"/>
            <a:ext cx="3928766" cy="2235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isdigit is a special function,</a:t>
            </a:r>
          </a:p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called a method, that operates</a:t>
            </a:r>
          </a:p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on the string in msg.</a:t>
            </a:r>
          </a:p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endParaRPr/>
          </a:p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It returns a bool, whether the</a:t>
            </a:r>
          </a:p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string is all digits</a:t>
            </a:r>
          </a:p>
        </p:txBody>
      </p:sp>
      <p:sp>
        <p:nvSpPr>
          <p:cNvPr id="323" name="str.isdigit(msg)"/>
          <p:cNvSpPr txBox="1"/>
          <p:nvPr/>
        </p:nvSpPr>
        <p:spPr>
          <a:xfrm>
            <a:off x="7734300" y="3532063"/>
            <a:ext cx="4360164" cy="7792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lvl1pPr>
          </a:lstStyle>
          <a:p>
            <a:r>
              <a:t>str.isdigit(msg)</a:t>
            </a:r>
          </a:p>
        </p:txBody>
      </p:sp>
      <p:sp>
        <p:nvSpPr>
          <p:cNvPr id="324" name="equivalent"/>
          <p:cNvSpPr txBox="1"/>
          <p:nvPr/>
        </p:nvSpPr>
        <p:spPr>
          <a:xfrm rot="20116439">
            <a:off x="5614999" y="4108994"/>
            <a:ext cx="1470002" cy="393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00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equivalent</a:t>
            </a:r>
          </a:p>
        </p:txBody>
      </p:sp>
      <p:sp>
        <p:nvSpPr>
          <p:cNvPr id="325" name="Line"/>
          <p:cNvSpPr/>
          <p:nvPr/>
        </p:nvSpPr>
        <p:spPr>
          <a:xfrm flipV="1">
            <a:off x="5289401" y="3907333"/>
            <a:ext cx="2402930" cy="1121917"/>
          </a:xfrm>
          <a:prstGeom prst="line">
            <a:avLst/>
          </a:prstGeom>
          <a:ln w="25400">
            <a:solidFill>
              <a:srgbClr val="000000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326" name="type of msg"/>
          <p:cNvSpPr txBox="1"/>
          <p:nvPr/>
        </p:nvSpPr>
        <p:spPr>
          <a:xfrm rot="19031413">
            <a:off x="7868927" y="2813050"/>
            <a:ext cx="1305546" cy="393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000"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type of msg</a:t>
            </a:r>
          </a:p>
        </p:txBody>
      </p:sp>
      <p:sp>
        <p:nvSpPr>
          <p:cNvPr id="327" name="method in str…"/>
          <p:cNvSpPr txBox="1"/>
          <p:nvPr/>
        </p:nvSpPr>
        <p:spPr>
          <a:xfrm rot="19031413">
            <a:off x="9206780" y="2387599"/>
            <a:ext cx="1779440" cy="685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2000"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pPr>
            <a:r>
              <a:t>method in str</a:t>
            </a:r>
          </a:p>
          <a:p>
            <a:pPr>
              <a:defRPr sz="2000"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pPr>
            <a:r>
              <a:t>(similar to mod)</a:t>
            </a:r>
          </a:p>
        </p:txBody>
      </p:sp>
    </p:spTree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What is a method?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What is a method?</a:t>
            </a:r>
          </a:p>
        </p:txBody>
      </p:sp>
      <p:sp>
        <p:nvSpPr>
          <p:cNvPr id="331" name="A special function associated variable/value"/>
          <p:cNvSpPr txBox="1">
            <a:spLocks noGrp="1"/>
          </p:cNvSpPr>
          <p:nvPr>
            <p:ph type="body" sz="quarter" idx="1"/>
          </p:nvPr>
        </p:nvSpPr>
        <p:spPr>
          <a:xfrm>
            <a:off x="952500" y="1587896"/>
            <a:ext cx="11099800" cy="1638748"/>
          </a:xfrm>
          <a:prstGeom prst="rect">
            <a:avLst/>
          </a:prstGeom>
        </p:spPr>
        <p:txBody>
          <a:bodyPr anchor="t"/>
          <a:lstStyle>
            <a:lvl1pPr marL="0" indent="0">
              <a:buSzTx/>
              <a:buNone/>
            </a:lvl1pPr>
          </a:lstStyle>
          <a:p>
            <a:r>
              <a:t>A special function associated variable/value</a:t>
            </a:r>
          </a:p>
        </p:txBody>
      </p:sp>
      <p:sp>
        <p:nvSpPr>
          <p:cNvPr id="332" name="&gt;&gt;&gt; msg = &quot;hello&quot;…"/>
          <p:cNvSpPr txBox="1"/>
          <p:nvPr/>
        </p:nvSpPr>
        <p:spPr>
          <a:xfrm>
            <a:off x="952500" y="3303463"/>
            <a:ext cx="11099800" cy="56692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&gt;&gt;&gt; msg = "hello"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&gt;&gt;&gt; len(msg)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5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&gt;&gt;&gt; msg.isdigit()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False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&gt;&gt;&gt;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25AB321-EF36-EC49-96F2-9A02F0C5014A}"/>
              </a:ext>
            </a:extLst>
          </p:cNvPr>
          <p:cNvSpPr txBox="1"/>
          <p:nvPr/>
        </p:nvSpPr>
        <p:spPr>
          <a:xfrm>
            <a:off x="3606272" y="-1688244"/>
            <a:ext cx="102657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Gill Sans"/>
              <a:ea typeface="Gill Sans"/>
              <a:cs typeface="Gill Sans"/>
              <a:sym typeface="Gill Sans"/>
            </a:endParaRPr>
          </a:p>
        </p:txBody>
      </p:sp>
    </p:spTree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What is a method?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What is a method?</a:t>
            </a:r>
          </a:p>
        </p:txBody>
      </p:sp>
      <p:sp>
        <p:nvSpPr>
          <p:cNvPr id="335" name="A special function associated variable/value"/>
          <p:cNvSpPr txBox="1">
            <a:spLocks noGrp="1"/>
          </p:cNvSpPr>
          <p:nvPr>
            <p:ph type="body" sz="quarter" idx="1"/>
          </p:nvPr>
        </p:nvSpPr>
        <p:spPr>
          <a:xfrm>
            <a:off x="952500" y="1587896"/>
            <a:ext cx="11099800" cy="1638748"/>
          </a:xfrm>
          <a:prstGeom prst="rect">
            <a:avLst/>
          </a:prstGeom>
        </p:spPr>
        <p:txBody>
          <a:bodyPr anchor="t"/>
          <a:lstStyle>
            <a:lvl1pPr marL="0" indent="0">
              <a:buSzTx/>
              <a:buNone/>
            </a:lvl1pPr>
          </a:lstStyle>
          <a:p>
            <a:r>
              <a:t>A special function associated variable/value</a:t>
            </a:r>
          </a:p>
        </p:txBody>
      </p:sp>
      <p:sp>
        <p:nvSpPr>
          <p:cNvPr id="336" name="&gt;&gt;&gt; msg = &quot;hello&quot;…"/>
          <p:cNvSpPr txBox="1"/>
          <p:nvPr/>
        </p:nvSpPr>
        <p:spPr>
          <a:xfrm>
            <a:off x="952500" y="3303463"/>
            <a:ext cx="11099800" cy="33081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&gt;&gt;&gt; msg = "hello"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&gt;&gt;&gt; len(msg)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5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&gt;&gt;&gt; msg.isdigit()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False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&gt;&gt;&gt;</a:t>
            </a:r>
          </a:p>
        </p:txBody>
      </p:sp>
      <p:sp>
        <p:nvSpPr>
          <p:cNvPr id="337" name="Rectangle"/>
          <p:cNvSpPr/>
          <p:nvPr/>
        </p:nvSpPr>
        <p:spPr>
          <a:xfrm>
            <a:off x="2921000" y="3793149"/>
            <a:ext cx="788740" cy="583786"/>
          </a:xfrm>
          <a:prstGeom prst="rect">
            <a:avLst/>
          </a:prstGeom>
          <a:ln w="254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338" name="Rectangle"/>
          <p:cNvSpPr/>
          <p:nvPr/>
        </p:nvSpPr>
        <p:spPr>
          <a:xfrm>
            <a:off x="1841500" y="4771049"/>
            <a:ext cx="1118940" cy="583786"/>
          </a:xfrm>
          <a:prstGeom prst="rect">
            <a:avLst/>
          </a:prstGeom>
          <a:ln w="254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339" name="Both the regular function (len) and method (isdigit) are answering…"/>
          <p:cNvSpPr txBox="1"/>
          <p:nvPr/>
        </p:nvSpPr>
        <p:spPr>
          <a:xfrm>
            <a:off x="2148433" y="6908800"/>
            <a:ext cx="8707934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0"/>
            </a:pPr>
            <a:r>
              <a:t>Both the regular function (</a:t>
            </a:r>
            <a:r>
              <a: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len</a:t>
            </a:r>
            <a:r>
              <a:t>) and method (</a:t>
            </a:r>
            <a:r>
              <a: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isdigit</a:t>
            </a:r>
            <a:r>
              <a:t>) are answering</a:t>
            </a:r>
          </a:p>
          <a:p>
            <a:pPr>
              <a:defRPr b="0"/>
            </a:pPr>
            <a:r>
              <a:t>a question about the string in </a:t>
            </a:r>
            <a:r>
              <a: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msg</a:t>
            </a:r>
            <a:r>
              <a:t>, but we call them slightly differently</a:t>
            </a:r>
          </a:p>
        </p:txBody>
      </p:sp>
    </p:spTree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What is a method?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What is a method?</a:t>
            </a:r>
          </a:p>
        </p:txBody>
      </p:sp>
      <p:sp>
        <p:nvSpPr>
          <p:cNvPr id="342" name="A special function associated variable/value"/>
          <p:cNvSpPr txBox="1">
            <a:spLocks noGrp="1"/>
          </p:cNvSpPr>
          <p:nvPr>
            <p:ph type="body" sz="quarter" idx="1"/>
          </p:nvPr>
        </p:nvSpPr>
        <p:spPr>
          <a:xfrm>
            <a:off x="952500" y="1587896"/>
            <a:ext cx="11099800" cy="1638748"/>
          </a:xfrm>
          <a:prstGeom prst="rect">
            <a:avLst/>
          </a:prstGeom>
        </p:spPr>
        <p:txBody>
          <a:bodyPr anchor="t"/>
          <a:lstStyle>
            <a:lvl1pPr marL="0" indent="0">
              <a:buSzTx/>
              <a:buNone/>
            </a:lvl1pPr>
          </a:lstStyle>
          <a:p>
            <a:r>
              <a:t>A special function associated variable/value</a:t>
            </a:r>
          </a:p>
        </p:txBody>
      </p:sp>
      <p:sp>
        <p:nvSpPr>
          <p:cNvPr id="343" name="&gt;&gt;&gt; msg = &quot;hello&quot;…"/>
          <p:cNvSpPr txBox="1"/>
          <p:nvPr/>
        </p:nvSpPr>
        <p:spPr>
          <a:xfrm>
            <a:off x="952500" y="3303463"/>
            <a:ext cx="11099800" cy="56692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&gt;&gt;&gt; msg = "hello"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&gt;&gt;&gt; len(msg)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5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&gt;&gt;&gt; msg.isdigit()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False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&gt;&gt;&gt; msg.upper()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'HELLO'</a:t>
            </a:r>
          </a:p>
        </p:txBody>
      </p:sp>
      <p:sp>
        <p:nvSpPr>
          <p:cNvPr id="346" name="Connection Line"/>
          <p:cNvSpPr/>
          <p:nvPr/>
        </p:nvSpPr>
        <p:spPr>
          <a:xfrm>
            <a:off x="3587634" y="6407927"/>
            <a:ext cx="1089919" cy="5473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cubicBezTo>
                  <a:pt x="7346" y="21216"/>
                  <a:pt x="146" y="14016"/>
                  <a:pt x="0" y="0"/>
                </a:cubicBezTo>
              </a:path>
            </a:pathLst>
          </a:custGeom>
          <a:ln w="508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345" name="is upper a regular function or a method?"/>
          <p:cNvSpPr txBox="1"/>
          <p:nvPr/>
        </p:nvSpPr>
        <p:spPr>
          <a:xfrm>
            <a:off x="4809231" y="6718299"/>
            <a:ext cx="5088137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is upper a regular function or a method?</a:t>
            </a:r>
          </a:p>
        </p:txBody>
      </p:sp>
    </p:spTree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What is a method?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What is a method?</a:t>
            </a:r>
          </a:p>
        </p:txBody>
      </p:sp>
      <p:sp>
        <p:nvSpPr>
          <p:cNvPr id="349" name="A special function associated variable/value"/>
          <p:cNvSpPr txBox="1">
            <a:spLocks noGrp="1"/>
          </p:cNvSpPr>
          <p:nvPr>
            <p:ph type="body" sz="quarter" idx="1"/>
          </p:nvPr>
        </p:nvSpPr>
        <p:spPr>
          <a:xfrm>
            <a:off x="952500" y="1587896"/>
            <a:ext cx="11099800" cy="1638748"/>
          </a:xfrm>
          <a:prstGeom prst="rect">
            <a:avLst/>
          </a:prstGeom>
        </p:spPr>
        <p:txBody>
          <a:bodyPr anchor="t"/>
          <a:lstStyle>
            <a:lvl1pPr marL="0" indent="0">
              <a:buSzTx/>
              <a:buNone/>
            </a:lvl1pPr>
          </a:lstStyle>
          <a:p>
            <a:r>
              <a:t>A special function associated variable/value</a:t>
            </a:r>
          </a:p>
        </p:txBody>
      </p:sp>
      <p:sp>
        <p:nvSpPr>
          <p:cNvPr id="350" name="&gt;&gt;&gt; msg = &quot;hello&quot;…"/>
          <p:cNvSpPr txBox="1"/>
          <p:nvPr/>
        </p:nvSpPr>
        <p:spPr>
          <a:xfrm>
            <a:off x="952500" y="3303463"/>
            <a:ext cx="11099800" cy="56692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&gt;&gt;&gt; msg = "hello"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&gt;&gt;&gt; len(msg)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5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&gt;&gt;&gt; msg.isdigit()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False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&gt;&gt;&gt; msg.upper()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'HELLO'</a:t>
            </a:r>
          </a:p>
        </p:txBody>
      </p:sp>
      <p:sp>
        <p:nvSpPr>
          <p:cNvPr id="351" name="methods can be called with literal values as well as with values in variables"/>
          <p:cNvSpPr txBox="1"/>
          <p:nvPr/>
        </p:nvSpPr>
        <p:spPr>
          <a:xfrm>
            <a:off x="1879872" y="7645399"/>
            <a:ext cx="9245056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methods can be called with literal values as well as with values in variables</a:t>
            </a:r>
          </a:p>
        </p:txBody>
      </p:sp>
    </p:spTree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What is a method?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What is a method?</a:t>
            </a:r>
          </a:p>
        </p:txBody>
      </p:sp>
      <p:sp>
        <p:nvSpPr>
          <p:cNvPr id="354" name="A special function associated variable/value"/>
          <p:cNvSpPr txBox="1">
            <a:spLocks noGrp="1"/>
          </p:cNvSpPr>
          <p:nvPr>
            <p:ph type="body" sz="quarter" idx="1"/>
          </p:nvPr>
        </p:nvSpPr>
        <p:spPr>
          <a:xfrm>
            <a:off x="952500" y="1587896"/>
            <a:ext cx="11099800" cy="1638748"/>
          </a:xfrm>
          <a:prstGeom prst="rect">
            <a:avLst/>
          </a:prstGeom>
        </p:spPr>
        <p:txBody>
          <a:bodyPr anchor="t"/>
          <a:lstStyle>
            <a:lvl1pPr marL="0" indent="0">
              <a:buSzTx/>
              <a:buNone/>
            </a:lvl1pPr>
          </a:lstStyle>
          <a:p>
            <a:r>
              <a:t>A special function associated variable/value</a:t>
            </a:r>
          </a:p>
        </p:txBody>
      </p:sp>
      <p:sp>
        <p:nvSpPr>
          <p:cNvPr id="355" name="&gt;&gt;&gt; msg = &quot;hello&quot;…"/>
          <p:cNvSpPr txBox="1"/>
          <p:nvPr/>
        </p:nvSpPr>
        <p:spPr>
          <a:xfrm>
            <a:off x="952500" y="3303463"/>
            <a:ext cx="11099800" cy="56692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&gt;&gt;&gt; msg = "hello"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&gt;&gt;&gt; len(</a:t>
            </a:r>
            <a:r>
              <a:rPr strike="sngStrike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msg</a:t>
            </a:r>
            <a:r>
              <a:t>)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5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&gt;&gt;&gt; </a:t>
            </a:r>
            <a:r>
              <a:rPr strike="sngStrike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msg</a:t>
            </a:r>
            <a:r>
              <a:t>.isdigit()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False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&gt;&gt;&gt; </a:t>
            </a:r>
            <a:r>
              <a:rPr strike="sngStrike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msg</a:t>
            </a:r>
            <a:r>
              <a:t>.upper()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'HELLO'</a:t>
            </a:r>
          </a:p>
        </p:txBody>
      </p:sp>
      <p:sp>
        <p:nvSpPr>
          <p:cNvPr id="356" name="methods can be called with literal values as well as with values in variables"/>
          <p:cNvSpPr txBox="1"/>
          <p:nvPr/>
        </p:nvSpPr>
        <p:spPr>
          <a:xfrm>
            <a:off x="1879872" y="7645399"/>
            <a:ext cx="9245056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methods can be called with literal values as well as with values in variables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Today's Outline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Today's Outline</a:t>
            </a:r>
          </a:p>
        </p:txBody>
      </p:sp>
      <p:sp>
        <p:nvSpPr>
          <p:cNvPr id="136" name="Comparison…"/>
          <p:cNvSpPr txBox="1">
            <a:spLocks noGrp="1"/>
          </p:cNvSpPr>
          <p:nvPr>
            <p:ph type="body" idx="1"/>
          </p:nvPr>
        </p:nvSpPr>
        <p:spPr>
          <a:xfrm>
            <a:off x="952500" y="1587896"/>
            <a:ext cx="11099800" cy="7289404"/>
          </a:xfrm>
          <a:prstGeom prst="rect">
            <a:avLst/>
          </a:prstGeom>
        </p:spPr>
        <p:txBody>
          <a:bodyPr anchor="t"/>
          <a:lstStyle/>
          <a:p>
            <a:pPr marL="0" indent="0">
              <a:buSzTx/>
              <a:buNone/>
              <a:defRPr b="1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Comparison</a:t>
            </a:r>
          </a:p>
          <a:p>
            <a:pPr marL="0" indent="0">
              <a:buSzTx/>
              <a:buNone/>
            </a:pPr>
            <a:r>
              <a:t>String Methods</a:t>
            </a:r>
          </a:p>
          <a:p>
            <a:pPr marL="0" lvl="5" indent="0">
              <a:buSzTx/>
              <a:buNone/>
            </a:pPr>
            <a:r>
              <a:t>Sequences</a:t>
            </a:r>
          </a:p>
          <a:p>
            <a:pPr marL="0" lvl="5" indent="0">
              <a:buSzTx/>
              <a:buNone/>
            </a:pPr>
            <a:r>
              <a:t>Slicing</a:t>
            </a:r>
          </a:p>
          <a:p>
            <a:pPr marL="0" lvl="5" indent="0">
              <a:buSzTx/>
              <a:buNone/>
            </a:pPr>
            <a:r>
              <a:t>for loop over sequence</a:t>
            </a:r>
          </a:p>
          <a:p>
            <a:pPr marL="0" lvl="5" indent="0">
              <a:buSzTx/>
              <a:buNone/>
            </a:pPr>
            <a:r>
              <a:t>for loop over range</a:t>
            </a:r>
          </a:p>
        </p:txBody>
      </p:sp>
    </p:spTree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What is a method?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What is a method?</a:t>
            </a:r>
          </a:p>
        </p:txBody>
      </p:sp>
      <p:sp>
        <p:nvSpPr>
          <p:cNvPr id="359" name="A special function associated variable/value"/>
          <p:cNvSpPr txBox="1">
            <a:spLocks noGrp="1"/>
          </p:cNvSpPr>
          <p:nvPr>
            <p:ph type="body" sz="quarter" idx="1"/>
          </p:nvPr>
        </p:nvSpPr>
        <p:spPr>
          <a:xfrm>
            <a:off x="952500" y="1587896"/>
            <a:ext cx="11099800" cy="1638748"/>
          </a:xfrm>
          <a:prstGeom prst="rect">
            <a:avLst/>
          </a:prstGeom>
        </p:spPr>
        <p:txBody>
          <a:bodyPr anchor="t"/>
          <a:lstStyle>
            <a:lvl1pPr marL="0" indent="0">
              <a:buSzTx/>
              <a:buNone/>
            </a:lvl1pPr>
          </a:lstStyle>
          <a:p>
            <a:r>
              <a:t>A special function associated variable/value</a:t>
            </a:r>
          </a:p>
        </p:txBody>
      </p:sp>
      <p:sp>
        <p:nvSpPr>
          <p:cNvPr id="360" name="&gt;&gt;&gt; msg = &quot;hello&quot;…"/>
          <p:cNvSpPr txBox="1"/>
          <p:nvPr/>
        </p:nvSpPr>
        <p:spPr>
          <a:xfrm>
            <a:off x="952500" y="3303463"/>
            <a:ext cx="11099800" cy="56692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rPr dirty="0"/>
              <a:t>&gt;&gt;&gt; msg = "hello"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rPr dirty="0"/>
              <a:t>&gt;&gt;&gt; </a:t>
            </a:r>
            <a:r>
              <a:rPr dirty="0" err="1"/>
              <a:t>len</a:t>
            </a:r>
            <a:r>
              <a:rPr dirty="0"/>
              <a:t>(</a:t>
            </a:r>
            <a:r>
              <a:rPr b="1" dirty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“</a:t>
            </a:r>
            <a:r>
              <a:rPr lang="en-US" b="1" dirty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220</a:t>
            </a:r>
            <a:r>
              <a:rPr b="1" dirty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”</a:t>
            </a:r>
            <a:r>
              <a:rPr dirty="0"/>
              <a:t>)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solidFill>
                  <a:schemeClr val="accent1"/>
                </a:solidFill>
                <a:latin typeface="Menlo"/>
                <a:ea typeface="Menlo"/>
                <a:cs typeface="Menlo"/>
                <a:sym typeface="Menlo"/>
              </a:defRPr>
            </a:pPr>
            <a:r>
              <a:rPr dirty="0"/>
              <a:t>3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rPr dirty="0"/>
              <a:t>&gt;&gt;&gt; </a:t>
            </a:r>
            <a:r>
              <a:rPr b="1" dirty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“</a:t>
            </a:r>
            <a:r>
              <a:rPr lang="en-US" b="1" dirty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220</a:t>
            </a:r>
            <a:r>
              <a:rPr b="1" dirty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”</a:t>
            </a:r>
            <a:r>
              <a:rPr dirty="0"/>
              <a:t>.isdigit()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solidFill>
                  <a:schemeClr val="accent1"/>
                </a:solidFill>
                <a:latin typeface="Menlo"/>
                <a:ea typeface="Menlo"/>
                <a:cs typeface="Menlo"/>
                <a:sym typeface="Menlo"/>
              </a:defRPr>
            </a:pPr>
            <a:r>
              <a:rPr dirty="0"/>
              <a:t>True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rPr dirty="0"/>
              <a:t>&gt;&gt;&gt; </a:t>
            </a:r>
            <a:r>
              <a:rPr b="1" dirty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“Hello </a:t>
            </a:r>
            <a:r>
              <a:rPr b="1" dirty="0" err="1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World”</a:t>
            </a:r>
            <a:r>
              <a:rPr dirty="0" err="1"/>
              <a:t>.upper</a:t>
            </a:r>
            <a:r>
              <a:rPr dirty="0"/>
              <a:t>()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solidFill>
                  <a:schemeClr val="accent1"/>
                </a:solidFill>
                <a:latin typeface="Menlo"/>
                <a:ea typeface="Menlo"/>
                <a:cs typeface="Menlo"/>
                <a:sym typeface="Menlo"/>
              </a:defRPr>
            </a:pPr>
            <a:r>
              <a:rPr dirty="0"/>
              <a:t>‘HELLO WORLD’</a:t>
            </a:r>
          </a:p>
        </p:txBody>
      </p:sp>
      <p:sp>
        <p:nvSpPr>
          <p:cNvPr id="361" name="methods can be called with literal values as well as with values in variables"/>
          <p:cNvSpPr txBox="1"/>
          <p:nvPr/>
        </p:nvSpPr>
        <p:spPr>
          <a:xfrm>
            <a:off x="1879872" y="7645399"/>
            <a:ext cx="9245056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methods can be called with literal values as well as with values in variables</a:t>
            </a:r>
          </a:p>
        </p:txBody>
      </p:sp>
    </p:spTree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3" name="Table"/>
          <p:cNvGraphicFramePr/>
          <p:nvPr/>
        </p:nvGraphicFramePr>
        <p:xfrm>
          <a:off x="1301328" y="1289050"/>
          <a:ext cx="10605342" cy="5808209"/>
        </p:xfrm>
        <a:graphic>
          <a:graphicData uri="http://schemas.openxmlformats.org/drawingml/2006/table">
            <a:tbl>
              <a:tblPr firstRow="1" bandRow="1">
                <a:tableStyleId>{4C3C2611-4C71-4FC5-86AE-919BDF0F9419}</a:tableStyleId>
              </a:tblPr>
              <a:tblGrid>
                <a:gridCol w="35621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432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28019">
                <a:tc>
                  <a:txBody>
                    <a:bodyPr/>
                    <a:lstStyle/>
                    <a:p>
                      <a:pPr defTabSz="914400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200" b="1">
                          <a:solidFill>
                            <a:srgbClr val="FFFFFF"/>
                          </a:solidFill>
                          <a:sym typeface="Gill Sans"/>
                        </a:rPr>
                        <a:t>String Method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200" b="1">
                          <a:solidFill>
                            <a:srgbClr val="FFFFFF"/>
                          </a:solidFill>
                          <a:sym typeface="Gill Sans"/>
                        </a:rPr>
                        <a:t>Purpose</a:t>
                      </a:r>
                    </a:p>
                  </a:txBody>
                  <a:tcPr marL="50800" marR="50800" marT="50800" marB="50800" anchor="ctr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8019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200">
                          <a:sym typeface="Gill Sans"/>
                        </a:rPr>
                        <a:t>s.upper()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200">
                          <a:sym typeface="Gill Sans"/>
                        </a:rPr>
                        <a:t>change string to all upper case</a:t>
                      </a:r>
                    </a:p>
                  </a:txBody>
                  <a:tcPr marL="50800" marR="50800" marT="50800" marB="50800" anchor="ctr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8019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200">
                          <a:sym typeface="Gill Sans"/>
                        </a:rPr>
                        <a:t>s.lower()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200">
                          <a:sym typeface="Gill Sans"/>
                        </a:rPr>
                        <a:t>opposite of upper()</a:t>
                      </a:r>
                    </a:p>
                  </a:txBody>
                  <a:tcPr marL="50800" marR="50800" marT="50800" marB="50800" anchor="ctr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8019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200">
                          <a:sym typeface="Gill Sans"/>
                        </a:rPr>
                        <a:t>s.strip()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200">
                          <a:sym typeface="Gill Sans"/>
                        </a:rPr>
                        <a:t>remove whitespace (space, tab, etc) before and after</a:t>
                      </a:r>
                    </a:p>
                  </a:txBody>
                  <a:tcPr marL="50800" marR="50800" marT="50800" marB="50800" anchor="ctr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8019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200">
                          <a:sym typeface="Gill Sans"/>
                        </a:rPr>
                        <a:t>s.lstrip()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200">
                          <a:sym typeface="Gill Sans"/>
                        </a:rPr>
                        <a:t>remove whitespace from left side</a:t>
                      </a:r>
                    </a:p>
                  </a:txBody>
                  <a:tcPr marL="50800" marR="50800" marT="50800" marB="50800" anchor="ctr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28019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200">
                          <a:sym typeface="Gill Sans"/>
                        </a:rPr>
                        <a:t>s.rstrip()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200">
                          <a:sym typeface="Gill Sans"/>
                        </a:rPr>
                        <a:t>remove whitespace from right side</a:t>
                      </a:r>
                    </a:p>
                  </a:txBody>
                  <a:tcPr marL="50800" marR="50800" marT="50800" marB="50800" anchor="ctr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28019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200">
                          <a:sym typeface="Gill Sans"/>
                        </a:rPr>
                        <a:t>s.format(args…)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200">
                          <a:sym typeface="Gill Sans"/>
                        </a:rPr>
                        <a:t>replace instances of “{}” in string with args</a:t>
                      </a:r>
                    </a:p>
                  </a:txBody>
                  <a:tcPr marL="50800" marR="50800" marT="50800" marB="50800" anchor="ctr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28019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200">
                          <a:sym typeface="Gill Sans"/>
                        </a:rPr>
                        <a:t>s.find(needle)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200">
                          <a:sym typeface="Gill Sans"/>
                        </a:rPr>
                        <a:t>find index of needle in s</a:t>
                      </a:r>
                    </a:p>
                  </a:txBody>
                  <a:tcPr marL="50800" marR="50800" marT="50800" marB="50800" anchor="ctr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28019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200">
                          <a:sym typeface="Gill Sans"/>
                        </a:rPr>
                        <a:t>s.startswith(prefix)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200">
                          <a:sym typeface="Gill Sans"/>
                        </a:rPr>
                        <a:t>does s begin with the given prefix?</a:t>
                      </a:r>
                    </a:p>
                  </a:txBody>
                  <a:tcPr marL="50800" marR="50800" marT="50800" marB="50800" anchor="ctr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28019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200">
                          <a:sym typeface="Gill Sans"/>
                        </a:rPr>
                        <a:t>s.endswith(suffix)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200">
                          <a:sym typeface="Gill Sans"/>
                        </a:rPr>
                        <a:t>does s end with the given suffix?</a:t>
                      </a:r>
                    </a:p>
                  </a:txBody>
                  <a:tcPr marL="50800" marR="50800" marT="50800" marB="50800" anchor="ctr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528019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200">
                          <a:sym typeface="Gill Sans"/>
                        </a:rPr>
                        <a:t>s.replace(a, b)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200">
                          <a:sym typeface="Gill Sans"/>
                        </a:rPr>
                        <a:t>replace all instances of a in s with b</a:t>
                      </a:r>
                    </a:p>
                  </a:txBody>
                  <a:tcPr marL="50800" marR="50800" marT="50800" marB="50800" anchor="ctr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364" name="Quick demos in interactive mode…"/>
          <p:cNvSpPr txBox="1"/>
          <p:nvPr/>
        </p:nvSpPr>
        <p:spPr>
          <a:xfrm>
            <a:off x="5283316" y="7638038"/>
            <a:ext cx="2438168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rPr dirty="0"/>
              <a:t>Quick demos…</a:t>
            </a:r>
          </a:p>
        </p:txBody>
      </p:sp>
    </p:spTree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Do problem 2"/>
          <p:cNvSpPr txBox="1"/>
          <p:nvPr/>
        </p:nvSpPr>
        <p:spPr>
          <a:xfrm>
            <a:off x="4615557" y="4476750"/>
            <a:ext cx="3619203" cy="800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4800" b="0"/>
            </a:lvl1pPr>
          </a:lstStyle>
          <a:p>
            <a:r>
              <a:t>Do problem 2</a:t>
            </a:r>
          </a:p>
        </p:txBody>
      </p:sp>
    </p:spTree>
  </p:cSld>
  <p:clrMapOvr>
    <a:masterClrMapping/>
  </p:clrMapOvr>
  <p:transition spd="med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Today's Outline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Today's Outline</a:t>
            </a:r>
          </a:p>
        </p:txBody>
      </p:sp>
      <p:sp>
        <p:nvSpPr>
          <p:cNvPr id="369" name="Comparison…"/>
          <p:cNvSpPr txBox="1">
            <a:spLocks noGrp="1"/>
          </p:cNvSpPr>
          <p:nvPr>
            <p:ph type="body" idx="1"/>
          </p:nvPr>
        </p:nvSpPr>
        <p:spPr>
          <a:xfrm>
            <a:off x="952500" y="1587896"/>
            <a:ext cx="11099800" cy="7289404"/>
          </a:xfrm>
          <a:prstGeom prst="rect">
            <a:avLst/>
          </a:prstGeom>
        </p:spPr>
        <p:txBody>
          <a:bodyPr anchor="t"/>
          <a:lstStyle/>
          <a:p>
            <a:pPr marL="0" indent="0">
              <a:buSzTx/>
              <a:buNone/>
              <a:defRPr>
                <a:solidFill>
                  <a:srgbClr val="929292"/>
                </a:solidFill>
              </a:defRPr>
            </a:pPr>
            <a:r>
              <a:t>Comparison</a:t>
            </a:r>
          </a:p>
          <a:p>
            <a:pPr marL="0" indent="0">
              <a:buSzTx/>
              <a:buNone/>
              <a:defRPr>
                <a:solidFill>
                  <a:srgbClr val="929292"/>
                </a:solidFill>
              </a:defRPr>
            </a:pPr>
            <a:r>
              <a:t>String Methods</a:t>
            </a:r>
          </a:p>
          <a:p>
            <a:pPr marL="0" lvl="5" indent="0">
              <a:buSzTx/>
              <a:buNone/>
              <a:defRPr b="1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Sequences</a:t>
            </a:r>
          </a:p>
          <a:p>
            <a:pPr marL="0" lvl="5" indent="0">
              <a:buSzTx/>
              <a:buNone/>
            </a:pPr>
            <a:r>
              <a:t>Slicing</a:t>
            </a:r>
          </a:p>
          <a:p>
            <a:pPr marL="0" lvl="5" indent="0">
              <a:buSzTx/>
              <a:buNone/>
            </a:pPr>
            <a:r>
              <a:t>for loop over sequence</a:t>
            </a:r>
          </a:p>
          <a:p>
            <a:pPr marL="0" lvl="5" indent="0">
              <a:buSzTx/>
              <a:buNone/>
            </a:pPr>
            <a:r>
              <a:t>for loop over range</a:t>
            </a:r>
          </a:p>
        </p:txBody>
      </p:sp>
    </p:spTree>
  </p:cSld>
  <p:clrMapOvr>
    <a:masterClrMapping/>
  </p:clrMapOvr>
  <p:transition spd="med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Rounded Rectangle"/>
          <p:cNvSpPr/>
          <p:nvPr/>
        </p:nvSpPr>
        <p:spPr>
          <a:xfrm>
            <a:off x="1295400" y="6311900"/>
            <a:ext cx="3124200" cy="685800"/>
          </a:xfrm>
          <a:prstGeom prst="roundRect">
            <a:avLst>
              <a:gd name="adj" fmla="val 27778"/>
            </a:avLst>
          </a:pr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372" name="Python Sequences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Python Sequences</a:t>
            </a:r>
          </a:p>
        </p:txBody>
      </p:sp>
      <p:sp>
        <p:nvSpPr>
          <p:cNvPr id="373" name="val"/>
          <p:cNvSpPr/>
          <p:nvPr/>
        </p:nvSpPr>
        <p:spPr>
          <a:xfrm>
            <a:off x="20574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val</a:t>
            </a:r>
          </a:p>
        </p:txBody>
      </p:sp>
      <p:sp>
        <p:nvSpPr>
          <p:cNvPr id="374" name="val"/>
          <p:cNvSpPr/>
          <p:nvPr/>
        </p:nvSpPr>
        <p:spPr>
          <a:xfrm>
            <a:off x="27432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val</a:t>
            </a:r>
          </a:p>
        </p:txBody>
      </p:sp>
      <p:sp>
        <p:nvSpPr>
          <p:cNvPr id="375" name="val"/>
          <p:cNvSpPr/>
          <p:nvPr/>
        </p:nvSpPr>
        <p:spPr>
          <a:xfrm>
            <a:off x="34290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val</a:t>
            </a:r>
          </a:p>
        </p:txBody>
      </p:sp>
      <p:sp>
        <p:nvSpPr>
          <p:cNvPr id="376" name="val"/>
          <p:cNvSpPr/>
          <p:nvPr/>
        </p:nvSpPr>
        <p:spPr>
          <a:xfrm>
            <a:off x="41148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val</a:t>
            </a:r>
          </a:p>
        </p:txBody>
      </p:sp>
      <p:sp>
        <p:nvSpPr>
          <p:cNvPr id="377" name="val"/>
          <p:cNvSpPr/>
          <p:nvPr/>
        </p:nvSpPr>
        <p:spPr>
          <a:xfrm>
            <a:off x="48006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val</a:t>
            </a:r>
          </a:p>
        </p:txBody>
      </p:sp>
      <p:sp>
        <p:nvSpPr>
          <p:cNvPr id="378" name="val"/>
          <p:cNvSpPr/>
          <p:nvPr/>
        </p:nvSpPr>
        <p:spPr>
          <a:xfrm>
            <a:off x="54864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val</a:t>
            </a:r>
          </a:p>
        </p:txBody>
      </p:sp>
      <p:sp>
        <p:nvSpPr>
          <p:cNvPr id="379" name="val"/>
          <p:cNvSpPr/>
          <p:nvPr/>
        </p:nvSpPr>
        <p:spPr>
          <a:xfrm>
            <a:off x="61722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val</a:t>
            </a:r>
          </a:p>
        </p:txBody>
      </p:sp>
      <p:sp>
        <p:nvSpPr>
          <p:cNvPr id="380" name="0"/>
          <p:cNvSpPr txBox="1"/>
          <p:nvPr/>
        </p:nvSpPr>
        <p:spPr>
          <a:xfrm>
            <a:off x="22661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0</a:t>
            </a:r>
          </a:p>
        </p:txBody>
      </p:sp>
      <p:sp>
        <p:nvSpPr>
          <p:cNvPr id="381" name="1"/>
          <p:cNvSpPr txBox="1"/>
          <p:nvPr/>
        </p:nvSpPr>
        <p:spPr>
          <a:xfrm>
            <a:off x="29519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1</a:t>
            </a:r>
          </a:p>
        </p:txBody>
      </p:sp>
      <p:sp>
        <p:nvSpPr>
          <p:cNvPr id="382" name="2"/>
          <p:cNvSpPr txBox="1"/>
          <p:nvPr/>
        </p:nvSpPr>
        <p:spPr>
          <a:xfrm>
            <a:off x="36377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2</a:t>
            </a:r>
          </a:p>
        </p:txBody>
      </p:sp>
      <p:sp>
        <p:nvSpPr>
          <p:cNvPr id="383" name="3"/>
          <p:cNvSpPr txBox="1"/>
          <p:nvPr/>
        </p:nvSpPr>
        <p:spPr>
          <a:xfrm>
            <a:off x="43235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3</a:t>
            </a:r>
          </a:p>
        </p:txBody>
      </p:sp>
      <p:sp>
        <p:nvSpPr>
          <p:cNvPr id="384" name="val"/>
          <p:cNvSpPr/>
          <p:nvPr/>
        </p:nvSpPr>
        <p:spPr>
          <a:xfrm>
            <a:off x="68580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val</a:t>
            </a:r>
          </a:p>
        </p:txBody>
      </p:sp>
      <p:sp>
        <p:nvSpPr>
          <p:cNvPr id="385" name="val"/>
          <p:cNvSpPr/>
          <p:nvPr/>
        </p:nvSpPr>
        <p:spPr>
          <a:xfrm>
            <a:off x="75438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val</a:t>
            </a:r>
          </a:p>
        </p:txBody>
      </p:sp>
      <p:sp>
        <p:nvSpPr>
          <p:cNvPr id="386" name="val"/>
          <p:cNvSpPr/>
          <p:nvPr/>
        </p:nvSpPr>
        <p:spPr>
          <a:xfrm>
            <a:off x="82296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val</a:t>
            </a:r>
          </a:p>
        </p:txBody>
      </p:sp>
      <p:sp>
        <p:nvSpPr>
          <p:cNvPr id="387" name="val"/>
          <p:cNvSpPr/>
          <p:nvPr/>
        </p:nvSpPr>
        <p:spPr>
          <a:xfrm>
            <a:off x="89154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val</a:t>
            </a:r>
          </a:p>
        </p:txBody>
      </p:sp>
      <p:sp>
        <p:nvSpPr>
          <p:cNvPr id="388" name="val"/>
          <p:cNvSpPr/>
          <p:nvPr/>
        </p:nvSpPr>
        <p:spPr>
          <a:xfrm>
            <a:off x="96012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val</a:t>
            </a:r>
          </a:p>
        </p:txBody>
      </p:sp>
      <p:sp>
        <p:nvSpPr>
          <p:cNvPr id="389" name="4"/>
          <p:cNvSpPr txBox="1"/>
          <p:nvPr/>
        </p:nvSpPr>
        <p:spPr>
          <a:xfrm>
            <a:off x="50093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4</a:t>
            </a:r>
          </a:p>
        </p:txBody>
      </p:sp>
      <p:sp>
        <p:nvSpPr>
          <p:cNvPr id="390" name="5"/>
          <p:cNvSpPr txBox="1"/>
          <p:nvPr/>
        </p:nvSpPr>
        <p:spPr>
          <a:xfrm>
            <a:off x="56951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5</a:t>
            </a:r>
          </a:p>
        </p:txBody>
      </p:sp>
      <p:sp>
        <p:nvSpPr>
          <p:cNvPr id="391" name="6"/>
          <p:cNvSpPr txBox="1"/>
          <p:nvPr/>
        </p:nvSpPr>
        <p:spPr>
          <a:xfrm>
            <a:off x="63809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6</a:t>
            </a:r>
          </a:p>
        </p:txBody>
      </p:sp>
      <p:sp>
        <p:nvSpPr>
          <p:cNvPr id="392" name="7"/>
          <p:cNvSpPr txBox="1"/>
          <p:nvPr/>
        </p:nvSpPr>
        <p:spPr>
          <a:xfrm>
            <a:off x="70667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7</a:t>
            </a:r>
          </a:p>
        </p:txBody>
      </p:sp>
      <p:sp>
        <p:nvSpPr>
          <p:cNvPr id="393" name="8"/>
          <p:cNvSpPr txBox="1"/>
          <p:nvPr/>
        </p:nvSpPr>
        <p:spPr>
          <a:xfrm>
            <a:off x="77525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8</a:t>
            </a:r>
          </a:p>
        </p:txBody>
      </p:sp>
      <p:sp>
        <p:nvSpPr>
          <p:cNvPr id="394" name="9"/>
          <p:cNvSpPr txBox="1"/>
          <p:nvPr/>
        </p:nvSpPr>
        <p:spPr>
          <a:xfrm>
            <a:off x="84383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9</a:t>
            </a:r>
          </a:p>
        </p:txBody>
      </p:sp>
      <p:sp>
        <p:nvSpPr>
          <p:cNvPr id="395" name="10"/>
          <p:cNvSpPr txBox="1"/>
          <p:nvPr/>
        </p:nvSpPr>
        <p:spPr>
          <a:xfrm>
            <a:off x="9047981" y="3124199"/>
            <a:ext cx="4191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10</a:t>
            </a:r>
          </a:p>
        </p:txBody>
      </p:sp>
      <p:sp>
        <p:nvSpPr>
          <p:cNvPr id="396" name="11"/>
          <p:cNvSpPr txBox="1"/>
          <p:nvPr/>
        </p:nvSpPr>
        <p:spPr>
          <a:xfrm>
            <a:off x="9733781" y="3124199"/>
            <a:ext cx="4191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11</a:t>
            </a:r>
          </a:p>
        </p:txBody>
      </p:sp>
      <p:sp>
        <p:nvSpPr>
          <p:cNvPr id="397" name="Definition: a sequence is a collection of numbered/ordered values"/>
          <p:cNvSpPr txBox="1"/>
          <p:nvPr/>
        </p:nvSpPr>
        <p:spPr>
          <a:xfrm>
            <a:off x="2273448" y="4914155"/>
            <a:ext cx="8457904" cy="4586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Definition: </a:t>
            </a:r>
            <a:r>
              <a:rPr b="0"/>
              <a:t>a </a:t>
            </a:r>
            <a:r>
              <a:rPr b="0" i="1"/>
              <a:t>sequence</a:t>
            </a:r>
            <a:r>
              <a:rPr b="0"/>
              <a:t> is a collection of numbered/ordered values</a:t>
            </a:r>
          </a:p>
        </p:txBody>
      </p:sp>
      <p:sp>
        <p:nvSpPr>
          <p:cNvPr id="398" name="types of sequences"/>
          <p:cNvSpPr txBox="1"/>
          <p:nvPr/>
        </p:nvSpPr>
        <p:spPr>
          <a:xfrm>
            <a:off x="1340569" y="6426199"/>
            <a:ext cx="303386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types of sequences</a:t>
            </a:r>
          </a:p>
        </p:txBody>
      </p:sp>
      <p:sp>
        <p:nvSpPr>
          <p:cNvPr id="399" name="strings"/>
          <p:cNvSpPr txBox="1"/>
          <p:nvPr/>
        </p:nvSpPr>
        <p:spPr>
          <a:xfrm>
            <a:off x="784423" y="7785099"/>
            <a:ext cx="92035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/>
            </a:lvl1pPr>
          </a:lstStyle>
          <a:p>
            <a:r>
              <a:t>strings</a:t>
            </a:r>
          </a:p>
        </p:txBody>
      </p:sp>
      <p:sp>
        <p:nvSpPr>
          <p:cNvPr id="400" name="lists"/>
          <p:cNvSpPr txBox="1"/>
          <p:nvPr/>
        </p:nvSpPr>
        <p:spPr>
          <a:xfrm>
            <a:off x="2565499" y="8063890"/>
            <a:ext cx="58400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/>
            </a:lvl1pPr>
          </a:lstStyle>
          <a:p>
            <a:r>
              <a:t>lists</a:t>
            </a:r>
          </a:p>
        </p:txBody>
      </p:sp>
      <p:sp>
        <p:nvSpPr>
          <p:cNvPr id="401" name="tuples"/>
          <p:cNvSpPr txBox="1"/>
          <p:nvPr/>
        </p:nvSpPr>
        <p:spPr>
          <a:xfrm>
            <a:off x="4031580" y="7785099"/>
            <a:ext cx="85070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/>
            </a:lvl1pPr>
          </a:lstStyle>
          <a:p>
            <a:r>
              <a:t>tuples</a:t>
            </a:r>
          </a:p>
        </p:txBody>
      </p:sp>
      <p:sp>
        <p:nvSpPr>
          <p:cNvPr id="402" name="Line"/>
          <p:cNvSpPr/>
          <p:nvPr/>
        </p:nvSpPr>
        <p:spPr>
          <a:xfrm flipV="1">
            <a:off x="1346200" y="7071568"/>
            <a:ext cx="626269" cy="738932"/>
          </a:xfrm>
          <a:prstGeom prst="line">
            <a:avLst/>
          </a:prstGeom>
          <a:ln w="25400">
            <a:solidFill>
              <a:srgbClr val="000000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403" name="Line"/>
          <p:cNvSpPr/>
          <p:nvPr/>
        </p:nvSpPr>
        <p:spPr>
          <a:xfrm flipH="1" flipV="1">
            <a:off x="3759200" y="7071568"/>
            <a:ext cx="626269" cy="738933"/>
          </a:xfrm>
          <a:prstGeom prst="line">
            <a:avLst/>
          </a:prstGeom>
          <a:ln w="25400">
            <a:solidFill>
              <a:srgbClr val="000000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404" name="Line"/>
          <p:cNvSpPr/>
          <p:nvPr/>
        </p:nvSpPr>
        <p:spPr>
          <a:xfrm flipV="1">
            <a:off x="2870200" y="7071568"/>
            <a:ext cx="0" cy="931001"/>
          </a:xfrm>
          <a:prstGeom prst="line">
            <a:avLst/>
          </a:prstGeom>
          <a:ln w="25400">
            <a:solidFill>
              <a:srgbClr val="000000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405" name="Rounded Rectangle"/>
          <p:cNvSpPr/>
          <p:nvPr/>
        </p:nvSpPr>
        <p:spPr>
          <a:xfrm>
            <a:off x="6595864" y="6311900"/>
            <a:ext cx="5248672" cy="685800"/>
          </a:xfrm>
          <a:prstGeom prst="roundRect">
            <a:avLst>
              <a:gd name="adj" fmla="val 27778"/>
            </a:avLst>
          </a:pr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406" name="things you can do with sequences"/>
          <p:cNvSpPr txBox="1"/>
          <p:nvPr/>
        </p:nvSpPr>
        <p:spPr>
          <a:xfrm>
            <a:off x="6576144" y="6426199"/>
            <a:ext cx="526271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things you can do with sequences</a:t>
            </a:r>
          </a:p>
        </p:txBody>
      </p:sp>
      <p:sp>
        <p:nvSpPr>
          <p:cNvPr id="407" name="len"/>
          <p:cNvSpPr txBox="1"/>
          <p:nvPr/>
        </p:nvSpPr>
        <p:spPr>
          <a:xfrm>
            <a:off x="6211837" y="7785099"/>
            <a:ext cx="479526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/>
            </a:lvl1pPr>
          </a:lstStyle>
          <a:p>
            <a:r>
              <a:t>len</a:t>
            </a:r>
          </a:p>
        </p:txBody>
      </p:sp>
      <p:sp>
        <p:nvSpPr>
          <p:cNvPr id="408" name="indexing"/>
          <p:cNvSpPr txBox="1"/>
          <p:nvPr/>
        </p:nvSpPr>
        <p:spPr>
          <a:xfrm>
            <a:off x="7623199" y="8063890"/>
            <a:ext cx="113660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/>
            </a:lvl1pPr>
          </a:lstStyle>
          <a:p>
            <a:r>
              <a:t>indexing</a:t>
            </a:r>
          </a:p>
        </p:txBody>
      </p:sp>
      <p:sp>
        <p:nvSpPr>
          <p:cNvPr id="409" name="for loop"/>
          <p:cNvSpPr txBox="1"/>
          <p:nvPr/>
        </p:nvSpPr>
        <p:spPr>
          <a:xfrm>
            <a:off x="11264602" y="7785099"/>
            <a:ext cx="1116658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/>
            </a:lvl1pPr>
          </a:lstStyle>
          <a:p>
            <a:r>
              <a:t>for loop</a:t>
            </a:r>
          </a:p>
        </p:txBody>
      </p:sp>
      <p:sp>
        <p:nvSpPr>
          <p:cNvPr id="410" name="Line"/>
          <p:cNvSpPr/>
          <p:nvPr/>
        </p:nvSpPr>
        <p:spPr>
          <a:xfrm flipV="1">
            <a:off x="6553199" y="7071568"/>
            <a:ext cx="626270" cy="738932"/>
          </a:xfrm>
          <a:prstGeom prst="line">
            <a:avLst/>
          </a:prstGeom>
          <a:ln w="25400">
            <a:solidFill>
              <a:srgbClr val="000000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411" name="Line"/>
          <p:cNvSpPr/>
          <p:nvPr/>
        </p:nvSpPr>
        <p:spPr>
          <a:xfrm flipH="1" flipV="1">
            <a:off x="11125200" y="7071568"/>
            <a:ext cx="626270" cy="738933"/>
          </a:xfrm>
          <a:prstGeom prst="line">
            <a:avLst/>
          </a:prstGeom>
          <a:ln w="25400">
            <a:solidFill>
              <a:srgbClr val="000000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412" name="Line"/>
          <p:cNvSpPr/>
          <p:nvPr/>
        </p:nvSpPr>
        <p:spPr>
          <a:xfrm flipV="1">
            <a:off x="8204200" y="7071568"/>
            <a:ext cx="0" cy="931001"/>
          </a:xfrm>
          <a:prstGeom prst="line">
            <a:avLst/>
          </a:prstGeom>
          <a:ln w="25400">
            <a:solidFill>
              <a:srgbClr val="000000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413" name="slicing"/>
          <p:cNvSpPr txBox="1"/>
          <p:nvPr/>
        </p:nvSpPr>
        <p:spPr>
          <a:xfrm>
            <a:off x="9672488" y="8063890"/>
            <a:ext cx="84802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/>
            </a:lvl1pPr>
          </a:lstStyle>
          <a:p>
            <a:r>
              <a:t>slicing</a:t>
            </a:r>
          </a:p>
        </p:txBody>
      </p:sp>
      <p:sp>
        <p:nvSpPr>
          <p:cNvPr id="414" name="Line"/>
          <p:cNvSpPr/>
          <p:nvPr/>
        </p:nvSpPr>
        <p:spPr>
          <a:xfrm flipV="1">
            <a:off x="10109200" y="7071568"/>
            <a:ext cx="0" cy="931001"/>
          </a:xfrm>
          <a:prstGeom prst="line">
            <a:avLst/>
          </a:prstGeom>
          <a:ln w="25400">
            <a:solidFill>
              <a:srgbClr val="000000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Rounded Rectangle"/>
          <p:cNvSpPr/>
          <p:nvPr/>
        </p:nvSpPr>
        <p:spPr>
          <a:xfrm>
            <a:off x="1295400" y="6311900"/>
            <a:ext cx="3124200" cy="685800"/>
          </a:xfrm>
          <a:prstGeom prst="roundRect">
            <a:avLst>
              <a:gd name="adj" fmla="val 27778"/>
            </a:avLst>
          </a:pr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417" name="Python Sequences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Python Sequences</a:t>
            </a:r>
          </a:p>
        </p:txBody>
      </p:sp>
      <p:sp>
        <p:nvSpPr>
          <p:cNvPr id="418" name="&quot;h&quot;"/>
          <p:cNvSpPr/>
          <p:nvPr/>
        </p:nvSpPr>
        <p:spPr>
          <a:xfrm>
            <a:off x="20574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"h"</a:t>
            </a:r>
          </a:p>
        </p:txBody>
      </p:sp>
      <p:sp>
        <p:nvSpPr>
          <p:cNvPr id="419" name="&quot;e&quot;"/>
          <p:cNvSpPr/>
          <p:nvPr/>
        </p:nvSpPr>
        <p:spPr>
          <a:xfrm>
            <a:off x="27432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"e"</a:t>
            </a:r>
          </a:p>
        </p:txBody>
      </p:sp>
      <p:sp>
        <p:nvSpPr>
          <p:cNvPr id="420" name="&quot;l&quot;"/>
          <p:cNvSpPr/>
          <p:nvPr/>
        </p:nvSpPr>
        <p:spPr>
          <a:xfrm>
            <a:off x="34290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"l"</a:t>
            </a:r>
          </a:p>
        </p:txBody>
      </p:sp>
      <p:sp>
        <p:nvSpPr>
          <p:cNvPr id="421" name="&quot;l&quot;"/>
          <p:cNvSpPr/>
          <p:nvPr/>
        </p:nvSpPr>
        <p:spPr>
          <a:xfrm>
            <a:off x="41148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"l"</a:t>
            </a:r>
          </a:p>
        </p:txBody>
      </p:sp>
      <p:sp>
        <p:nvSpPr>
          <p:cNvPr id="422" name="&quot;o&quot;"/>
          <p:cNvSpPr/>
          <p:nvPr/>
        </p:nvSpPr>
        <p:spPr>
          <a:xfrm>
            <a:off x="48006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"o"</a:t>
            </a:r>
          </a:p>
        </p:txBody>
      </p:sp>
      <p:sp>
        <p:nvSpPr>
          <p:cNvPr id="423" name="&quot; &quot;"/>
          <p:cNvSpPr/>
          <p:nvPr/>
        </p:nvSpPr>
        <p:spPr>
          <a:xfrm>
            <a:off x="54864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 "</a:t>
            </a:r>
          </a:p>
        </p:txBody>
      </p:sp>
      <p:sp>
        <p:nvSpPr>
          <p:cNvPr id="424" name="&quot;w&quot;"/>
          <p:cNvSpPr/>
          <p:nvPr/>
        </p:nvSpPr>
        <p:spPr>
          <a:xfrm>
            <a:off x="61722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"w"</a:t>
            </a:r>
          </a:p>
        </p:txBody>
      </p:sp>
      <p:sp>
        <p:nvSpPr>
          <p:cNvPr id="425" name="0"/>
          <p:cNvSpPr txBox="1"/>
          <p:nvPr/>
        </p:nvSpPr>
        <p:spPr>
          <a:xfrm>
            <a:off x="22661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0</a:t>
            </a:r>
          </a:p>
        </p:txBody>
      </p:sp>
      <p:sp>
        <p:nvSpPr>
          <p:cNvPr id="426" name="1"/>
          <p:cNvSpPr txBox="1"/>
          <p:nvPr/>
        </p:nvSpPr>
        <p:spPr>
          <a:xfrm>
            <a:off x="29519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1</a:t>
            </a:r>
          </a:p>
        </p:txBody>
      </p:sp>
      <p:sp>
        <p:nvSpPr>
          <p:cNvPr id="427" name="2"/>
          <p:cNvSpPr txBox="1"/>
          <p:nvPr/>
        </p:nvSpPr>
        <p:spPr>
          <a:xfrm>
            <a:off x="36377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2</a:t>
            </a:r>
          </a:p>
        </p:txBody>
      </p:sp>
      <p:sp>
        <p:nvSpPr>
          <p:cNvPr id="428" name="3"/>
          <p:cNvSpPr txBox="1"/>
          <p:nvPr/>
        </p:nvSpPr>
        <p:spPr>
          <a:xfrm>
            <a:off x="43235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3</a:t>
            </a:r>
          </a:p>
        </p:txBody>
      </p:sp>
      <p:sp>
        <p:nvSpPr>
          <p:cNvPr id="429" name="&quot;o&quot;"/>
          <p:cNvSpPr/>
          <p:nvPr/>
        </p:nvSpPr>
        <p:spPr>
          <a:xfrm>
            <a:off x="68580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"o"</a:t>
            </a:r>
          </a:p>
        </p:txBody>
      </p:sp>
      <p:sp>
        <p:nvSpPr>
          <p:cNvPr id="430" name="&quot;r&quot;"/>
          <p:cNvSpPr/>
          <p:nvPr/>
        </p:nvSpPr>
        <p:spPr>
          <a:xfrm>
            <a:off x="75438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"r"</a:t>
            </a:r>
          </a:p>
        </p:txBody>
      </p:sp>
      <p:sp>
        <p:nvSpPr>
          <p:cNvPr id="431" name="&quot;l&quot;"/>
          <p:cNvSpPr/>
          <p:nvPr/>
        </p:nvSpPr>
        <p:spPr>
          <a:xfrm>
            <a:off x="82296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"l"</a:t>
            </a:r>
          </a:p>
        </p:txBody>
      </p:sp>
      <p:sp>
        <p:nvSpPr>
          <p:cNvPr id="432" name="&quot;d&quot;"/>
          <p:cNvSpPr/>
          <p:nvPr/>
        </p:nvSpPr>
        <p:spPr>
          <a:xfrm>
            <a:off x="89154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"d"</a:t>
            </a:r>
          </a:p>
        </p:txBody>
      </p:sp>
      <p:sp>
        <p:nvSpPr>
          <p:cNvPr id="433" name="&quot;\n&quot;"/>
          <p:cNvSpPr/>
          <p:nvPr/>
        </p:nvSpPr>
        <p:spPr>
          <a:xfrm>
            <a:off x="96012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17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"\n"</a:t>
            </a:r>
          </a:p>
        </p:txBody>
      </p:sp>
      <p:sp>
        <p:nvSpPr>
          <p:cNvPr id="434" name="4"/>
          <p:cNvSpPr txBox="1"/>
          <p:nvPr/>
        </p:nvSpPr>
        <p:spPr>
          <a:xfrm>
            <a:off x="50093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4</a:t>
            </a:r>
          </a:p>
        </p:txBody>
      </p:sp>
      <p:sp>
        <p:nvSpPr>
          <p:cNvPr id="435" name="5"/>
          <p:cNvSpPr txBox="1"/>
          <p:nvPr/>
        </p:nvSpPr>
        <p:spPr>
          <a:xfrm>
            <a:off x="56951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5</a:t>
            </a:r>
          </a:p>
        </p:txBody>
      </p:sp>
      <p:sp>
        <p:nvSpPr>
          <p:cNvPr id="436" name="6"/>
          <p:cNvSpPr txBox="1"/>
          <p:nvPr/>
        </p:nvSpPr>
        <p:spPr>
          <a:xfrm>
            <a:off x="63809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6</a:t>
            </a:r>
          </a:p>
        </p:txBody>
      </p:sp>
      <p:sp>
        <p:nvSpPr>
          <p:cNvPr id="437" name="7"/>
          <p:cNvSpPr txBox="1"/>
          <p:nvPr/>
        </p:nvSpPr>
        <p:spPr>
          <a:xfrm>
            <a:off x="70667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7</a:t>
            </a:r>
          </a:p>
        </p:txBody>
      </p:sp>
      <p:sp>
        <p:nvSpPr>
          <p:cNvPr id="438" name="8"/>
          <p:cNvSpPr txBox="1"/>
          <p:nvPr/>
        </p:nvSpPr>
        <p:spPr>
          <a:xfrm>
            <a:off x="77525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8</a:t>
            </a:r>
          </a:p>
        </p:txBody>
      </p:sp>
      <p:sp>
        <p:nvSpPr>
          <p:cNvPr id="439" name="9"/>
          <p:cNvSpPr txBox="1"/>
          <p:nvPr/>
        </p:nvSpPr>
        <p:spPr>
          <a:xfrm>
            <a:off x="84383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9</a:t>
            </a:r>
          </a:p>
        </p:txBody>
      </p:sp>
      <p:sp>
        <p:nvSpPr>
          <p:cNvPr id="440" name="10"/>
          <p:cNvSpPr txBox="1"/>
          <p:nvPr/>
        </p:nvSpPr>
        <p:spPr>
          <a:xfrm>
            <a:off x="9047981" y="3124199"/>
            <a:ext cx="4191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10</a:t>
            </a:r>
          </a:p>
        </p:txBody>
      </p:sp>
      <p:sp>
        <p:nvSpPr>
          <p:cNvPr id="441" name="11"/>
          <p:cNvSpPr txBox="1"/>
          <p:nvPr/>
        </p:nvSpPr>
        <p:spPr>
          <a:xfrm>
            <a:off x="9733781" y="3124199"/>
            <a:ext cx="4191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11</a:t>
            </a:r>
          </a:p>
        </p:txBody>
      </p:sp>
      <p:sp>
        <p:nvSpPr>
          <p:cNvPr id="442" name="Definition: a string is a sequence of one-character strings"/>
          <p:cNvSpPr txBox="1"/>
          <p:nvPr/>
        </p:nvSpPr>
        <p:spPr>
          <a:xfrm>
            <a:off x="2789435" y="4914155"/>
            <a:ext cx="7425930" cy="4586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Definition: </a:t>
            </a:r>
            <a:r>
              <a:rPr b="0"/>
              <a:t>a </a:t>
            </a:r>
            <a:r>
              <a:rPr b="0" i="1"/>
              <a:t>string</a:t>
            </a:r>
            <a:r>
              <a:rPr b="0"/>
              <a:t> is a sequence of one-character strings</a:t>
            </a:r>
          </a:p>
        </p:txBody>
      </p:sp>
      <p:sp>
        <p:nvSpPr>
          <p:cNvPr id="443" name="types of sequences"/>
          <p:cNvSpPr txBox="1"/>
          <p:nvPr/>
        </p:nvSpPr>
        <p:spPr>
          <a:xfrm>
            <a:off x="1340569" y="6426199"/>
            <a:ext cx="303386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types of sequences</a:t>
            </a:r>
          </a:p>
        </p:txBody>
      </p:sp>
      <p:sp>
        <p:nvSpPr>
          <p:cNvPr id="444" name="strings"/>
          <p:cNvSpPr txBox="1"/>
          <p:nvPr/>
        </p:nvSpPr>
        <p:spPr>
          <a:xfrm>
            <a:off x="784423" y="7785099"/>
            <a:ext cx="92035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strings</a:t>
            </a:r>
          </a:p>
        </p:txBody>
      </p:sp>
      <p:sp>
        <p:nvSpPr>
          <p:cNvPr id="445" name="lists"/>
          <p:cNvSpPr txBox="1"/>
          <p:nvPr/>
        </p:nvSpPr>
        <p:spPr>
          <a:xfrm>
            <a:off x="2565499" y="8063890"/>
            <a:ext cx="58400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rgbClr val="D6D5D5"/>
                </a:solidFill>
              </a:defRPr>
            </a:lvl1pPr>
          </a:lstStyle>
          <a:p>
            <a:r>
              <a:t>lists</a:t>
            </a:r>
          </a:p>
        </p:txBody>
      </p:sp>
      <p:sp>
        <p:nvSpPr>
          <p:cNvPr id="446" name="tuples"/>
          <p:cNvSpPr txBox="1"/>
          <p:nvPr/>
        </p:nvSpPr>
        <p:spPr>
          <a:xfrm>
            <a:off x="4031580" y="7785099"/>
            <a:ext cx="85070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rgbClr val="D6D5D5"/>
                </a:solidFill>
              </a:defRPr>
            </a:lvl1pPr>
          </a:lstStyle>
          <a:p>
            <a:r>
              <a:t>tuples</a:t>
            </a:r>
          </a:p>
        </p:txBody>
      </p:sp>
      <p:sp>
        <p:nvSpPr>
          <p:cNvPr id="447" name="Line"/>
          <p:cNvSpPr/>
          <p:nvPr/>
        </p:nvSpPr>
        <p:spPr>
          <a:xfrm flipV="1">
            <a:off x="1346200" y="7071568"/>
            <a:ext cx="626269" cy="738932"/>
          </a:xfrm>
          <a:prstGeom prst="line">
            <a:avLst/>
          </a:prstGeom>
          <a:ln w="25400">
            <a:solidFill>
              <a:srgbClr val="000000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448" name="Line"/>
          <p:cNvSpPr/>
          <p:nvPr/>
        </p:nvSpPr>
        <p:spPr>
          <a:xfrm flipH="1" flipV="1">
            <a:off x="3759200" y="7071568"/>
            <a:ext cx="626269" cy="738933"/>
          </a:xfrm>
          <a:prstGeom prst="line">
            <a:avLst/>
          </a:prstGeom>
          <a:ln w="25400">
            <a:solidFill>
              <a:srgbClr val="D6D5D5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449" name="Line"/>
          <p:cNvSpPr/>
          <p:nvPr/>
        </p:nvSpPr>
        <p:spPr>
          <a:xfrm flipV="1">
            <a:off x="2870200" y="7071568"/>
            <a:ext cx="0" cy="931001"/>
          </a:xfrm>
          <a:prstGeom prst="line">
            <a:avLst/>
          </a:prstGeom>
          <a:ln w="25400">
            <a:solidFill>
              <a:srgbClr val="D6D5D5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450" name="[today]"/>
          <p:cNvSpPr txBox="1"/>
          <p:nvPr/>
        </p:nvSpPr>
        <p:spPr>
          <a:xfrm>
            <a:off x="747737" y="8166099"/>
            <a:ext cx="993726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[today]</a:t>
            </a:r>
          </a:p>
        </p:txBody>
      </p:sp>
      <p:sp>
        <p:nvSpPr>
          <p:cNvPr id="451" name="Rounded Rectangle"/>
          <p:cNvSpPr/>
          <p:nvPr/>
        </p:nvSpPr>
        <p:spPr>
          <a:xfrm>
            <a:off x="6595864" y="6311900"/>
            <a:ext cx="5248672" cy="685800"/>
          </a:xfrm>
          <a:prstGeom prst="roundRect">
            <a:avLst>
              <a:gd name="adj" fmla="val 27778"/>
            </a:avLst>
          </a:pr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452" name="things you can do with sequences"/>
          <p:cNvSpPr txBox="1"/>
          <p:nvPr/>
        </p:nvSpPr>
        <p:spPr>
          <a:xfrm>
            <a:off x="6576144" y="6426199"/>
            <a:ext cx="526271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things you can do with sequences</a:t>
            </a:r>
          </a:p>
        </p:txBody>
      </p:sp>
      <p:sp>
        <p:nvSpPr>
          <p:cNvPr id="453" name="len"/>
          <p:cNvSpPr txBox="1"/>
          <p:nvPr/>
        </p:nvSpPr>
        <p:spPr>
          <a:xfrm>
            <a:off x="6211837" y="7785099"/>
            <a:ext cx="479526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/>
            </a:lvl1pPr>
          </a:lstStyle>
          <a:p>
            <a:r>
              <a:t>len</a:t>
            </a:r>
          </a:p>
        </p:txBody>
      </p:sp>
      <p:sp>
        <p:nvSpPr>
          <p:cNvPr id="454" name="indexing"/>
          <p:cNvSpPr txBox="1"/>
          <p:nvPr/>
        </p:nvSpPr>
        <p:spPr>
          <a:xfrm>
            <a:off x="7623199" y="8063890"/>
            <a:ext cx="113660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/>
            </a:lvl1pPr>
          </a:lstStyle>
          <a:p>
            <a:r>
              <a:t>indexing</a:t>
            </a:r>
          </a:p>
        </p:txBody>
      </p:sp>
      <p:sp>
        <p:nvSpPr>
          <p:cNvPr id="455" name="for loop"/>
          <p:cNvSpPr txBox="1"/>
          <p:nvPr/>
        </p:nvSpPr>
        <p:spPr>
          <a:xfrm>
            <a:off x="11264602" y="7785099"/>
            <a:ext cx="1116658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/>
            </a:lvl1pPr>
          </a:lstStyle>
          <a:p>
            <a:r>
              <a:t>for loop</a:t>
            </a:r>
          </a:p>
        </p:txBody>
      </p:sp>
      <p:sp>
        <p:nvSpPr>
          <p:cNvPr id="456" name="Line"/>
          <p:cNvSpPr/>
          <p:nvPr/>
        </p:nvSpPr>
        <p:spPr>
          <a:xfrm flipV="1">
            <a:off x="6553199" y="7071568"/>
            <a:ext cx="626270" cy="738932"/>
          </a:xfrm>
          <a:prstGeom prst="line">
            <a:avLst/>
          </a:prstGeom>
          <a:ln w="25400">
            <a:solidFill>
              <a:srgbClr val="000000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457" name="Line"/>
          <p:cNvSpPr/>
          <p:nvPr/>
        </p:nvSpPr>
        <p:spPr>
          <a:xfrm flipH="1" flipV="1">
            <a:off x="11125200" y="7071568"/>
            <a:ext cx="626270" cy="738933"/>
          </a:xfrm>
          <a:prstGeom prst="line">
            <a:avLst/>
          </a:prstGeom>
          <a:ln w="25400">
            <a:solidFill>
              <a:srgbClr val="000000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458" name="Line"/>
          <p:cNvSpPr/>
          <p:nvPr/>
        </p:nvSpPr>
        <p:spPr>
          <a:xfrm flipV="1">
            <a:off x="8204200" y="7071568"/>
            <a:ext cx="0" cy="931001"/>
          </a:xfrm>
          <a:prstGeom prst="line">
            <a:avLst/>
          </a:prstGeom>
          <a:ln w="25400">
            <a:solidFill>
              <a:srgbClr val="000000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459" name="slicing"/>
          <p:cNvSpPr txBox="1"/>
          <p:nvPr/>
        </p:nvSpPr>
        <p:spPr>
          <a:xfrm>
            <a:off x="9672488" y="8063890"/>
            <a:ext cx="84802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/>
            </a:lvl1pPr>
          </a:lstStyle>
          <a:p>
            <a:r>
              <a:t>slicing</a:t>
            </a:r>
          </a:p>
        </p:txBody>
      </p:sp>
      <p:sp>
        <p:nvSpPr>
          <p:cNvPr id="460" name="Line"/>
          <p:cNvSpPr/>
          <p:nvPr/>
        </p:nvSpPr>
        <p:spPr>
          <a:xfrm flipV="1">
            <a:off x="10109200" y="7071568"/>
            <a:ext cx="0" cy="931001"/>
          </a:xfrm>
          <a:prstGeom prst="line">
            <a:avLst/>
          </a:prstGeom>
          <a:ln w="25400">
            <a:solidFill>
              <a:srgbClr val="000000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461" name="s ="/>
          <p:cNvSpPr txBox="1"/>
          <p:nvPr/>
        </p:nvSpPr>
        <p:spPr>
          <a:xfrm>
            <a:off x="1234529" y="2450331"/>
            <a:ext cx="57894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/>
            </a:lvl1pPr>
          </a:lstStyle>
          <a:p>
            <a:r>
              <a:t>s = </a:t>
            </a:r>
          </a:p>
        </p:txBody>
      </p:sp>
    </p:spTree>
  </p:cSld>
  <p:clrMapOvr>
    <a:masterClrMapping/>
  </p:clrMapOvr>
  <p:transition spd="med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" name="Rounded Rectangle"/>
          <p:cNvSpPr/>
          <p:nvPr/>
        </p:nvSpPr>
        <p:spPr>
          <a:xfrm>
            <a:off x="1295400" y="6311900"/>
            <a:ext cx="3124200" cy="685800"/>
          </a:xfrm>
          <a:prstGeom prst="roundRect">
            <a:avLst>
              <a:gd name="adj" fmla="val 27778"/>
            </a:avLst>
          </a:pr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464" name="Python Sequences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Python Sequences</a:t>
            </a:r>
          </a:p>
        </p:txBody>
      </p:sp>
      <p:sp>
        <p:nvSpPr>
          <p:cNvPr id="465" name="&quot;h&quot;"/>
          <p:cNvSpPr/>
          <p:nvPr/>
        </p:nvSpPr>
        <p:spPr>
          <a:xfrm>
            <a:off x="20574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"h"</a:t>
            </a:r>
          </a:p>
        </p:txBody>
      </p:sp>
      <p:sp>
        <p:nvSpPr>
          <p:cNvPr id="466" name="&quot;e&quot;"/>
          <p:cNvSpPr/>
          <p:nvPr/>
        </p:nvSpPr>
        <p:spPr>
          <a:xfrm>
            <a:off x="27432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"e"</a:t>
            </a:r>
          </a:p>
        </p:txBody>
      </p:sp>
      <p:sp>
        <p:nvSpPr>
          <p:cNvPr id="467" name="&quot;l&quot;"/>
          <p:cNvSpPr/>
          <p:nvPr/>
        </p:nvSpPr>
        <p:spPr>
          <a:xfrm>
            <a:off x="34290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"l"</a:t>
            </a:r>
          </a:p>
        </p:txBody>
      </p:sp>
      <p:sp>
        <p:nvSpPr>
          <p:cNvPr id="468" name="&quot;l&quot;"/>
          <p:cNvSpPr/>
          <p:nvPr/>
        </p:nvSpPr>
        <p:spPr>
          <a:xfrm>
            <a:off x="41148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"l"</a:t>
            </a:r>
          </a:p>
        </p:txBody>
      </p:sp>
      <p:sp>
        <p:nvSpPr>
          <p:cNvPr id="469" name="&quot;o&quot;"/>
          <p:cNvSpPr/>
          <p:nvPr/>
        </p:nvSpPr>
        <p:spPr>
          <a:xfrm>
            <a:off x="48006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"o"</a:t>
            </a:r>
          </a:p>
        </p:txBody>
      </p:sp>
      <p:sp>
        <p:nvSpPr>
          <p:cNvPr id="470" name="&quot; &quot;"/>
          <p:cNvSpPr/>
          <p:nvPr/>
        </p:nvSpPr>
        <p:spPr>
          <a:xfrm>
            <a:off x="54864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 "</a:t>
            </a:r>
          </a:p>
        </p:txBody>
      </p:sp>
      <p:sp>
        <p:nvSpPr>
          <p:cNvPr id="471" name="&quot;w&quot;"/>
          <p:cNvSpPr/>
          <p:nvPr/>
        </p:nvSpPr>
        <p:spPr>
          <a:xfrm>
            <a:off x="61722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"w"</a:t>
            </a:r>
          </a:p>
        </p:txBody>
      </p:sp>
      <p:sp>
        <p:nvSpPr>
          <p:cNvPr id="472" name="0"/>
          <p:cNvSpPr txBox="1"/>
          <p:nvPr/>
        </p:nvSpPr>
        <p:spPr>
          <a:xfrm>
            <a:off x="22661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0</a:t>
            </a:r>
          </a:p>
        </p:txBody>
      </p:sp>
      <p:sp>
        <p:nvSpPr>
          <p:cNvPr id="473" name="1"/>
          <p:cNvSpPr txBox="1"/>
          <p:nvPr/>
        </p:nvSpPr>
        <p:spPr>
          <a:xfrm>
            <a:off x="29519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1</a:t>
            </a:r>
          </a:p>
        </p:txBody>
      </p:sp>
      <p:sp>
        <p:nvSpPr>
          <p:cNvPr id="474" name="2"/>
          <p:cNvSpPr txBox="1"/>
          <p:nvPr/>
        </p:nvSpPr>
        <p:spPr>
          <a:xfrm>
            <a:off x="36377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2</a:t>
            </a:r>
          </a:p>
        </p:txBody>
      </p:sp>
      <p:sp>
        <p:nvSpPr>
          <p:cNvPr id="475" name="3"/>
          <p:cNvSpPr txBox="1"/>
          <p:nvPr/>
        </p:nvSpPr>
        <p:spPr>
          <a:xfrm>
            <a:off x="43235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3</a:t>
            </a:r>
          </a:p>
        </p:txBody>
      </p:sp>
      <p:sp>
        <p:nvSpPr>
          <p:cNvPr id="476" name="&quot;o&quot;"/>
          <p:cNvSpPr/>
          <p:nvPr/>
        </p:nvSpPr>
        <p:spPr>
          <a:xfrm>
            <a:off x="68580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"o"</a:t>
            </a:r>
          </a:p>
        </p:txBody>
      </p:sp>
      <p:sp>
        <p:nvSpPr>
          <p:cNvPr id="477" name="&quot;r&quot;"/>
          <p:cNvSpPr/>
          <p:nvPr/>
        </p:nvSpPr>
        <p:spPr>
          <a:xfrm>
            <a:off x="75438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"r"</a:t>
            </a:r>
          </a:p>
        </p:txBody>
      </p:sp>
      <p:sp>
        <p:nvSpPr>
          <p:cNvPr id="478" name="&quot;l&quot;"/>
          <p:cNvSpPr/>
          <p:nvPr/>
        </p:nvSpPr>
        <p:spPr>
          <a:xfrm>
            <a:off x="82296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"l"</a:t>
            </a:r>
          </a:p>
        </p:txBody>
      </p:sp>
      <p:sp>
        <p:nvSpPr>
          <p:cNvPr id="479" name="&quot;d&quot;"/>
          <p:cNvSpPr/>
          <p:nvPr/>
        </p:nvSpPr>
        <p:spPr>
          <a:xfrm>
            <a:off x="89154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"d"</a:t>
            </a:r>
          </a:p>
        </p:txBody>
      </p:sp>
      <p:sp>
        <p:nvSpPr>
          <p:cNvPr id="480" name="&quot;\n&quot;"/>
          <p:cNvSpPr/>
          <p:nvPr/>
        </p:nvSpPr>
        <p:spPr>
          <a:xfrm>
            <a:off x="96012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17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"\n"</a:t>
            </a:r>
          </a:p>
        </p:txBody>
      </p:sp>
      <p:sp>
        <p:nvSpPr>
          <p:cNvPr id="481" name="4"/>
          <p:cNvSpPr txBox="1"/>
          <p:nvPr/>
        </p:nvSpPr>
        <p:spPr>
          <a:xfrm>
            <a:off x="50093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4</a:t>
            </a:r>
          </a:p>
        </p:txBody>
      </p:sp>
      <p:sp>
        <p:nvSpPr>
          <p:cNvPr id="482" name="5"/>
          <p:cNvSpPr txBox="1"/>
          <p:nvPr/>
        </p:nvSpPr>
        <p:spPr>
          <a:xfrm>
            <a:off x="56951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5</a:t>
            </a:r>
          </a:p>
        </p:txBody>
      </p:sp>
      <p:sp>
        <p:nvSpPr>
          <p:cNvPr id="483" name="6"/>
          <p:cNvSpPr txBox="1"/>
          <p:nvPr/>
        </p:nvSpPr>
        <p:spPr>
          <a:xfrm>
            <a:off x="63809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6</a:t>
            </a:r>
          </a:p>
        </p:txBody>
      </p:sp>
      <p:sp>
        <p:nvSpPr>
          <p:cNvPr id="484" name="7"/>
          <p:cNvSpPr txBox="1"/>
          <p:nvPr/>
        </p:nvSpPr>
        <p:spPr>
          <a:xfrm>
            <a:off x="70667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7</a:t>
            </a:r>
          </a:p>
        </p:txBody>
      </p:sp>
      <p:sp>
        <p:nvSpPr>
          <p:cNvPr id="485" name="8"/>
          <p:cNvSpPr txBox="1"/>
          <p:nvPr/>
        </p:nvSpPr>
        <p:spPr>
          <a:xfrm>
            <a:off x="77525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8</a:t>
            </a:r>
          </a:p>
        </p:txBody>
      </p:sp>
      <p:sp>
        <p:nvSpPr>
          <p:cNvPr id="486" name="9"/>
          <p:cNvSpPr txBox="1"/>
          <p:nvPr/>
        </p:nvSpPr>
        <p:spPr>
          <a:xfrm>
            <a:off x="84383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9</a:t>
            </a:r>
          </a:p>
        </p:txBody>
      </p:sp>
      <p:sp>
        <p:nvSpPr>
          <p:cNvPr id="487" name="10"/>
          <p:cNvSpPr txBox="1"/>
          <p:nvPr/>
        </p:nvSpPr>
        <p:spPr>
          <a:xfrm>
            <a:off x="9047981" y="3124199"/>
            <a:ext cx="4191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10</a:t>
            </a:r>
          </a:p>
        </p:txBody>
      </p:sp>
      <p:sp>
        <p:nvSpPr>
          <p:cNvPr id="488" name="11"/>
          <p:cNvSpPr txBox="1"/>
          <p:nvPr/>
        </p:nvSpPr>
        <p:spPr>
          <a:xfrm>
            <a:off x="9733781" y="3124199"/>
            <a:ext cx="4191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11</a:t>
            </a:r>
          </a:p>
        </p:txBody>
      </p:sp>
      <p:sp>
        <p:nvSpPr>
          <p:cNvPr id="489" name="Definition: a string is a sequence of one-character strings"/>
          <p:cNvSpPr txBox="1"/>
          <p:nvPr/>
        </p:nvSpPr>
        <p:spPr>
          <a:xfrm>
            <a:off x="2789435" y="4914155"/>
            <a:ext cx="7425930" cy="4586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Definition: </a:t>
            </a:r>
            <a:r>
              <a:rPr b="0"/>
              <a:t>a </a:t>
            </a:r>
            <a:r>
              <a:rPr b="0" i="1"/>
              <a:t>string</a:t>
            </a:r>
            <a:r>
              <a:rPr b="0"/>
              <a:t> is a sequence of one-character strings</a:t>
            </a:r>
          </a:p>
        </p:txBody>
      </p:sp>
      <p:sp>
        <p:nvSpPr>
          <p:cNvPr id="490" name="types of sequences"/>
          <p:cNvSpPr txBox="1"/>
          <p:nvPr/>
        </p:nvSpPr>
        <p:spPr>
          <a:xfrm>
            <a:off x="1340569" y="6426199"/>
            <a:ext cx="303386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types of sequences</a:t>
            </a:r>
          </a:p>
        </p:txBody>
      </p:sp>
      <p:sp>
        <p:nvSpPr>
          <p:cNvPr id="491" name="strings"/>
          <p:cNvSpPr txBox="1"/>
          <p:nvPr/>
        </p:nvSpPr>
        <p:spPr>
          <a:xfrm>
            <a:off x="784423" y="7785099"/>
            <a:ext cx="92035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strings</a:t>
            </a:r>
          </a:p>
        </p:txBody>
      </p:sp>
      <p:sp>
        <p:nvSpPr>
          <p:cNvPr id="492" name="lists"/>
          <p:cNvSpPr txBox="1"/>
          <p:nvPr/>
        </p:nvSpPr>
        <p:spPr>
          <a:xfrm>
            <a:off x="2565499" y="8063890"/>
            <a:ext cx="58400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rgbClr val="D6D5D5"/>
                </a:solidFill>
              </a:defRPr>
            </a:lvl1pPr>
          </a:lstStyle>
          <a:p>
            <a:r>
              <a:t>lists</a:t>
            </a:r>
          </a:p>
        </p:txBody>
      </p:sp>
      <p:sp>
        <p:nvSpPr>
          <p:cNvPr id="493" name="tuples"/>
          <p:cNvSpPr txBox="1"/>
          <p:nvPr/>
        </p:nvSpPr>
        <p:spPr>
          <a:xfrm>
            <a:off x="4031580" y="7785099"/>
            <a:ext cx="85070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rgbClr val="D6D5D5"/>
                </a:solidFill>
              </a:defRPr>
            </a:lvl1pPr>
          </a:lstStyle>
          <a:p>
            <a:r>
              <a:t>tuples</a:t>
            </a:r>
          </a:p>
        </p:txBody>
      </p:sp>
      <p:sp>
        <p:nvSpPr>
          <p:cNvPr id="494" name="Line"/>
          <p:cNvSpPr/>
          <p:nvPr/>
        </p:nvSpPr>
        <p:spPr>
          <a:xfrm flipV="1">
            <a:off x="1346200" y="7071568"/>
            <a:ext cx="626269" cy="738932"/>
          </a:xfrm>
          <a:prstGeom prst="line">
            <a:avLst/>
          </a:prstGeom>
          <a:ln w="25400">
            <a:solidFill>
              <a:srgbClr val="000000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495" name="Line"/>
          <p:cNvSpPr/>
          <p:nvPr/>
        </p:nvSpPr>
        <p:spPr>
          <a:xfrm flipH="1" flipV="1">
            <a:off x="3759200" y="7071568"/>
            <a:ext cx="626269" cy="738933"/>
          </a:xfrm>
          <a:prstGeom prst="line">
            <a:avLst/>
          </a:prstGeom>
          <a:ln w="25400">
            <a:solidFill>
              <a:srgbClr val="D6D5D5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496" name="Line"/>
          <p:cNvSpPr/>
          <p:nvPr/>
        </p:nvSpPr>
        <p:spPr>
          <a:xfrm flipV="1">
            <a:off x="2870200" y="7071568"/>
            <a:ext cx="0" cy="931001"/>
          </a:xfrm>
          <a:prstGeom prst="line">
            <a:avLst/>
          </a:prstGeom>
          <a:ln w="25400">
            <a:solidFill>
              <a:srgbClr val="D6D5D5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497" name="[today]"/>
          <p:cNvSpPr txBox="1"/>
          <p:nvPr/>
        </p:nvSpPr>
        <p:spPr>
          <a:xfrm>
            <a:off x="747737" y="8166099"/>
            <a:ext cx="993726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[today]</a:t>
            </a:r>
          </a:p>
        </p:txBody>
      </p:sp>
      <p:sp>
        <p:nvSpPr>
          <p:cNvPr id="498" name="Rounded Rectangle"/>
          <p:cNvSpPr/>
          <p:nvPr/>
        </p:nvSpPr>
        <p:spPr>
          <a:xfrm>
            <a:off x="6595864" y="6311900"/>
            <a:ext cx="5248672" cy="685800"/>
          </a:xfrm>
          <a:prstGeom prst="roundRect">
            <a:avLst>
              <a:gd name="adj" fmla="val 27778"/>
            </a:avLst>
          </a:pr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499" name="things you can do with sequences"/>
          <p:cNvSpPr txBox="1"/>
          <p:nvPr/>
        </p:nvSpPr>
        <p:spPr>
          <a:xfrm>
            <a:off x="6576144" y="6426199"/>
            <a:ext cx="526271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things you can do with sequences</a:t>
            </a:r>
          </a:p>
        </p:txBody>
      </p:sp>
      <p:sp>
        <p:nvSpPr>
          <p:cNvPr id="500" name="len"/>
          <p:cNvSpPr txBox="1"/>
          <p:nvPr/>
        </p:nvSpPr>
        <p:spPr>
          <a:xfrm>
            <a:off x="6212116" y="7791450"/>
            <a:ext cx="478968" cy="444501"/>
          </a:xfrm>
          <a:prstGeom prst="rect">
            <a:avLst/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len</a:t>
            </a:r>
          </a:p>
        </p:txBody>
      </p:sp>
      <p:sp>
        <p:nvSpPr>
          <p:cNvPr id="501" name="indexing"/>
          <p:cNvSpPr txBox="1"/>
          <p:nvPr/>
        </p:nvSpPr>
        <p:spPr>
          <a:xfrm>
            <a:off x="7623199" y="8063890"/>
            <a:ext cx="113660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/>
            </a:lvl1pPr>
          </a:lstStyle>
          <a:p>
            <a:r>
              <a:t>indexing</a:t>
            </a:r>
          </a:p>
        </p:txBody>
      </p:sp>
      <p:sp>
        <p:nvSpPr>
          <p:cNvPr id="502" name="for loop"/>
          <p:cNvSpPr txBox="1"/>
          <p:nvPr/>
        </p:nvSpPr>
        <p:spPr>
          <a:xfrm>
            <a:off x="11264602" y="7785099"/>
            <a:ext cx="1116658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/>
            </a:lvl1pPr>
          </a:lstStyle>
          <a:p>
            <a:r>
              <a:t>for loop</a:t>
            </a:r>
          </a:p>
        </p:txBody>
      </p:sp>
      <p:sp>
        <p:nvSpPr>
          <p:cNvPr id="503" name="Line"/>
          <p:cNvSpPr/>
          <p:nvPr/>
        </p:nvSpPr>
        <p:spPr>
          <a:xfrm flipV="1">
            <a:off x="6553199" y="7071568"/>
            <a:ext cx="626270" cy="738932"/>
          </a:xfrm>
          <a:prstGeom prst="line">
            <a:avLst/>
          </a:prstGeom>
          <a:ln w="25400">
            <a:solidFill>
              <a:srgbClr val="000000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504" name="Line"/>
          <p:cNvSpPr/>
          <p:nvPr/>
        </p:nvSpPr>
        <p:spPr>
          <a:xfrm flipH="1" flipV="1">
            <a:off x="11125200" y="7071568"/>
            <a:ext cx="626270" cy="738933"/>
          </a:xfrm>
          <a:prstGeom prst="line">
            <a:avLst/>
          </a:prstGeom>
          <a:ln w="25400">
            <a:solidFill>
              <a:srgbClr val="000000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505" name="Line"/>
          <p:cNvSpPr/>
          <p:nvPr/>
        </p:nvSpPr>
        <p:spPr>
          <a:xfrm flipV="1">
            <a:off x="8204200" y="7071568"/>
            <a:ext cx="0" cy="931001"/>
          </a:xfrm>
          <a:prstGeom prst="line">
            <a:avLst/>
          </a:prstGeom>
          <a:ln w="25400">
            <a:solidFill>
              <a:srgbClr val="000000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506" name="slicing"/>
          <p:cNvSpPr txBox="1"/>
          <p:nvPr/>
        </p:nvSpPr>
        <p:spPr>
          <a:xfrm>
            <a:off x="9672488" y="8063890"/>
            <a:ext cx="84802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/>
            </a:lvl1pPr>
          </a:lstStyle>
          <a:p>
            <a:r>
              <a:t>slicing</a:t>
            </a:r>
          </a:p>
        </p:txBody>
      </p:sp>
      <p:sp>
        <p:nvSpPr>
          <p:cNvPr id="507" name="Line"/>
          <p:cNvSpPr/>
          <p:nvPr/>
        </p:nvSpPr>
        <p:spPr>
          <a:xfrm flipV="1">
            <a:off x="10109200" y="7071568"/>
            <a:ext cx="0" cy="931001"/>
          </a:xfrm>
          <a:prstGeom prst="line">
            <a:avLst/>
          </a:prstGeom>
          <a:ln w="25400">
            <a:solidFill>
              <a:srgbClr val="000000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508" name="s ="/>
          <p:cNvSpPr txBox="1"/>
          <p:nvPr/>
        </p:nvSpPr>
        <p:spPr>
          <a:xfrm>
            <a:off x="1234529" y="2450331"/>
            <a:ext cx="57894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/>
            </a:lvl1pPr>
          </a:lstStyle>
          <a:p>
            <a:r>
              <a:t>s = </a:t>
            </a:r>
          </a:p>
        </p:txBody>
      </p:sp>
      <p:sp>
        <p:nvSpPr>
          <p:cNvPr id="509" name="12"/>
          <p:cNvSpPr txBox="1"/>
          <p:nvPr/>
        </p:nvSpPr>
        <p:spPr>
          <a:xfrm>
            <a:off x="10495781" y="3124199"/>
            <a:ext cx="4191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12</a:t>
            </a:r>
          </a:p>
        </p:txBody>
      </p:sp>
      <p:sp>
        <p:nvSpPr>
          <p:cNvPr id="510" name="len(s)"/>
          <p:cNvSpPr txBox="1"/>
          <p:nvPr/>
        </p:nvSpPr>
        <p:spPr>
          <a:xfrm>
            <a:off x="10099451" y="3738035"/>
            <a:ext cx="121176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len(s)</a:t>
            </a:r>
          </a:p>
        </p:txBody>
      </p:sp>
      <p:sp>
        <p:nvSpPr>
          <p:cNvPr id="511" name="Line"/>
          <p:cNvSpPr/>
          <p:nvPr/>
        </p:nvSpPr>
        <p:spPr>
          <a:xfrm flipV="1">
            <a:off x="10731624" y="3575694"/>
            <a:ext cx="1" cy="247006"/>
          </a:xfrm>
          <a:prstGeom prst="line">
            <a:avLst/>
          </a:pr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" name="Rounded Rectangle"/>
          <p:cNvSpPr/>
          <p:nvPr/>
        </p:nvSpPr>
        <p:spPr>
          <a:xfrm>
            <a:off x="1295400" y="6311900"/>
            <a:ext cx="3124200" cy="685800"/>
          </a:xfrm>
          <a:prstGeom prst="roundRect">
            <a:avLst>
              <a:gd name="adj" fmla="val 27778"/>
            </a:avLst>
          </a:pr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514" name="Python Sequences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Python Sequences</a:t>
            </a:r>
          </a:p>
        </p:txBody>
      </p:sp>
      <p:sp>
        <p:nvSpPr>
          <p:cNvPr id="515" name="&quot;h&quot;"/>
          <p:cNvSpPr/>
          <p:nvPr/>
        </p:nvSpPr>
        <p:spPr>
          <a:xfrm>
            <a:off x="20574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"h"</a:t>
            </a:r>
          </a:p>
        </p:txBody>
      </p:sp>
      <p:sp>
        <p:nvSpPr>
          <p:cNvPr id="516" name="&quot;e&quot;"/>
          <p:cNvSpPr/>
          <p:nvPr/>
        </p:nvSpPr>
        <p:spPr>
          <a:xfrm>
            <a:off x="27432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chemeClr val="accent6">
              <a:satOff val="18029"/>
              <a:lumOff val="12067"/>
            </a:schemeClr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"e"</a:t>
            </a:r>
          </a:p>
        </p:txBody>
      </p:sp>
      <p:sp>
        <p:nvSpPr>
          <p:cNvPr id="517" name="&quot;l&quot;"/>
          <p:cNvSpPr/>
          <p:nvPr/>
        </p:nvSpPr>
        <p:spPr>
          <a:xfrm>
            <a:off x="34290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"l"</a:t>
            </a:r>
          </a:p>
        </p:txBody>
      </p:sp>
      <p:sp>
        <p:nvSpPr>
          <p:cNvPr id="518" name="&quot;l&quot;"/>
          <p:cNvSpPr/>
          <p:nvPr/>
        </p:nvSpPr>
        <p:spPr>
          <a:xfrm>
            <a:off x="41148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"l"</a:t>
            </a:r>
          </a:p>
        </p:txBody>
      </p:sp>
      <p:sp>
        <p:nvSpPr>
          <p:cNvPr id="519" name="&quot;o&quot;"/>
          <p:cNvSpPr/>
          <p:nvPr/>
        </p:nvSpPr>
        <p:spPr>
          <a:xfrm>
            <a:off x="48006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"o"</a:t>
            </a:r>
          </a:p>
        </p:txBody>
      </p:sp>
      <p:sp>
        <p:nvSpPr>
          <p:cNvPr id="520" name="&quot; &quot;"/>
          <p:cNvSpPr/>
          <p:nvPr/>
        </p:nvSpPr>
        <p:spPr>
          <a:xfrm>
            <a:off x="54864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 "</a:t>
            </a:r>
          </a:p>
        </p:txBody>
      </p:sp>
      <p:sp>
        <p:nvSpPr>
          <p:cNvPr id="521" name="&quot;w&quot;"/>
          <p:cNvSpPr/>
          <p:nvPr/>
        </p:nvSpPr>
        <p:spPr>
          <a:xfrm>
            <a:off x="61722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"w"</a:t>
            </a:r>
          </a:p>
        </p:txBody>
      </p:sp>
      <p:sp>
        <p:nvSpPr>
          <p:cNvPr id="522" name="0"/>
          <p:cNvSpPr txBox="1"/>
          <p:nvPr/>
        </p:nvSpPr>
        <p:spPr>
          <a:xfrm>
            <a:off x="22661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0</a:t>
            </a:r>
          </a:p>
        </p:txBody>
      </p:sp>
      <p:sp>
        <p:nvSpPr>
          <p:cNvPr id="523" name="1"/>
          <p:cNvSpPr txBox="1"/>
          <p:nvPr/>
        </p:nvSpPr>
        <p:spPr>
          <a:xfrm>
            <a:off x="29519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1</a:t>
            </a:r>
          </a:p>
        </p:txBody>
      </p:sp>
      <p:sp>
        <p:nvSpPr>
          <p:cNvPr id="524" name="2"/>
          <p:cNvSpPr txBox="1"/>
          <p:nvPr/>
        </p:nvSpPr>
        <p:spPr>
          <a:xfrm>
            <a:off x="36377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2</a:t>
            </a:r>
          </a:p>
        </p:txBody>
      </p:sp>
      <p:sp>
        <p:nvSpPr>
          <p:cNvPr id="525" name="3"/>
          <p:cNvSpPr txBox="1"/>
          <p:nvPr/>
        </p:nvSpPr>
        <p:spPr>
          <a:xfrm>
            <a:off x="43235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3</a:t>
            </a:r>
          </a:p>
        </p:txBody>
      </p:sp>
      <p:sp>
        <p:nvSpPr>
          <p:cNvPr id="526" name="&quot;o&quot;"/>
          <p:cNvSpPr/>
          <p:nvPr/>
        </p:nvSpPr>
        <p:spPr>
          <a:xfrm>
            <a:off x="68580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"o"</a:t>
            </a:r>
          </a:p>
        </p:txBody>
      </p:sp>
      <p:sp>
        <p:nvSpPr>
          <p:cNvPr id="527" name="&quot;r&quot;"/>
          <p:cNvSpPr/>
          <p:nvPr/>
        </p:nvSpPr>
        <p:spPr>
          <a:xfrm>
            <a:off x="75438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"r"</a:t>
            </a:r>
          </a:p>
        </p:txBody>
      </p:sp>
      <p:sp>
        <p:nvSpPr>
          <p:cNvPr id="528" name="&quot;l&quot;"/>
          <p:cNvSpPr/>
          <p:nvPr/>
        </p:nvSpPr>
        <p:spPr>
          <a:xfrm>
            <a:off x="82296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"l"</a:t>
            </a:r>
          </a:p>
        </p:txBody>
      </p:sp>
      <p:sp>
        <p:nvSpPr>
          <p:cNvPr id="529" name="&quot;d&quot;"/>
          <p:cNvSpPr/>
          <p:nvPr/>
        </p:nvSpPr>
        <p:spPr>
          <a:xfrm>
            <a:off x="89154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"d"</a:t>
            </a:r>
          </a:p>
        </p:txBody>
      </p:sp>
      <p:sp>
        <p:nvSpPr>
          <p:cNvPr id="530" name="&quot;\n&quot;"/>
          <p:cNvSpPr/>
          <p:nvPr/>
        </p:nvSpPr>
        <p:spPr>
          <a:xfrm>
            <a:off x="96012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17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"\n"</a:t>
            </a:r>
          </a:p>
        </p:txBody>
      </p:sp>
      <p:sp>
        <p:nvSpPr>
          <p:cNvPr id="531" name="4"/>
          <p:cNvSpPr txBox="1"/>
          <p:nvPr/>
        </p:nvSpPr>
        <p:spPr>
          <a:xfrm>
            <a:off x="50093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4</a:t>
            </a:r>
          </a:p>
        </p:txBody>
      </p:sp>
      <p:sp>
        <p:nvSpPr>
          <p:cNvPr id="532" name="5"/>
          <p:cNvSpPr txBox="1"/>
          <p:nvPr/>
        </p:nvSpPr>
        <p:spPr>
          <a:xfrm>
            <a:off x="56951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5</a:t>
            </a:r>
          </a:p>
        </p:txBody>
      </p:sp>
      <p:sp>
        <p:nvSpPr>
          <p:cNvPr id="533" name="6"/>
          <p:cNvSpPr txBox="1"/>
          <p:nvPr/>
        </p:nvSpPr>
        <p:spPr>
          <a:xfrm>
            <a:off x="63809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6</a:t>
            </a:r>
          </a:p>
        </p:txBody>
      </p:sp>
      <p:sp>
        <p:nvSpPr>
          <p:cNvPr id="534" name="7"/>
          <p:cNvSpPr txBox="1"/>
          <p:nvPr/>
        </p:nvSpPr>
        <p:spPr>
          <a:xfrm>
            <a:off x="70667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7</a:t>
            </a:r>
          </a:p>
        </p:txBody>
      </p:sp>
      <p:sp>
        <p:nvSpPr>
          <p:cNvPr id="535" name="8"/>
          <p:cNvSpPr txBox="1"/>
          <p:nvPr/>
        </p:nvSpPr>
        <p:spPr>
          <a:xfrm>
            <a:off x="77525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8</a:t>
            </a:r>
          </a:p>
        </p:txBody>
      </p:sp>
      <p:sp>
        <p:nvSpPr>
          <p:cNvPr id="536" name="9"/>
          <p:cNvSpPr txBox="1"/>
          <p:nvPr/>
        </p:nvSpPr>
        <p:spPr>
          <a:xfrm>
            <a:off x="84383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9</a:t>
            </a:r>
          </a:p>
        </p:txBody>
      </p:sp>
      <p:sp>
        <p:nvSpPr>
          <p:cNvPr id="537" name="10"/>
          <p:cNvSpPr txBox="1"/>
          <p:nvPr/>
        </p:nvSpPr>
        <p:spPr>
          <a:xfrm>
            <a:off x="9047981" y="3124199"/>
            <a:ext cx="4191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10</a:t>
            </a:r>
          </a:p>
        </p:txBody>
      </p:sp>
      <p:sp>
        <p:nvSpPr>
          <p:cNvPr id="538" name="11"/>
          <p:cNvSpPr txBox="1"/>
          <p:nvPr/>
        </p:nvSpPr>
        <p:spPr>
          <a:xfrm>
            <a:off x="9733781" y="3124199"/>
            <a:ext cx="4191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11</a:t>
            </a:r>
          </a:p>
        </p:txBody>
      </p:sp>
      <p:sp>
        <p:nvSpPr>
          <p:cNvPr id="539" name="Definition: a string is a sequence of one-character strings"/>
          <p:cNvSpPr txBox="1"/>
          <p:nvPr/>
        </p:nvSpPr>
        <p:spPr>
          <a:xfrm>
            <a:off x="2789435" y="4914155"/>
            <a:ext cx="7425930" cy="4586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Definition: </a:t>
            </a:r>
            <a:r>
              <a:rPr b="0"/>
              <a:t>a </a:t>
            </a:r>
            <a:r>
              <a:rPr b="0" i="1"/>
              <a:t>string</a:t>
            </a:r>
            <a:r>
              <a:rPr b="0"/>
              <a:t> is a sequence of one-character strings</a:t>
            </a:r>
          </a:p>
        </p:txBody>
      </p:sp>
      <p:sp>
        <p:nvSpPr>
          <p:cNvPr id="540" name="types of sequences"/>
          <p:cNvSpPr txBox="1"/>
          <p:nvPr/>
        </p:nvSpPr>
        <p:spPr>
          <a:xfrm>
            <a:off x="1340569" y="6426199"/>
            <a:ext cx="303386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types of sequences</a:t>
            </a:r>
          </a:p>
        </p:txBody>
      </p:sp>
      <p:sp>
        <p:nvSpPr>
          <p:cNvPr id="541" name="strings"/>
          <p:cNvSpPr txBox="1"/>
          <p:nvPr/>
        </p:nvSpPr>
        <p:spPr>
          <a:xfrm>
            <a:off x="784423" y="7785099"/>
            <a:ext cx="92035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strings</a:t>
            </a:r>
          </a:p>
        </p:txBody>
      </p:sp>
      <p:sp>
        <p:nvSpPr>
          <p:cNvPr id="542" name="lists"/>
          <p:cNvSpPr txBox="1"/>
          <p:nvPr/>
        </p:nvSpPr>
        <p:spPr>
          <a:xfrm>
            <a:off x="2565499" y="8063890"/>
            <a:ext cx="58400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rgbClr val="D6D5D5"/>
                </a:solidFill>
              </a:defRPr>
            </a:lvl1pPr>
          </a:lstStyle>
          <a:p>
            <a:r>
              <a:t>lists</a:t>
            </a:r>
          </a:p>
        </p:txBody>
      </p:sp>
      <p:sp>
        <p:nvSpPr>
          <p:cNvPr id="543" name="tuples"/>
          <p:cNvSpPr txBox="1"/>
          <p:nvPr/>
        </p:nvSpPr>
        <p:spPr>
          <a:xfrm>
            <a:off x="4031580" y="7785099"/>
            <a:ext cx="85070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rgbClr val="D6D5D5"/>
                </a:solidFill>
              </a:defRPr>
            </a:lvl1pPr>
          </a:lstStyle>
          <a:p>
            <a:r>
              <a:t>tuples</a:t>
            </a:r>
          </a:p>
        </p:txBody>
      </p:sp>
      <p:sp>
        <p:nvSpPr>
          <p:cNvPr id="544" name="Line"/>
          <p:cNvSpPr/>
          <p:nvPr/>
        </p:nvSpPr>
        <p:spPr>
          <a:xfrm flipV="1">
            <a:off x="1346200" y="7071568"/>
            <a:ext cx="626269" cy="738932"/>
          </a:xfrm>
          <a:prstGeom prst="line">
            <a:avLst/>
          </a:prstGeom>
          <a:ln w="25400">
            <a:solidFill>
              <a:srgbClr val="000000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545" name="Line"/>
          <p:cNvSpPr/>
          <p:nvPr/>
        </p:nvSpPr>
        <p:spPr>
          <a:xfrm flipH="1" flipV="1">
            <a:off x="3759200" y="7071568"/>
            <a:ext cx="626269" cy="738933"/>
          </a:xfrm>
          <a:prstGeom prst="line">
            <a:avLst/>
          </a:prstGeom>
          <a:ln w="25400">
            <a:solidFill>
              <a:srgbClr val="D6D5D5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546" name="Line"/>
          <p:cNvSpPr/>
          <p:nvPr/>
        </p:nvSpPr>
        <p:spPr>
          <a:xfrm flipV="1">
            <a:off x="2870200" y="7071568"/>
            <a:ext cx="0" cy="931001"/>
          </a:xfrm>
          <a:prstGeom prst="line">
            <a:avLst/>
          </a:prstGeom>
          <a:ln w="25400">
            <a:solidFill>
              <a:srgbClr val="D6D5D5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547" name="[today]"/>
          <p:cNvSpPr txBox="1"/>
          <p:nvPr/>
        </p:nvSpPr>
        <p:spPr>
          <a:xfrm>
            <a:off x="747737" y="8166099"/>
            <a:ext cx="993726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[today]</a:t>
            </a:r>
          </a:p>
        </p:txBody>
      </p:sp>
      <p:sp>
        <p:nvSpPr>
          <p:cNvPr id="548" name="Rounded Rectangle"/>
          <p:cNvSpPr/>
          <p:nvPr/>
        </p:nvSpPr>
        <p:spPr>
          <a:xfrm>
            <a:off x="6595864" y="6311900"/>
            <a:ext cx="5248672" cy="685800"/>
          </a:xfrm>
          <a:prstGeom prst="roundRect">
            <a:avLst>
              <a:gd name="adj" fmla="val 27778"/>
            </a:avLst>
          </a:pr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549" name="things you can do with sequences"/>
          <p:cNvSpPr txBox="1"/>
          <p:nvPr/>
        </p:nvSpPr>
        <p:spPr>
          <a:xfrm>
            <a:off x="6576144" y="6426199"/>
            <a:ext cx="526271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things you can do with sequences</a:t>
            </a:r>
          </a:p>
        </p:txBody>
      </p:sp>
      <p:sp>
        <p:nvSpPr>
          <p:cNvPr id="550" name="len"/>
          <p:cNvSpPr txBox="1"/>
          <p:nvPr/>
        </p:nvSpPr>
        <p:spPr>
          <a:xfrm>
            <a:off x="6211837" y="7785099"/>
            <a:ext cx="479526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/>
            </a:lvl1pPr>
          </a:lstStyle>
          <a:p>
            <a:r>
              <a:t>len</a:t>
            </a:r>
          </a:p>
        </p:txBody>
      </p:sp>
      <p:sp>
        <p:nvSpPr>
          <p:cNvPr id="551" name="indexing"/>
          <p:cNvSpPr txBox="1"/>
          <p:nvPr/>
        </p:nvSpPr>
        <p:spPr>
          <a:xfrm>
            <a:off x="7622889" y="8070240"/>
            <a:ext cx="1137222" cy="444501"/>
          </a:xfrm>
          <a:prstGeom prst="rect">
            <a:avLst/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indexing</a:t>
            </a:r>
          </a:p>
        </p:txBody>
      </p:sp>
      <p:sp>
        <p:nvSpPr>
          <p:cNvPr id="552" name="for loop"/>
          <p:cNvSpPr txBox="1"/>
          <p:nvPr/>
        </p:nvSpPr>
        <p:spPr>
          <a:xfrm>
            <a:off x="11264602" y="7785099"/>
            <a:ext cx="1116658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/>
            </a:lvl1pPr>
          </a:lstStyle>
          <a:p>
            <a:r>
              <a:t>for loop</a:t>
            </a:r>
          </a:p>
        </p:txBody>
      </p:sp>
      <p:sp>
        <p:nvSpPr>
          <p:cNvPr id="553" name="Line"/>
          <p:cNvSpPr/>
          <p:nvPr/>
        </p:nvSpPr>
        <p:spPr>
          <a:xfrm flipV="1">
            <a:off x="6553199" y="7071568"/>
            <a:ext cx="626270" cy="738932"/>
          </a:xfrm>
          <a:prstGeom prst="line">
            <a:avLst/>
          </a:prstGeom>
          <a:ln w="25400">
            <a:solidFill>
              <a:srgbClr val="000000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554" name="Line"/>
          <p:cNvSpPr/>
          <p:nvPr/>
        </p:nvSpPr>
        <p:spPr>
          <a:xfrm flipH="1" flipV="1">
            <a:off x="11125200" y="7071568"/>
            <a:ext cx="626270" cy="738933"/>
          </a:xfrm>
          <a:prstGeom prst="line">
            <a:avLst/>
          </a:prstGeom>
          <a:ln w="25400">
            <a:solidFill>
              <a:srgbClr val="000000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555" name="Line"/>
          <p:cNvSpPr/>
          <p:nvPr/>
        </p:nvSpPr>
        <p:spPr>
          <a:xfrm flipV="1">
            <a:off x="8204200" y="7071568"/>
            <a:ext cx="0" cy="931001"/>
          </a:xfrm>
          <a:prstGeom prst="line">
            <a:avLst/>
          </a:prstGeom>
          <a:ln w="25400">
            <a:solidFill>
              <a:srgbClr val="000000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556" name="slicing"/>
          <p:cNvSpPr txBox="1"/>
          <p:nvPr/>
        </p:nvSpPr>
        <p:spPr>
          <a:xfrm>
            <a:off x="9672488" y="8063890"/>
            <a:ext cx="84802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/>
            </a:lvl1pPr>
          </a:lstStyle>
          <a:p>
            <a:r>
              <a:t>slicing</a:t>
            </a:r>
          </a:p>
        </p:txBody>
      </p:sp>
      <p:sp>
        <p:nvSpPr>
          <p:cNvPr id="557" name="Line"/>
          <p:cNvSpPr/>
          <p:nvPr/>
        </p:nvSpPr>
        <p:spPr>
          <a:xfrm flipV="1">
            <a:off x="10109200" y="7071568"/>
            <a:ext cx="0" cy="931001"/>
          </a:xfrm>
          <a:prstGeom prst="line">
            <a:avLst/>
          </a:prstGeom>
          <a:ln w="25400">
            <a:solidFill>
              <a:srgbClr val="000000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558" name="s ="/>
          <p:cNvSpPr txBox="1"/>
          <p:nvPr/>
        </p:nvSpPr>
        <p:spPr>
          <a:xfrm>
            <a:off x="1234529" y="2450331"/>
            <a:ext cx="57894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/>
            </a:lvl1pPr>
          </a:lstStyle>
          <a:p>
            <a:r>
              <a:t>s = </a:t>
            </a:r>
          </a:p>
        </p:txBody>
      </p:sp>
      <p:sp>
        <p:nvSpPr>
          <p:cNvPr id="559" name="12"/>
          <p:cNvSpPr txBox="1"/>
          <p:nvPr/>
        </p:nvSpPr>
        <p:spPr>
          <a:xfrm>
            <a:off x="10495781" y="3124199"/>
            <a:ext cx="4191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12</a:t>
            </a:r>
          </a:p>
        </p:txBody>
      </p:sp>
      <p:sp>
        <p:nvSpPr>
          <p:cNvPr id="560" name="len(s)"/>
          <p:cNvSpPr txBox="1"/>
          <p:nvPr/>
        </p:nvSpPr>
        <p:spPr>
          <a:xfrm>
            <a:off x="10099451" y="3738035"/>
            <a:ext cx="121176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len(s)</a:t>
            </a:r>
          </a:p>
        </p:txBody>
      </p:sp>
      <p:sp>
        <p:nvSpPr>
          <p:cNvPr id="561" name="Line"/>
          <p:cNvSpPr/>
          <p:nvPr/>
        </p:nvSpPr>
        <p:spPr>
          <a:xfrm flipV="1">
            <a:off x="10731624" y="3575694"/>
            <a:ext cx="1" cy="247006"/>
          </a:xfrm>
          <a:prstGeom prst="line">
            <a:avLst/>
          </a:pr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562" name="indexing: access one value"/>
          <p:cNvSpPr txBox="1"/>
          <p:nvPr/>
        </p:nvSpPr>
        <p:spPr>
          <a:xfrm>
            <a:off x="1470297" y="1332830"/>
            <a:ext cx="3587206" cy="4585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rPr b="1"/>
              <a:t>indexing</a:t>
            </a:r>
            <a:r>
              <a:t>: access one value</a:t>
            </a:r>
          </a:p>
        </p:txBody>
      </p:sp>
      <p:sp>
        <p:nvSpPr>
          <p:cNvPr id="563" name="Line"/>
          <p:cNvSpPr/>
          <p:nvPr/>
        </p:nvSpPr>
        <p:spPr>
          <a:xfrm>
            <a:off x="3085331" y="1765844"/>
            <a:ext cx="1" cy="469901"/>
          </a:xfrm>
          <a:prstGeom prst="line">
            <a:avLst/>
          </a:pr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5" name="Rounded Rectangle"/>
          <p:cNvSpPr/>
          <p:nvPr/>
        </p:nvSpPr>
        <p:spPr>
          <a:xfrm>
            <a:off x="1295400" y="6311900"/>
            <a:ext cx="3124200" cy="685800"/>
          </a:xfrm>
          <a:prstGeom prst="roundRect">
            <a:avLst>
              <a:gd name="adj" fmla="val 27778"/>
            </a:avLst>
          </a:pr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566" name="Python Sequences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Python Sequences</a:t>
            </a:r>
          </a:p>
        </p:txBody>
      </p:sp>
      <p:sp>
        <p:nvSpPr>
          <p:cNvPr id="567" name="&quot;h&quot;"/>
          <p:cNvSpPr/>
          <p:nvPr/>
        </p:nvSpPr>
        <p:spPr>
          <a:xfrm>
            <a:off x="20574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"h"</a:t>
            </a:r>
          </a:p>
        </p:txBody>
      </p:sp>
      <p:sp>
        <p:nvSpPr>
          <p:cNvPr id="568" name="&quot;e&quot;"/>
          <p:cNvSpPr/>
          <p:nvPr/>
        </p:nvSpPr>
        <p:spPr>
          <a:xfrm>
            <a:off x="27432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chemeClr val="accent6">
              <a:satOff val="18029"/>
              <a:lumOff val="12067"/>
            </a:schemeClr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"e"</a:t>
            </a:r>
          </a:p>
        </p:txBody>
      </p:sp>
      <p:sp>
        <p:nvSpPr>
          <p:cNvPr id="569" name="&quot;l&quot;"/>
          <p:cNvSpPr/>
          <p:nvPr/>
        </p:nvSpPr>
        <p:spPr>
          <a:xfrm>
            <a:off x="34290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"l"</a:t>
            </a:r>
          </a:p>
        </p:txBody>
      </p:sp>
      <p:sp>
        <p:nvSpPr>
          <p:cNvPr id="570" name="&quot;l&quot;"/>
          <p:cNvSpPr/>
          <p:nvPr/>
        </p:nvSpPr>
        <p:spPr>
          <a:xfrm>
            <a:off x="41148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"l"</a:t>
            </a:r>
          </a:p>
        </p:txBody>
      </p:sp>
      <p:sp>
        <p:nvSpPr>
          <p:cNvPr id="571" name="&quot;o&quot;"/>
          <p:cNvSpPr/>
          <p:nvPr/>
        </p:nvSpPr>
        <p:spPr>
          <a:xfrm>
            <a:off x="48006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"o"</a:t>
            </a:r>
          </a:p>
        </p:txBody>
      </p:sp>
      <p:sp>
        <p:nvSpPr>
          <p:cNvPr id="572" name="&quot; &quot;"/>
          <p:cNvSpPr/>
          <p:nvPr/>
        </p:nvSpPr>
        <p:spPr>
          <a:xfrm>
            <a:off x="54864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 "</a:t>
            </a:r>
          </a:p>
        </p:txBody>
      </p:sp>
      <p:sp>
        <p:nvSpPr>
          <p:cNvPr id="573" name="&quot;w&quot;"/>
          <p:cNvSpPr/>
          <p:nvPr/>
        </p:nvSpPr>
        <p:spPr>
          <a:xfrm>
            <a:off x="61722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chemeClr val="accent6">
              <a:satOff val="18029"/>
              <a:lumOff val="12067"/>
            </a:schemeClr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"w"</a:t>
            </a:r>
          </a:p>
        </p:txBody>
      </p:sp>
      <p:sp>
        <p:nvSpPr>
          <p:cNvPr id="574" name="0"/>
          <p:cNvSpPr txBox="1"/>
          <p:nvPr/>
        </p:nvSpPr>
        <p:spPr>
          <a:xfrm>
            <a:off x="22661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0</a:t>
            </a:r>
          </a:p>
        </p:txBody>
      </p:sp>
      <p:sp>
        <p:nvSpPr>
          <p:cNvPr id="575" name="1"/>
          <p:cNvSpPr txBox="1"/>
          <p:nvPr/>
        </p:nvSpPr>
        <p:spPr>
          <a:xfrm>
            <a:off x="29519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1</a:t>
            </a:r>
          </a:p>
        </p:txBody>
      </p:sp>
      <p:sp>
        <p:nvSpPr>
          <p:cNvPr id="576" name="2"/>
          <p:cNvSpPr txBox="1"/>
          <p:nvPr/>
        </p:nvSpPr>
        <p:spPr>
          <a:xfrm>
            <a:off x="36377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2</a:t>
            </a:r>
          </a:p>
        </p:txBody>
      </p:sp>
      <p:sp>
        <p:nvSpPr>
          <p:cNvPr id="577" name="3"/>
          <p:cNvSpPr txBox="1"/>
          <p:nvPr/>
        </p:nvSpPr>
        <p:spPr>
          <a:xfrm>
            <a:off x="43235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3</a:t>
            </a:r>
          </a:p>
        </p:txBody>
      </p:sp>
      <p:sp>
        <p:nvSpPr>
          <p:cNvPr id="578" name="&quot;o&quot;"/>
          <p:cNvSpPr/>
          <p:nvPr/>
        </p:nvSpPr>
        <p:spPr>
          <a:xfrm>
            <a:off x="68580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chemeClr val="accent6">
              <a:satOff val="18029"/>
              <a:lumOff val="12067"/>
            </a:schemeClr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"o"</a:t>
            </a:r>
          </a:p>
        </p:txBody>
      </p:sp>
      <p:sp>
        <p:nvSpPr>
          <p:cNvPr id="579" name="&quot;r&quot;"/>
          <p:cNvSpPr/>
          <p:nvPr/>
        </p:nvSpPr>
        <p:spPr>
          <a:xfrm>
            <a:off x="75438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chemeClr val="accent6">
              <a:satOff val="18029"/>
              <a:lumOff val="12067"/>
            </a:schemeClr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"r"</a:t>
            </a:r>
          </a:p>
        </p:txBody>
      </p:sp>
      <p:sp>
        <p:nvSpPr>
          <p:cNvPr id="580" name="&quot;l&quot;"/>
          <p:cNvSpPr/>
          <p:nvPr/>
        </p:nvSpPr>
        <p:spPr>
          <a:xfrm>
            <a:off x="82296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chemeClr val="accent6">
              <a:satOff val="18029"/>
              <a:lumOff val="12067"/>
            </a:schemeClr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"l"</a:t>
            </a:r>
          </a:p>
        </p:txBody>
      </p:sp>
      <p:sp>
        <p:nvSpPr>
          <p:cNvPr id="581" name="&quot;d&quot;"/>
          <p:cNvSpPr/>
          <p:nvPr/>
        </p:nvSpPr>
        <p:spPr>
          <a:xfrm>
            <a:off x="89154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chemeClr val="accent6">
              <a:satOff val="18029"/>
              <a:lumOff val="12067"/>
            </a:schemeClr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"d"</a:t>
            </a:r>
          </a:p>
        </p:txBody>
      </p:sp>
      <p:sp>
        <p:nvSpPr>
          <p:cNvPr id="582" name="&quot;\n&quot;"/>
          <p:cNvSpPr/>
          <p:nvPr/>
        </p:nvSpPr>
        <p:spPr>
          <a:xfrm>
            <a:off x="96012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17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"\n"</a:t>
            </a:r>
          </a:p>
        </p:txBody>
      </p:sp>
      <p:sp>
        <p:nvSpPr>
          <p:cNvPr id="583" name="4"/>
          <p:cNvSpPr txBox="1"/>
          <p:nvPr/>
        </p:nvSpPr>
        <p:spPr>
          <a:xfrm>
            <a:off x="50093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4</a:t>
            </a:r>
          </a:p>
        </p:txBody>
      </p:sp>
      <p:sp>
        <p:nvSpPr>
          <p:cNvPr id="584" name="5"/>
          <p:cNvSpPr txBox="1"/>
          <p:nvPr/>
        </p:nvSpPr>
        <p:spPr>
          <a:xfrm>
            <a:off x="56951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5</a:t>
            </a:r>
          </a:p>
        </p:txBody>
      </p:sp>
      <p:sp>
        <p:nvSpPr>
          <p:cNvPr id="585" name="6"/>
          <p:cNvSpPr txBox="1"/>
          <p:nvPr/>
        </p:nvSpPr>
        <p:spPr>
          <a:xfrm>
            <a:off x="63809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6</a:t>
            </a:r>
          </a:p>
        </p:txBody>
      </p:sp>
      <p:sp>
        <p:nvSpPr>
          <p:cNvPr id="586" name="7"/>
          <p:cNvSpPr txBox="1"/>
          <p:nvPr/>
        </p:nvSpPr>
        <p:spPr>
          <a:xfrm>
            <a:off x="70667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7</a:t>
            </a:r>
          </a:p>
        </p:txBody>
      </p:sp>
      <p:sp>
        <p:nvSpPr>
          <p:cNvPr id="587" name="8"/>
          <p:cNvSpPr txBox="1"/>
          <p:nvPr/>
        </p:nvSpPr>
        <p:spPr>
          <a:xfrm>
            <a:off x="77525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8</a:t>
            </a:r>
          </a:p>
        </p:txBody>
      </p:sp>
      <p:sp>
        <p:nvSpPr>
          <p:cNvPr id="588" name="9"/>
          <p:cNvSpPr txBox="1"/>
          <p:nvPr/>
        </p:nvSpPr>
        <p:spPr>
          <a:xfrm>
            <a:off x="84383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9</a:t>
            </a:r>
          </a:p>
        </p:txBody>
      </p:sp>
      <p:sp>
        <p:nvSpPr>
          <p:cNvPr id="589" name="10"/>
          <p:cNvSpPr txBox="1"/>
          <p:nvPr/>
        </p:nvSpPr>
        <p:spPr>
          <a:xfrm>
            <a:off x="9047981" y="3124199"/>
            <a:ext cx="4191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10</a:t>
            </a:r>
          </a:p>
        </p:txBody>
      </p:sp>
      <p:sp>
        <p:nvSpPr>
          <p:cNvPr id="590" name="11"/>
          <p:cNvSpPr txBox="1"/>
          <p:nvPr/>
        </p:nvSpPr>
        <p:spPr>
          <a:xfrm>
            <a:off x="9733781" y="3124199"/>
            <a:ext cx="4191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11</a:t>
            </a:r>
          </a:p>
        </p:txBody>
      </p:sp>
      <p:sp>
        <p:nvSpPr>
          <p:cNvPr id="591" name="Definition: a string is a sequence of one-character strings"/>
          <p:cNvSpPr txBox="1"/>
          <p:nvPr/>
        </p:nvSpPr>
        <p:spPr>
          <a:xfrm>
            <a:off x="2789435" y="4914155"/>
            <a:ext cx="7425930" cy="4586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Definition: </a:t>
            </a:r>
            <a:r>
              <a:rPr b="0"/>
              <a:t>a </a:t>
            </a:r>
            <a:r>
              <a:rPr b="0" i="1"/>
              <a:t>string</a:t>
            </a:r>
            <a:r>
              <a:rPr b="0"/>
              <a:t> is a sequence of one-character strings</a:t>
            </a:r>
          </a:p>
        </p:txBody>
      </p:sp>
      <p:sp>
        <p:nvSpPr>
          <p:cNvPr id="592" name="types of sequences"/>
          <p:cNvSpPr txBox="1"/>
          <p:nvPr/>
        </p:nvSpPr>
        <p:spPr>
          <a:xfrm>
            <a:off x="1340569" y="6426199"/>
            <a:ext cx="303386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types of sequences</a:t>
            </a:r>
          </a:p>
        </p:txBody>
      </p:sp>
      <p:sp>
        <p:nvSpPr>
          <p:cNvPr id="593" name="strings"/>
          <p:cNvSpPr txBox="1"/>
          <p:nvPr/>
        </p:nvSpPr>
        <p:spPr>
          <a:xfrm>
            <a:off x="784423" y="7785099"/>
            <a:ext cx="92035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strings</a:t>
            </a:r>
          </a:p>
        </p:txBody>
      </p:sp>
      <p:sp>
        <p:nvSpPr>
          <p:cNvPr id="594" name="lists"/>
          <p:cNvSpPr txBox="1"/>
          <p:nvPr/>
        </p:nvSpPr>
        <p:spPr>
          <a:xfrm>
            <a:off x="2565499" y="8063890"/>
            <a:ext cx="58400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rgbClr val="D6D5D5"/>
                </a:solidFill>
              </a:defRPr>
            </a:lvl1pPr>
          </a:lstStyle>
          <a:p>
            <a:r>
              <a:t>lists</a:t>
            </a:r>
          </a:p>
        </p:txBody>
      </p:sp>
      <p:sp>
        <p:nvSpPr>
          <p:cNvPr id="595" name="tuples"/>
          <p:cNvSpPr txBox="1"/>
          <p:nvPr/>
        </p:nvSpPr>
        <p:spPr>
          <a:xfrm>
            <a:off x="4031580" y="7785099"/>
            <a:ext cx="85070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rgbClr val="D6D5D5"/>
                </a:solidFill>
              </a:defRPr>
            </a:lvl1pPr>
          </a:lstStyle>
          <a:p>
            <a:r>
              <a:t>tuples</a:t>
            </a:r>
          </a:p>
        </p:txBody>
      </p:sp>
      <p:sp>
        <p:nvSpPr>
          <p:cNvPr id="596" name="Line"/>
          <p:cNvSpPr/>
          <p:nvPr/>
        </p:nvSpPr>
        <p:spPr>
          <a:xfrm flipV="1">
            <a:off x="1346200" y="7071568"/>
            <a:ext cx="626269" cy="738932"/>
          </a:xfrm>
          <a:prstGeom prst="line">
            <a:avLst/>
          </a:prstGeom>
          <a:ln w="25400">
            <a:solidFill>
              <a:srgbClr val="000000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597" name="Line"/>
          <p:cNvSpPr/>
          <p:nvPr/>
        </p:nvSpPr>
        <p:spPr>
          <a:xfrm flipH="1" flipV="1">
            <a:off x="3759200" y="7071568"/>
            <a:ext cx="626269" cy="738933"/>
          </a:xfrm>
          <a:prstGeom prst="line">
            <a:avLst/>
          </a:prstGeom>
          <a:ln w="25400">
            <a:solidFill>
              <a:srgbClr val="D6D5D5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598" name="Line"/>
          <p:cNvSpPr/>
          <p:nvPr/>
        </p:nvSpPr>
        <p:spPr>
          <a:xfrm flipV="1">
            <a:off x="2870200" y="7071568"/>
            <a:ext cx="0" cy="931001"/>
          </a:xfrm>
          <a:prstGeom prst="line">
            <a:avLst/>
          </a:prstGeom>
          <a:ln w="25400">
            <a:solidFill>
              <a:srgbClr val="D6D5D5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599" name="[today]"/>
          <p:cNvSpPr txBox="1"/>
          <p:nvPr/>
        </p:nvSpPr>
        <p:spPr>
          <a:xfrm>
            <a:off x="747737" y="8166099"/>
            <a:ext cx="993726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[today]</a:t>
            </a:r>
          </a:p>
        </p:txBody>
      </p:sp>
      <p:sp>
        <p:nvSpPr>
          <p:cNvPr id="600" name="Rounded Rectangle"/>
          <p:cNvSpPr/>
          <p:nvPr/>
        </p:nvSpPr>
        <p:spPr>
          <a:xfrm>
            <a:off x="6595864" y="6311900"/>
            <a:ext cx="5248672" cy="685800"/>
          </a:xfrm>
          <a:prstGeom prst="roundRect">
            <a:avLst>
              <a:gd name="adj" fmla="val 27778"/>
            </a:avLst>
          </a:pr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601" name="things you can do with sequences"/>
          <p:cNvSpPr txBox="1"/>
          <p:nvPr/>
        </p:nvSpPr>
        <p:spPr>
          <a:xfrm>
            <a:off x="6576144" y="6426199"/>
            <a:ext cx="526271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things you can do with sequences</a:t>
            </a:r>
          </a:p>
        </p:txBody>
      </p:sp>
      <p:sp>
        <p:nvSpPr>
          <p:cNvPr id="602" name="len"/>
          <p:cNvSpPr txBox="1"/>
          <p:nvPr/>
        </p:nvSpPr>
        <p:spPr>
          <a:xfrm>
            <a:off x="6211837" y="7785099"/>
            <a:ext cx="479526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/>
            </a:lvl1pPr>
          </a:lstStyle>
          <a:p>
            <a:r>
              <a:t>len</a:t>
            </a:r>
          </a:p>
        </p:txBody>
      </p:sp>
      <p:sp>
        <p:nvSpPr>
          <p:cNvPr id="603" name="indexing"/>
          <p:cNvSpPr txBox="1"/>
          <p:nvPr/>
        </p:nvSpPr>
        <p:spPr>
          <a:xfrm>
            <a:off x="7623199" y="8063890"/>
            <a:ext cx="113660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/>
            </a:lvl1pPr>
          </a:lstStyle>
          <a:p>
            <a:r>
              <a:t>indexing</a:t>
            </a:r>
          </a:p>
        </p:txBody>
      </p:sp>
      <p:sp>
        <p:nvSpPr>
          <p:cNvPr id="604" name="for loop"/>
          <p:cNvSpPr txBox="1"/>
          <p:nvPr/>
        </p:nvSpPr>
        <p:spPr>
          <a:xfrm>
            <a:off x="11264602" y="7785099"/>
            <a:ext cx="1116658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/>
            </a:lvl1pPr>
          </a:lstStyle>
          <a:p>
            <a:r>
              <a:t>for loop</a:t>
            </a:r>
          </a:p>
        </p:txBody>
      </p:sp>
      <p:sp>
        <p:nvSpPr>
          <p:cNvPr id="605" name="Line"/>
          <p:cNvSpPr/>
          <p:nvPr/>
        </p:nvSpPr>
        <p:spPr>
          <a:xfrm flipV="1">
            <a:off x="6553199" y="7071568"/>
            <a:ext cx="626270" cy="738932"/>
          </a:xfrm>
          <a:prstGeom prst="line">
            <a:avLst/>
          </a:prstGeom>
          <a:ln w="25400">
            <a:solidFill>
              <a:srgbClr val="000000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606" name="Line"/>
          <p:cNvSpPr/>
          <p:nvPr/>
        </p:nvSpPr>
        <p:spPr>
          <a:xfrm flipH="1" flipV="1">
            <a:off x="11125200" y="7071568"/>
            <a:ext cx="626270" cy="738933"/>
          </a:xfrm>
          <a:prstGeom prst="line">
            <a:avLst/>
          </a:prstGeom>
          <a:ln w="25400">
            <a:solidFill>
              <a:srgbClr val="000000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607" name="Line"/>
          <p:cNvSpPr/>
          <p:nvPr/>
        </p:nvSpPr>
        <p:spPr>
          <a:xfrm flipV="1">
            <a:off x="8204200" y="7071568"/>
            <a:ext cx="0" cy="931001"/>
          </a:xfrm>
          <a:prstGeom prst="line">
            <a:avLst/>
          </a:prstGeom>
          <a:ln w="25400">
            <a:solidFill>
              <a:srgbClr val="000000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608" name="slicing"/>
          <p:cNvSpPr txBox="1"/>
          <p:nvPr/>
        </p:nvSpPr>
        <p:spPr>
          <a:xfrm>
            <a:off x="9670522" y="8070240"/>
            <a:ext cx="851956" cy="444501"/>
          </a:xfrm>
          <a:prstGeom prst="rect">
            <a:avLst/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slicing</a:t>
            </a:r>
          </a:p>
        </p:txBody>
      </p:sp>
      <p:sp>
        <p:nvSpPr>
          <p:cNvPr id="609" name="Line"/>
          <p:cNvSpPr/>
          <p:nvPr/>
        </p:nvSpPr>
        <p:spPr>
          <a:xfrm flipV="1">
            <a:off x="10109200" y="7071568"/>
            <a:ext cx="0" cy="931001"/>
          </a:xfrm>
          <a:prstGeom prst="line">
            <a:avLst/>
          </a:prstGeom>
          <a:ln w="25400">
            <a:solidFill>
              <a:srgbClr val="000000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610" name="s ="/>
          <p:cNvSpPr txBox="1"/>
          <p:nvPr/>
        </p:nvSpPr>
        <p:spPr>
          <a:xfrm>
            <a:off x="1234529" y="2450331"/>
            <a:ext cx="57894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/>
            </a:lvl1pPr>
          </a:lstStyle>
          <a:p>
            <a:r>
              <a:t>s = </a:t>
            </a:r>
          </a:p>
        </p:txBody>
      </p:sp>
      <p:sp>
        <p:nvSpPr>
          <p:cNvPr id="611" name="12"/>
          <p:cNvSpPr txBox="1"/>
          <p:nvPr/>
        </p:nvSpPr>
        <p:spPr>
          <a:xfrm>
            <a:off x="10495781" y="3124199"/>
            <a:ext cx="4191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12</a:t>
            </a:r>
          </a:p>
        </p:txBody>
      </p:sp>
      <p:sp>
        <p:nvSpPr>
          <p:cNvPr id="612" name="len(s)"/>
          <p:cNvSpPr txBox="1"/>
          <p:nvPr/>
        </p:nvSpPr>
        <p:spPr>
          <a:xfrm>
            <a:off x="10099451" y="3738035"/>
            <a:ext cx="121176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len(s)</a:t>
            </a:r>
          </a:p>
        </p:txBody>
      </p:sp>
      <p:sp>
        <p:nvSpPr>
          <p:cNvPr id="613" name="Line"/>
          <p:cNvSpPr/>
          <p:nvPr/>
        </p:nvSpPr>
        <p:spPr>
          <a:xfrm flipV="1">
            <a:off x="10731624" y="3575694"/>
            <a:ext cx="1" cy="247006"/>
          </a:xfrm>
          <a:prstGeom prst="line">
            <a:avLst/>
          </a:pr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614" name="indexing: access one value"/>
          <p:cNvSpPr txBox="1"/>
          <p:nvPr/>
        </p:nvSpPr>
        <p:spPr>
          <a:xfrm>
            <a:off x="1470297" y="1332830"/>
            <a:ext cx="3587206" cy="4585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rPr b="1"/>
              <a:t>indexing</a:t>
            </a:r>
            <a:r>
              <a:t>: access one value</a:t>
            </a:r>
          </a:p>
        </p:txBody>
      </p:sp>
      <p:sp>
        <p:nvSpPr>
          <p:cNvPr id="615" name="Line"/>
          <p:cNvSpPr/>
          <p:nvPr/>
        </p:nvSpPr>
        <p:spPr>
          <a:xfrm>
            <a:off x="3085331" y="1765844"/>
            <a:ext cx="1" cy="469901"/>
          </a:xfrm>
          <a:prstGeom prst="line">
            <a:avLst/>
          </a:pr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616" name="slicing: extract sub-sequence"/>
          <p:cNvSpPr txBox="1"/>
          <p:nvPr/>
        </p:nvSpPr>
        <p:spPr>
          <a:xfrm>
            <a:off x="5988124" y="1332830"/>
            <a:ext cx="3821014" cy="4585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rPr b="1"/>
              <a:t>slicing</a:t>
            </a:r>
            <a:r>
              <a:t>: extract sub-sequence</a:t>
            </a:r>
          </a:p>
        </p:txBody>
      </p:sp>
      <p:sp>
        <p:nvSpPr>
          <p:cNvPr id="617" name="Line"/>
          <p:cNvSpPr/>
          <p:nvPr/>
        </p:nvSpPr>
        <p:spPr>
          <a:xfrm>
            <a:off x="7873231" y="1765844"/>
            <a:ext cx="1" cy="469901"/>
          </a:xfrm>
          <a:prstGeom prst="line">
            <a:avLst/>
          </a:pr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9" name="Rounded Rectangle"/>
          <p:cNvSpPr/>
          <p:nvPr/>
        </p:nvSpPr>
        <p:spPr>
          <a:xfrm>
            <a:off x="1295400" y="6311900"/>
            <a:ext cx="3124200" cy="685800"/>
          </a:xfrm>
          <a:prstGeom prst="roundRect">
            <a:avLst>
              <a:gd name="adj" fmla="val 27778"/>
            </a:avLst>
          </a:pr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620" name="Python Sequences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Python Sequences</a:t>
            </a:r>
          </a:p>
        </p:txBody>
      </p:sp>
      <p:sp>
        <p:nvSpPr>
          <p:cNvPr id="621" name="&quot;h&quot;"/>
          <p:cNvSpPr/>
          <p:nvPr/>
        </p:nvSpPr>
        <p:spPr>
          <a:xfrm>
            <a:off x="20574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"h"</a:t>
            </a:r>
          </a:p>
        </p:txBody>
      </p:sp>
      <p:sp>
        <p:nvSpPr>
          <p:cNvPr id="622" name="&quot;e&quot;"/>
          <p:cNvSpPr/>
          <p:nvPr/>
        </p:nvSpPr>
        <p:spPr>
          <a:xfrm>
            <a:off x="27432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chemeClr val="accent6">
              <a:satOff val="18029"/>
              <a:lumOff val="12067"/>
            </a:schemeClr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"e"</a:t>
            </a:r>
          </a:p>
        </p:txBody>
      </p:sp>
      <p:sp>
        <p:nvSpPr>
          <p:cNvPr id="623" name="&quot;l&quot;"/>
          <p:cNvSpPr/>
          <p:nvPr/>
        </p:nvSpPr>
        <p:spPr>
          <a:xfrm>
            <a:off x="34290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"l"</a:t>
            </a:r>
          </a:p>
        </p:txBody>
      </p:sp>
      <p:sp>
        <p:nvSpPr>
          <p:cNvPr id="624" name="&quot;l&quot;"/>
          <p:cNvSpPr/>
          <p:nvPr/>
        </p:nvSpPr>
        <p:spPr>
          <a:xfrm>
            <a:off x="41148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"l"</a:t>
            </a:r>
          </a:p>
        </p:txBody>
      </p:sp>
      <p:sp>
        <p:nvSpPr>
          <p:cNvPr id="625" name="&quot;o&quot;"/>
          <p:cNvSpPr/>
          <p:nvPr/>
        </p:nvSpPr>
        <p:spPr>
          <a:xfrm>
            <a:off x="48006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"o"</a:t>
            </a:r>
          </a:p>
        </p:txBody>
      </p:sp>
      <p:sp>
        <p:nvSpPr>
          <p:cNvPr id="626" name="&quot; &quot;"/>
          <p:cNvSpPr/>
          <p:nvPr/>
        </p:nvSpPr>
        <p:spPr>
          <a:xfrm>
            <a:off x="54864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 "</a:t>
            </a:r>
          </a:p>
        </p:txBody>
      </p:sp>
      <p:sp>
        <p:nvSpPr>
          <p:cNvPr id="627" name="&quot;w&quot;"/>
          <p:cNvSpPr/>
          <p:nvPr/>
        </p:nvSpPr>
        <p:spPr>
          <a:xfrm>
            <a:off x="61722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chemeClr val="accent6">
              <a:satOff val="18029"/>
              <a:lumOff val="12067"/>
            </a:schemeClr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"w"</a:t>
            </a:r>
          </a:p>
        </p:txBody>
      </p:sp>
      <p:sp>
        <p:nvSpPr>
          <p:cNvPr id="628" name="0"/>
          <p:cNvSpPr txBox="1"/>
          <p:nvPr/>
        </p:nvSpPr>
        <p:spPr>
          <a:xfrm>
            <a:off x="22661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0</a:t>
            </a:r>
          </a:p>
        </p:txBody>
      </p:sp>
      <p:sp>
        <p:nvSpPr>
          <p:cNvPr id="629" name="1"/>
          <p:cNvSpPr txBox="1"/>
          <p:nvPr/>
        </p:nvSpPr>
        <p:spPr>
          <a:xfrm>
            <a:off x="29519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1</a:t>
            </a:r>
          </a:p>
        </p:txBody>
      </p:sp>
      <p:sp>
        <p:nvSpPr>
          <p:cNvPr id="630" name="2"/>
          <p:cNvSpPr txBox="1"/>
          <p:nvPr/>
        </p:nvSpPr>
        <p:spPr>
          <a:xfrm>
            <a:off x="36377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2</a:t>
            </a:r>
          </a:p>
        </p:txBody>
      </p:sp>
      <p:sp>
        <p:nvSpPr>
          <p:cNvPr id="631" name="3"/>
          <p:cNvSpPr txBox="1"/>
          <p:nvPr/>
        </p:nvSpPr>
        <p:spPr>
          <a:xfrm>
            <a:off x="43235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3</a:t>
            </a:r>
          </a:p>
        </p:txBody>
      </p:sp>
      <p:sp>
        <p:nvSpPr>
          <p:cNvPr id="632" name="&quot;o&quot;"/>
          <p:cNvSpPr/>
          <p:nvPr/>
        </p:nvSpPr>
        <p:spPr>
          <a:xfrm>
            <a:off x="68580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chemeClr val="accent6">
              <a:satOff val="18029"/>
              <a:lumOff val="12067"/>
            </a:schemeClr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"o"</a:t>
            </a:r>
          </a:p>
        </p:txBody>
      </p:sp>
      <p:sp>
        <p:nvSpPr>
          <p:cNvPr id="633" name="&quot;r&quot;"/>
          <p:cNvSpPr/>
          <p:nvPr/>
        </p:nvSpPr>
        <p:spPr>
          <a:xfrm>
            <a:off x="75438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chemeClr val="accent6">
              <a:satOff val="18029"/>
              <a:lumOff val="12067"/>
            </a:schemeClr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"r"</a:t>
            </a:r>
          </a:p>
        </p:txBody>
      </p:sp>
      <p:sp>
        <p:nvSpPr>
          <p:cNvPr id="634" name="&quot;l&quot;"/>
          <p:cNvSpPr/>
          <p:nvPr/>
        </p:nvSpPr>
        <p:spPr>
          <a:xfrm>
            <a:off x="82296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chemeClr val="accent6">
              <a:satOff val="18029"/>
              <a:lumOff val="12067"/>
            </a:schemeClr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"l"</a:t>
            </a:r>
          </a:p>
        </p:txBody>
      </p:sp>
      <p:sp>
        <p:nvSpPr>
          <p:cNvPr id="635" name="&quot;d&quot;"/>
          <p:cNvSpPr/>
          <p:nvPr/>
        </p:nvSpPr>
        <p:spPr>
          <a:xfrm>
            <a:off x="89154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chemeClr val="accent6">
              <a:satOff val="18029"/>
              <a:lumOff val="12067"/>
            </a:schemeClr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"d"</a:t>
            </a:r>
          </a:p>
        </p:txBody>
      </p:sp>
      <p:sp>
        <p:nvSpPr>
          <p:cNvPr id="636" name="&quot;\n&quot;"/>
          <p:cNvSpPr/>
          <p:nvPr/>
        </p:nvSpPr>
        <p:spPr>
          <a:xfrm>
            <a:off x="96012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17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"\n"</a:t>
            </a:r>
          </a:p>
        </p:txBody>
      </p:sp>
      <p:sp>
        <p:nvSpPr>
          <p:cNvPr id="637" name="4"/>
          <p:cNvSpPr txBox="1"/>
          <p:nvPr/>
        </p:nvSpPr>
        <p:spPr>
          <a:xfrm>
            <a:off x="50093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4</a:t>
            </a:r>
          </a:p>
        </p:txBody>
      </p:sp>
      <p:sp>
        <p:nvSpPr>
          <p:cNvPr id="638" name="5"/>
          <p:cNvSpPr txBox="1"/>
          <p:nvPr/>
        </p:nvSpPr>
        <p:spPr>
          <a:xfrm>
            <a:off x="56951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5</a:t>
            </a:r>
          </a:p>
        </p:txBody>
      </p:sp>
      <p:sp>
        <p:nvSpPr>
          <p:cNvPr id="639" name="6"/>
          <p:cNvSpPr txBox="1"/>
          <p:nvPr/>
        </p:nvSpPr>
        <p:spPr>
          <a:xfrm>
            <a:off x="63809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6</a:t>
            </a:r>
          </a:p>
        </p:txBody>
      </p:sp>
      <p:sp>
        <p:nvSpPr>
          <p:cNvPr id="640" name="7"/>
          <p:cNvSpPr txBox="1"/>
          <p:nvPr/>
        </p:nvSpPr>
        <p:spPr>
          <a:xfrm>
            <a:off x="70667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7</a:t>
            </a:r>
          </a:p>
        </p:txBody>
      </p:sp>
      <p:sp>
        <p:nvSpPr>
          <p:cNvPr id="641" name="8"/>
          <p:cNvSpPr txBox="1"/>
          <p:nvPr/>
        </p:nvSpPr>
        <p:spPr>
          <a:xfrm>
            <a:off x="77525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8</a:t>
            </a:r>
          </a:p>
        </p:txBody>
      </p:sp>
      <p:sp>
        <p:nvSpPr>
          <p:cNvPr id="642" name="9"/>
          <p:cNvSpPr txBox="1"/>
          <p:nvPr/>
        </p:nvSpPr>
        <p:spPr>
          <a:xfrm>
            <a:off x="84383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9</a:t>
            </a:r>
          </a:p>
        </p:txBody>
      </p:sp>
      <p:sp>
        <p:nvSpPr>
          <p:cNvPr id="643" name="10"/>
          <p:cNvSpPr txBox="1"/>
          <p:nvPr/>
        </p:nvSpPr>
        <p:spPr>
          <a:xfrm>
            <a:off x="9047981" y="3124199"/>
            <a:ext cx="4191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10</a:t>
            </a:r>
          </a:p>
        </p:txBody>
      </p:sp>
      <p:sp>
        <p:nvSpPr>
          <p:cNvPr id="644" name="11"/>
          <p:cNvSpPr txBox="1"/>
          <p:nvPr/>
        </p:nvSpPr>
        <p:spPr>
          <a:xfrm>
            <a:off x="9733781" y="3124199"/>
            <a:ext cx="4191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11</a:t>
            </a:r>
          </a:p>
        </p:txBody>
      </p:sp>
      <p:sp>
        <p:nvSpPr>
          <p:cNvPr id="645" name="Definition: a string is a sequence of one-character strings"/>
          <p:cNvSpPr txBox="1"/>
          <p:nvPr/>
        </p:nvSpPr>
        <p:spPr>
          <a:xfrm>
            <a:off x="2789435" y="4914155"/>
            <a:ext cx="7425930" cy="4586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Definition: </a:t>
            </a:r>
            <a:r>
              <a:rPr b="0"/>
              <a:t>a </a:t>
            </a:r>
            <a:r>
              <a:rPr b="0" i="1"/>
              <a:t>string</a:t>
            </a:r>
            <a:r>
              <a:rPr b="0"/>
              <a:t> is a sequence of one-character strings</a:t>
            </a:r>
          </a:p>
        </p:txBody>
      </p:sp>
      <p:sp>
        <p:nvSpPr>
          <p:cNvPr id="646" name="types of sequences"/>
          <p:cNvSpPr txBox="1"/>
          <p:nvPr/>
        </p:nvSpPr>
        <p:spPr>
          <a:xfrm>
            <a:off x="1340569" y="6426199"/>
            <a:ext cx="303386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types of sequences</a:t>
            </a:r>
          </a:p>
        </p:txBody>
      </p:sp>
      <p:sp>
        <p:nvSpPr>
          <p:cNvPr id="647" name="strings"/>
          <p:cNvSpPr txBox="1"/>
          <p:nvPr/>
        </p:nvSpPr>
        <p:spPr>
          <a:xfrm>
            <a:off x="784423" y="7785099"/>
            <a:ext cx="92035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strings</a:t>
            </a:r>
          </a:p>
        </p:txBody>
      </p:sp>
      <p:sp>
        <p:nvSpPr>
          <p:cNvPr id="648" name="lists"/>
          <p:cNvSpPr txBox="1"/>
          <p:nvPr/>
        </p:nvSpPr>
        <p:spPr>
          <a:xfrm>
            <a:off x="2565499" y="8063890"/>
            <a:ext cx="58400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rgbClr val="D6D5D5"/>
                </a:solidFill>
              </a:defRPr>
            </a:lvl1pPr>
          </a:lstStyle>
          <a:p>
            <a:r>
              <a:t>lists</a:t>
            </a:r>
          </a:p>
        </p:txBody>
      </p:sp>
      <p:sp>
        <p:nvSpPr>
          <p:cNvPr id="649" name="tuples"/>
          <p:cNvSpPr txBox="1"/>
          <p:nvPr/>
        </p:nvSpPr>
        <p:spPr>
          <a:xfrm>
            <a:off x="4031580" y="7785099"/>
            <a:ext cx="85070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rgbClr val="D6D5D5"/>
                </a:solidFill>
              </a:defRPr>
            </a:lvl1pPr>
          </a:lstStyle>
          <a:p>
            <a:r>
              <a:t>tuples</a:t>
            </a:r>
          </a:p>
        </p:txBody>
      </p:sp>
      <p:sp>
        <p:nvSpPr>
          <p:cNvPr id="650" name="Line"/>
          <p:cNvSpPr/>
          <p:nvPr/>
        </p:nvSpPr>
        <p:spPr>
          <a:xfrm flipV="1">
            <a:off x="1346200" y="7071568"/>
            <a:ext cx="626269" cy="738932"/>
          </a:xfrm>
          <a:prstGeom prst="line">
            <a:avLst/>
          </a:prstGeom>
          <a:ln w="25400">
            <a:solidFill>
              <a:srgbClr val="000000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651" name="Line"/>
          <p:cNvSpPr/>
          <p:nvPr/>
        </p:nvSpPr>
        <p:spPr>
          <a:xfrm flipH="1" flipV="1">
            <a:off x="3759200" y="7071568"/>
            <a:ext cx="626269" cy="738933"/>
          </a:xfrm>
          <a:prstGeom prst="line">
            <a:avLst/>
          </a:prstGeom>
          <a:ln w="25400">
            <a:solidFill>
              <a:srgbClr val="D6D5D5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652" name="Line"/>
          <p:cNvSpPr/>
          <p:nvPr/>
        </p:nvSpPr>
        <p:spPr>
          <a:xfrm flipV="1">
            <a:off x="2870200" y="7071568"/>
            <a:ext cx="0" cy="931001"/>
          </a:xfrm>
          <a:prstGeom prst="line">
            <a:avLst/>
          </a:prstGeom>
          <a:ln w="25400">
            <a:solidFill>
              <a:srgbClr val="D6D5D5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653" name="[today]"/>
          <p:cNvSpPr txBox="1"/>
          <p:nvPr/>
        </p:nvSpPr>
        <p:spPr>
          <a:xfrm>
            <a:off x="747737" y="8166099"/>
            <a:ext cx="993726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[today]</a:t>
            </a:r>
          </a:p>
        </p:txBody>
      </p:sp>
      <p:sp>
        <p:nvSpPr>
          <p:cNvPr id="654" name="Rounded Rectangle"/>
          <p:cNvSpPr/>
          <p:nvPr/>
        </p:nvSpPr>
        <p:spPr>
          <a:xfrm>
            <a:off x="6595864" y="6311900"/>
            <a:ext cx="5248672" cy="685800"/>
          </a:xfrm>
          <a:prstGeom prst="roundRect">
            <a:avLst>
              <a:gd name="adj" fmla="val 27778"/>
            </a:avLst>
          </a:pr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655" name="things you can do with sequences"/>
          <p:cNvSpPr txBox="1"/>
          <p:nvPr/>
        </p:nvSpPr>
        <p:spPr>
          <a:xfrm>
            <a:off x="6576144" y="6426199"/>
            <a:ext cx="526271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things you can do with sequences</a:t>
            </a:r>
          </a:p>
        </p:txBody>
      </p:sp>
      <p:sp>
        <p:nvSpPr>
          <p:cNvPr id="656" name="len"/>
          <p:cNvSpPr txBox="1"/>
          <p:nvPr/>
        </p:nvSpPr>
        <p:spPr>
          <a:xfrm>
            <a:off x="6211837" y="7785099"/>
            <a:ext cx="479526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/>
            </a:lvl1pPr>
          </a:lstStyle>
          <a:p>
            <a:r>
              <a:t>len</a:t>
            </a:r>
          </a:p>
        </p:txBody>
      </p:sp>
      <p:sp>
        <p:nvSpPr>
          <p:cNvPr id="657" name="indexing"/>
          <p:cNvSpPr txBox="1"/>
          <p:nvPr/>
        </p:nvSpPr>
        <p:spPr>
          <a:xfrm>
            <a:off x="7623199" y="8063890"/>
            <a:ext cx="113660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/>
            </a:lvl1pPr>
          </a:lstStyle>
          <a:p>
            <a:r>
              <a:t>indexing</a:t>
            </a:r>
          </a:p>
        </p:txBody>
      </p:sp>
      <p:sp>
        <p:nvSpPr>
          <p:cNvPr id="658" name="for loop"/>
          <p:cNvSpPr txBox="1"/>
          <p:nvPr/>
        </p:nvSpPr>
        <p:spPr>
          <a:xfrm>
            <a:off x="11279013" y="7791450"/>
            <a:ext cx="1087836" cy="444501"/>
          </a:xfrm>
          <a:prstGeom prst="rect">
            <a:avLst/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for loop</a:t>
            </a:r>
          </a:p>
        </p:txBody>
      </p:sp>
      <p:sp>
        <p:nvSpPr>
          <p:cNvPr id="659" name="Line"/>
          <p:cNvSpPr/>
          <p:nvPr/>
        </p:nvSpPr>
        <p:spPr>
          <a:xfrm flipV="1">
            <a:off x="6553199" y="7071568"/>
            <a:ext cx="626270" cy="738932"/>
          </a:xfrm>
          <a:prstGeom prst="line">
            <a:avLst/>
          </a:prstGeom>
          <a:ln w="25400">
            <a:solidFill>
              <a:srgbClr val="000000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660" name="Line"/>
          <p:cNvSpPr/>
          <p:nvPr/>
        </p:nvSpPr>
        <p:spPr>
          <a:xfrm flipH="1" flipV="1">
            <a:off x="11125200" y="7071568"/>
            <a:ext cx="626270" cy="738933"/>
          </a:xfrm>
          <a:prstGeom prst="line">
            <a:avLst/>
          </a:prstGeom>
          <a:ln w="25400">
            <a:solidFill>
              <a:srgbClr val="000000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661" name="Line"/>
          <p:cNvSpPr/>
          <p:nvPr/>
        </p:nvSpPr>
        <p:spPr>
          <a:xfrm flipV="1">
            <a:off x="8204200" y="7071568"/>
            <a:ext cx="0" cy="931001"/>
          </a:xfrm>
          <a:prstGeom prst="line">
            <a:avLst/>
          </a:prstGeom>
          <a:ln w="25400">
            <a:solidFill>
              <a:srgbClr val="000000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662" name="slicing"/>
          <p:cNvSpPr txBox="1"/>
          <p:nvPr/>
        </p:nvSpPr>
        <p:spPr>
          <a:xfrm>
            <a:off x="9672488" y="8063890"/>
            <a:ext cx="84802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/>
            </a:lvl1pPr>
          </a:lstStyle>
          <a:p>
            <a:r>
              <a:t>slicing</a:t>
            </a:r>
          </a:p>
        </p:txBody>
      </p:sp>
      <p:sp>
        <p:nvSpPr>
          <p:cNvPr id="663" name="Line"/>
          <p:cNvSpPr/>
          <p:nvPr/>
        </p:nvSpPr>
        <p:spPr>
          <a:xfrm flipV="1">
            <a:off x="10109200" y="7071568"/>
            <a:ext cx="0" cy="931001"/>
          </a:xfrm>
          <a:prstGeom prst="line">
            <a:avLst/>
          </a:prstGeom>
          <a:ln w="25400">
            <a:solidFill>
              <a:srgbClr val="000000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664" name="s ="/>
          <p:cNvSpPr txBox="1"/>
          <p:nvPr/>
        </p:nvSpPr>
        <p:spPr>
          <a:xfrm>
            <a:off x="1234529" y="2450331"/>
            <a:ext cx="57894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/>
            </a:lvl1pPr>
          </a:lstStyle>
          <a:p>
            <a:r>
              <a:t>s = </a:t>
            </a:r>
          </a:p>
        </p:txBody>
      </p:sp>
      <p:sp>
        <p:nvSpPr>
          <p:cNvPr id="665" name="12"/>
          <p:cNvSpPr txBox="1"/>
          <p:nvPr/>
        </p:nvSpPr>
        <p:spPr>
          <a:xfrm>
            <a:off x="10495781" y="3124199"/>
            <a:ext cx="4191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12</a:t>
            </a:r>
          </a:p>
        </p:txBody>
      </p:sp>
      <p:sp>
        <p:nvSpPr>
          <p:cNvPr id="666" name="len(s)"/>
          <p:cNvSpPr txBox="1"/>
          <p:nvPr/>
        </p:nvSpPr>
        <p:spPr>
          <a:xfrm>
            <a:off x="10099451" y="3738035"/>
            <a:ext cx="121176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len(s)</a:t>
            </a:r>
          </a:p>
        </p:txBody>
      </p:sp>
      <p:sp>
        <p:nvSpPr>
          <p:cNvPr id="667" name="Line"/>
          <p:cNvSpPr/>
          <p:nvPr/>
        </p:nvSpPr>
        <p:spPr>
          <a:xfrm flipV="1">
            <a:off x="10731624" y="3575694"/>
            <a:ext cx="1" cy="247006"/>
          </a:xfrm>
          <a:prstGeom prst="line">
            <a:avLst/>
          </a:pr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668" name="indexing: access one value"/>
          <p:cNvSpPr txBox="1"/>
          <p:nvPr/>
        </p:nvSpPr>
        <p:spPr>
          <a:xfrm>
            <a:off x="1470297" y="1332830"/>
            <a:ext cx="3587206" cy="4585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rPr b="1"/>
              <a:t>indexing</a:t>
            </a:r>
            <a:r>
              <a:t>: access one value</a:t>
            </a:r>
          </a:p>
        </p:txBody>
      </p:sp>
      <p:sp>
        <p:nvSpPr>
          <p:cNvPr id="669" name="Line"/>
          <p:cNvSpPr/>
          <p:nvPr/>
        </p:nvSpPr>
        <p:spPr>
          <a:xfrm>
            <a:off x="3085331" y="1765844"/>
            <a:ext cx="1" cy="469901"/>
          </a:xfrm>
          <a:prstGeom prst="line">
            <a:avLst/>
          </a:pr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670" name="slicing: extract sub-sequence"/>
          <p:cNvSpPr txBox="1"/>
          <p:nvPr/>
        </p:nvSpPr>
        <p:spPr>
          <a:xfrm>
            <a:off x="5988124" y="1332830"/>
            <a:ext cx="3821014" cy="4585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rPr b="1"/>
              <a:t>slicing</a:t>
            </a:r>
            <a:r>
              <a:t>: extract sub-sequence</a:t>
            </a:r>
          </a:p>
        </p:txBody>
      </p:sp>
      <p:sp>
        <p:nvSpPr>
          <p:cNvPr id="671" name="Line"/>
          <p:cNvSpPr/>
          <p:nvPr/>
        </p:nvSpPr>
        <p:spPr>
          <a:xfrm>
            <a:off x="7873231" y="1765844"/>
            <a:ext cx="1" cy="469901"/>
          </a:xfrm>
          <a:prstGeom prst="line">
            <a:avLst/>
          </a:pr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684" name="Connection Line"/>
          <p:cNvSpPr/>
          <p:nvPr/>
        </p:nvSpPr>
        <p:spPr>
          <a:xfrm>
            <a:off x="2436151" y="3644589"/>
            <a:ext cx="579041" cy="2054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6290" extrusionOk="0">
                <a:moveTo>
                  <a:pt x="0" y="4481"/>
                </a:moveTo>
                <a:cubicBezTo>
                  <a:pt x="8663" y="21600"/>
                  <a:pt x="15863" y="20106"/>
                  <a:pt x="21600" y="0"/>
                </a:cubicBezTo>
              </a:path>
            </a:pathLst>
          </a:cu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685" name="Connection Line"/>
          <p:cNvSpPr/>
          <p:nvPr/>
        </p:nvSpPr>
        <p:spPr>
          <a:xfrm>
            <a:off x="3109251" y="3644589"/>
            <a:ext cx="579041" cy="2054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6290" extrusionOk="0">
                <a:moveTo>
                  <a:pt x="0" y="4481"/>
                </a:moveTo>
                <a:cubicBezTo>
                  <a:pt x="8663" y="21600"/>
                  <a:pt x="15863" y="20106"/>
                  <a:pt x="21600" y="0"/>
                </a:cubicBezTo>
              </a:path>
            </a:pathLst>
          </a:cu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686" name="Connection Line"/>
          <p:cNvSpPr/>
          <p:nvPr/>
        </p:nvSpPr>
        <p:spPr>
          <a:xfrm>
            <a:off x="3833151" y="3644589"/>
            <a:ext cx="579041" cy="2054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6290" extrusionOk="0">
                <a:moveTo>
                  <a:pt x="0" y="4481"/>
                </a:moveTo>
                <a:cubicBezTo>
                  <a:pt x="8663" y="21600"/>
                  <a:pt x="15863" y="20106"/>
                  <a:pt x="21600" y="0"/>
                </a:cubicBezTo>
              </a:path>
            </a:pathLst>
          </a:cu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687" name="Connection Line"/>
          <p:cNvSpPr/>
          <p:nvPr/>
        </p:nvSpPr>
        <p:spPr>
          <a:xfrm>
            <a:off x="4506251" y="3644589"/>
            <a:ext cx="579041" cy="2054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6290" extrusionOk="0">
                <a:moveTo>
                  <a:pt x="0" y="4481"/>
                </a:moveTo>
                <a:cubicBezTo>
                  <a:pt x="8663" y="21600"/>
                  <a:pt x="15863" y="20106"/>
                  <a:pt x="21600" y="0"/>
                </a:cubicBezTo>
              </a:path>
            </a:pathLst>
          </a:cu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688" name="Connection Line"/>
          <p:cNvSpPr/>
          <p:nvPr/>
        </p:nvSpPr>
        <p:spPr>
          <a:xfrm>
            <a:off x="5192051" y="3644589"/>
            <a:ext cx="579041" cy="2054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6290" extrusionOk="0">
                <a:moveTo>
                  <a:pt x="0" y="4481"/>
                </a:moveTo>
                <a:cubicBezTo>
                  <a:pt x="8663" y="21600"/>
                  <a:pt x="15863" y="20106"/>
                  <a:pt x="21600" y="0"/>
                </a:cubicBezTo>
              </a:path>
            </a:pathLst>
          </a:cu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689" name="Connection Line"/>
          <p:cNvSpPr/>
          <p:nvPr/>
        </p:nvSpPr>
        <p:spPr>
          <a:xfrm>
            <a:off x="5865151" y="3644589"/>
            <a:ext cx="579041" cy="2054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6290" extrusionOk="0">
                <a:moveTo>
                  <a:pt x="0" y="4481"/>
                </a:moveTo>
                <a:cubicBezTo>
                  <a:pt x="8663" y="21600"/>
                  <a:pt x="15863" y="20106"/>
                  <a:pt x="21600" y="0"/>
                </a:cubicBezTo>
              </a:path>
            </a:pathLst>
          </a:cu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690" name="Connection Line"/>
          <p:cNvSpPr/>
          <p:nvPr/>
        </p:nvSpPr>
        <p:spPr>
          <a:xfrm>
            <a:off x="6589051" y="3644589"/>
            <a:ext cx="579041" cy="2054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6290" extrusionOk="0">
                <a:moveTo>
                  <a:pt x="0" y="4481"/>
                </a:moveTo>
                <a:cubicBezTo>
                  <a:pt x="8663" y="21600"/>
                  <a:pt x="15863" y="20106"/>
                  <a:pt x="21600" y="0"/>
                </a:cubicBezTo>
              </a:path>
            </a:pathLst>
          </a:cu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691" name="Connection Line"/>
          <p:cNvSpPr/>
          <p:nvPr/>
        </p:nvSpPr>
        <p:spPr>
          <a:xfrm>
            <a:off x="7262151" y="3644589"/>
            <a:ext cx="579041" cy="2054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6290" extrusionOk="0">
                <a:moveTo>
                  <a:pt x="0" y="4481"/>
                </a:moveTo>
                <a:cubicBezTo>
                  <a:pt x="8663" y="21600"/>
                  <a:pt x="15863" y="20106"/>
                  <a:pt x="21600" y="0"/>
                </a:cubicBezTo>
              </a:path>
            </a:pathLst>
          </a:cu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692" name="Connection Line"/>
          <p:cNvSpPr/>
          <p:nvPr/>
        </p:nvSpPr>
        <p:spPr>
          <a:xfrm>
            <a:off x="7947951" y="3644589"/>
            <a:ext cx="579041" cy="2054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6290" extrusionOk="0">
                <a:moveTo>
                  <a:pt x="0" y="4481"/>
                </a:moveTo>
                <a:cubicBezTo>
                  <a:pt x="8663" y="21600"/>
                  <a:pt x="15863" y="20106"/>
                  <a:pt x="21600" y="0"/>
                </a:cubicBezTo>
              </a:path>
            </a:pathLst>
          </a:cu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693" name="Connection Line"/>
          <p:cNvSpPr/>
          <p:nvPr/>
        </p:nvSpPr>
        <p:spPr>
          <a:xfrm>
            <a:off x="8621051" y="3644589"/>
            <a:ext cx="579041" cy="2054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6290" extrusionOk="0">
                <a:moveTo>
                  <a:pt x="0" y="4481"/>
                </a:moveTo>
                <a:cubicBezTo>
                  <a:pt x="8663" y="21600"/>
                  <a:pt x="15863" y="20106"/>
                  <a:pt x="21600" y="0"/>
                </a:cubicBezTo>
              </a:path>
            </a:pathLst>
          </a:cu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694" name="Connection Line"/>
          <p:cNvSpPr/>
          <p:nvPr/>
        </p:nvSpPr>
        <p:spPr>
          <a:xfrm>
            <a:off x="9344951" y="3644589"/>
            <a:ext cx="579041" cy="2054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6290" extrusionOk="0">
                <a:moveTo>
                  <a:pt x="0" y="4481"/>
                </a:moveTo>
                <a:cubicBezTo>
                  <a:pt x="8663" y="21600"/>
                  <a:pt x="15863" y="20106"/>
                  <a:pt x="21600" y="0"/>
                </a:cubicBezTo>
              </a:path>
            </a:pathLst>
          </a:cu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683" name="for loop: execute for each value"/>
          <p:cNvSpPr txBox="1"/>
          <p:nvPr/>
        </p:nvSpPr>
        <p:spPr>
          <a:xfrm>
            <a:off x="4033937" y="4018575"/>
            <a:ext cx="4232822" cy="4585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rPr b="1"/>
              <a:t>for loop</a:t>
            </a:r>
            <a:r>
              <a:t>: execute for each value</a:t>
            </a: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Comparison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Comparison</a:t>
            </a:r>
          </a:p>
        </p:txBody>
      </p:sp>
      <p:sp>
        <p:nvSpPr>
          <p:cNvPr id="139" name="1 &lt; 2"/>
          <p:cNvSpPr txBox="1"/>
          <p:nvPr/>
        </p:nvSpPr>
        <p:spPr>
          <a:xfrm>
            <a:off x="2198985" y="1987550"/>
            <a:ext cx="1418630" cy="800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 b="0"/>
            </a:lvl1pPr>
          </a:lstStyle>
          <a:p>
            <a:r>
              <a:t>1 &lt; 2</a:t>
            </a:r>
          </a:p>
        </p:txBody>
      </p:sp>
      <p:sp>
        <p:nvSpPr>
          <p:cNvPr id="140" name="Arrow"/>
          <p:cNvSpPr/>
          <p:nvPr/>
        </p:nvSpPr>
        <p:spPr>
          <a:xfrm>
            <a:off x="4127500" y="1752600"/>
            <a:ext cx="1946226" cy="1270000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41" name="True…"/>
          <p:cNvSpPr txBox="1"/>
          <p:nvPr/>
        </p:nvSpPr>
        <p:spPr>
          <a:xfrm>
            <a:off x="6351828" y="2008784"/>
            <a:ext cx="2917033" cy="1155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algn="l">
              <a:defRPr sz="4800" b="0"/>
            </a:pPr>
            <a:r>
              <a:t>True</a:t>
            </a:r>
          </a:p>
          <a:p>
            <a:pPr algn="l">
              <a:defRPr b="0"/>
            </a:pPr>
            <a:r>
              <a:t>(because 1 is before 2)</a:t>
            </a:r>
          </a:p>
        </p:txBody>
      </p:sp>
      <p:sp>
        <p:nvSpPr>
          <p:cNvPr id="142" name="200 &lt; 100"/>
          <p:cNvSpPr txBox="1"/>
          <p:nvPr/>
        </p:nvSpPr>
        <p:spPr>
          <a:xfrm>
            <a:off x="1104170" y="3853805"/>
            <a:ext cx="2637830" cy="800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 b="0"/>
            </a:lvl1pPr>
          </a:lstStyle>
          <a:p>
            <a:r>
              <a:t>200 &lt; 100</a:t>
            </a:r>
          </a:p>
        </p:txBody>
      </p:sp>
      <p:sp>
        <p:nvSpPr>
          <p:cNvPr id="143" name="Arrow"/>
          <p:cNvSpPr/>
          <p:nvPr/>
        </p:nvSpPr>
        <p:spPr>
          <a:xfrm>
            <a:off x="4127500" y="3618855"/>
            <a:ext cx="1946226" cy="1270001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44" name="False…"/>
          <p:cNvSpPr txBox="1"/>
          <p:nvPr/>
        </p:nvSpPr>
        <p:spPr>
          <a:xfrm>
            <a:off x="6351828" y="3875039"/>
            <a:ext cx="4264523" cy="1155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algn="l">
              <a:defRPr sz="4800" b="0"/>
            </a:pPr>
            <a:r>
              <a:t>False</a:t>
            </a:r>
          </a:p>
          <a:p>
            <a:pPr algn="l">
              <a:defRPr b="0"/>
            </a:pPr>
            <a:r>
              <a:t>(because 200 is NOT before 100)</a:t>
            </a:r>
          </a:p>
        </p:txBody>
      </p:sp>
    </p:spTree>
  </p:cSld>
  <p:clrMapOvr>
    <a:masterClrMapping/>
  </p:clrMapOvr>
  <p:transition spd="med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" name="Rounded Rectangle"/>
          <p:cNvSpPr/>
          <p:nvPr/>
        </p:nvSpPr>
        <p:spPr>
          <a:xfrm>
            <a:off x="1295400" y="6311900"/>
            <a:ext cx="3124200" cy="685800"/>
          </a:xfrm>
          <a:prstGeom prst="roundRect">
            <a:avLst>
              <a:gd name="adj" fmla="val 27778"/>
            </a:avLst>
          </a:pr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697" name="Python Sequences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Python Sequences</a:t>
            </a:r>
          </a:p>
        </p:txBody>
      </p:sp>
      <p:sp>
        <p:nvSpPr>
          <p:cNvPr id="698" name="&quot;h&quot;"/>
          <p:cNvSpPr/>
          <p:nvPr/>
        </p:nvSpPr>
        <p:spPr>
          <a:xfrm>
            <a:off x="20574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"h"</a:t>
            </a:r>
          </a:p>
        </p:txBody>
      </p:sp>
      <p:sp>
        <p:nvSpPr>
          <p:cNvPr id="699" name="&quot;e&quot;"/>
          <p:cNvSpPr/>
          <p:nvPr/>
        </p:nvSpPr>
        <p:spPr>
          <a:xfrm>
            <a:off x="27432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chemeClr val="accent6">
              <a:satOff val="18029"/>
              <a:lumOff val="12067"/>
            </a:schemeClr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"e"</a:t>
            </a:r>
          </a:p>
        </p:txBody>
      </p:sp>
      <p:sp>
        <p:nvSpPr>
          <p:cNvPr id="700" name="&quot;l&quot;"/>
          <p:cNvSpPr/>
          <p:nvPr/>
        </p:nvSpPr>
        <p:spPr>
          <a:xfrm>
            <a:off x="34290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"l"</a:t>
            </a:r>
          </a:p>
        </p:txBody>
      </p:sp>
      <p:sp>
        <p:nvSpPr>
          <p:cNvPr id="701" name="&quot;l&quot;"/>
          <p:cNvSpPr/>
          <p:nvPr/>
        </p:nvSpPr>
        <p:spPr>
          <a:xfrm>
            <a:off x="41148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"l"</a:t>
            </a:r>
          </a:p>
        </p:txBody>
      </p:sp>
      <p:sp>
        <p:nvSpPr>
          <p:cNvPr id="702" name="&quot;o&quot;"/>
          <p:cNvSpPr/>
          <p:nvPr/>
        </p:nvSpPr>
        <p:spPr>
          <a:xfrm>
            <a:off x="48006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"o"</a:t>
            </a:r>
          </a:p>
        </p:txBody>
      </p:sp>
      <p:sp>
        <p:nvSpPr>
          <p:cNvPr id="703" name="&quot; &quot;"/>
          <p:cNvSpPr/>
          <p:nvPr/>
        </p:nvSpPr>
        <p:spPr>
          <a:xfrm>
            <a:off x="54864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 "</a:t>
            </a:r>
          </a:p>
        </p:txBody>
      </p:sp>
      <p:sp>
        <p:nvSpPr>
          <p:cNvPr id="704" name="&quot;w&quot;"/>
          <p:cNvSpPr/>
          <p:nvPr/>
        </p:nvSpPr>
        <p:spPr>
          <a:xfrm>
            <a:off x="61722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chemeClr val="accent6">
              <a:satOff val="18029"/>
              <a:lumOff val="12067"/>
            </a:schemeClr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"w"</a:t>
            </a:r>
          </a:p>
        </p:txBody>
      </p:sp>
      <p:sp>
        <p:nvSpPr>
          <p:cNvPr id="705" name="0"/>
          <p:cNvSpPr txBox="1"/>
          <p:nvPr/>
        </p:nvSpPr>
        <p:spPr>
          <a:xfrm>
            <a:off x="22661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0</a:t>
            </a:r>
          </a:p>
        </p:txBody>
      </p:sp>
      <p:sp>
        <p:nvSpPr>
          <p:cNvPr id="706" name="1"/>
          <p:cNvSpPr txBox="1"/>
          <p:nvPr/>
        </p:nvSpPr>
        <p:spPr>
          <a:xfrm>
            <a:off x="29519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1</a:t>
            </a:r>
          </a:p>
        </p:txBody>
      </p:sp>
      <p:sp>
        <p:nvSpPr>
          <p:cNvPr id="707" name="2"/>
          <p:cNvSpPr txBox="1"/>
          <p:nvPr/>
        </p:nvSpPr>
        <p:spPr>
          <a:xfrm>
            <a:off x="36377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2</a:t>
            </a:r>
          </a:p>
        </p:txBody>
      </p:sp>
      <p:sp>
        <p:nvSpPr>
          <p:cNvPr id="708" name="3"/>
          <p:cNvSpPr txBox="1"/>
          <p:nvPr/>
        </p:nvSpPr>
        <p:spPr>
          <a:xfrm>
            <a:off x="43235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3</a:t>
            </a:r>
          </a:p>
        </p:txBody>
      </p:sp>
      <p:sp>
        <p:nvSpPr>
          <p:cNvPr id="709" name="&quot;o&quot;"/>
          <p:cNvSpPr/>
          <p:nvPr/>
        </p:nvSpPr>
        <p:spPr>
          <a:xfrm>
            <a:off x="68580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chemeClr val="accent6">
              <a:satOff val="18029"/>
              <a:lumOff val="12067"/>
            </a:schemeClr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"o"</a:t>
            </a:r>
          </a:p>
        </p:txBody>
      </p:sp>
      <p:sp>
        <p:nvSpPr>
          <p:cNvPr id="710" name="&quot;r&quot;"/>
          <p:cNvSpPr/>
          <p:nvPr/>
        </p:nvSpPr>
        <p:spPr>
          <a:xfrm>
            <a:off x="75438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chemeClr val="accent6">
              <a:satOff val="18029"/>
              <a:lumOff val="12067"/>
            </a:schemeClr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"r"</a:t>
            </a:r>
          </a:p>
        </p:txBody>
      </p:sp>
      <p:sp>
        <p:nvSpPr>
          <p:cNvPr id="711" name="&quot;l&quot;"/>
          <p:cNvSpPr/>
          <p:nvPr/>
        </p:nvSpPr>
        <p:spPr>
          <a:xfrm>
            <a:off x="82296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chemeClr val="accent6">
              <a:satOff val="18029"/>
              <a:lumOff val="12067"/>
            </a:schemeClr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"l"</a:t>
            </a:r>
          </a:p>
        </p:txBody>
      </p:sp>
      <p:sp>
        <p:nvSpPr>
          <p:cNvPr id="712" name="&quot;d&quot;"/>
          <p:cNvSpPr/>
          <p:nvPr/>
        </p:nvSpPr>
        <p:spPr>
          <a:xfrm>
            <a:off x="89154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chemeClr val="accent6">
              <a:satOff val="18029"/>
              <a:lumOff val="12067"/>
            </a:schemeClr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"d"</a:t>
            </a:r>
          </a:p>
        </p:txBody>
      </p:sp>
      <p:sp>
        <p:nvSpPr>
          <p:cNvPr id="713" name="&quot;\n&quot;"/>
          <p:cNvSpPr/>
          <p:nvPr/>
        </p:nvSpPr>
        <p:spPr>
          <a:xfrm>
            <a:off x="96012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17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"\n"</a:t>
            </a:r>
          </a:p>
        </p:txBody>
      </p:sp>
      <p:sp>
        <p:nvSpPr>
          <p:cNvPr id="714" name="4"/>
          <p:cNvSpPr txBox="1"/>
          <p:nvPr/>
        </p:nvSpPr>
        <p:spPr>
          <a:xfrm>
            <a:off x="50093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4</a:t>
            </a:r>
          </a:p>
        </p:txBody>
      </p:sp>
      <p:sp>
        <p:nvSpPr>
          <p:cNvPr id="715" name="5"/>
          <p:cNvSpPr txBox="1"/>
          <p:nvPr/>
        </p:nvSpPr>
        <p:spPr>
          <a:xfrm>
            <a:off x="56951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5</a:t>
            </a:r>
          </a:p>
        </p:txBody>
      </p:sp>
      <p:sp>
        <p:nvSpPr>
          <p:cNvPr id="716" name="6"/>
          <p:cNvSpPr txBox="1"/>
          <p:nvPr/>
        </p:nvSpPr>
        <p:spPr>
          <a:xfrm>
            <a:off x="63809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6</a:t>
            </a:r>
          </a:p>
        </p:txBody>
      </p:sp>
      <p:sp>
        <p:nvSpPr>
          <p:cNvPr id="717" name="7"/>
          <p:cNvSpPr txBox="1"/>
          <p:nvPr/>
        </p:nvSpPr>
        <p:spPr>
          <a:xfrm>
            <a:off x="70667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7</a:t>
            </a:r>
          </a:p>
        </p:txBody>
      </p:sp>
      <p:sp>
        <p:nvSpPr>
          <p:cNvPr id="718" name="8"/>
          <p:cNvSpPr txBox="1"/>
          <p:nvPr/>
        </p:nvSpPr>
        <p:spPr>
          <a:xfrm>
            <a:off x="77525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8</a:t>
            </a:r>
          </a:p>
        </p:txBody>
      </p:sp>
      <p:sp>
        <p:nvSpPr>
          <p:cNvPr id="719" name="9"/>
          <p:cNvSpPr txBox="1"/>
          <p:nvPr/>
        </p:nvSpPr>
        <p:spPr>
          <a:xfrm>
            <a:off x="84383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9</a:t>
            </a:r>
          </a:p>
        </p:txBody>
      </p:sp>
      <p:sp>
        <p:nvSpPr>
          <p:cNvPr id="720" name="10"/>
          <p:cNvSpPr txBox="1"/>
          <p:nvPr/>
        </p:nvSpPr>
        <p:spPr>
          <a:xfrm>
            <a:off x="9047981" y="3124199"/>
            <a:ext cx="4191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10</a:t>
            </a:r>
          </a:p>
        </p:txBody>
      </p:sp>
      <p:sp>
        <p:nvSpPr>
          <p:cNvPr id="721" name="11"/>
          <p:cNvSpPr txBox="1"/>
          <p:nvPr/>
        </p:nvSpPr>
        <p:spPr>
          <a:xfrm>
            <a:off x="9733781" y="3124199"/>
            <a:ext cx="4191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11</a:t>
            </a:r>
          </a:p>
        </p:txBody>
      </p:sp>
      <p:sp>
        <p:nvSpPr>
          <p:cNvPr id="722" name="Definition: a string is a sequence of one-character strings"/>
          <p:cNvSpPr txBox="1"/>
          <p:nvPr/>
        </p:nvSpPr>
        <p:spPr>
          <a:xfrm>
            <a:off x="2789435" y="4914155"/>
            <a:ext cx="7425930" cy="4586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Definition: </a:t>
            </a:r>
            <a:r>
              <a:rPr b="0"/>
              <a:t>a </a:t>
            </a:r>
            <a:r>
              <a:rPr b="0" i="1"/>
              <a:t>string</a:t>
            </a:r>
            <a:r>
              <a:rPr b="0"/>
              <a:t> is a sequence of one-character strings</a:t>
            </a:r>
          </a:p>
        </p:txBody>
      </p:sp>
      <p:sp>
        <p:nvSpPr>
          <p:cNvPr id="723" name="types of sequences"/>
          <p:cNvSpPr txBox="1"/>
          <p:nvPr/>
        </p:nvSpPr>
        <p:spPr>
          <a:xfrm>
            <a:off x="1340569" y="6426199"/>
            <a:ext cx="303386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types of sequences</a:t>
            </a:r>
          </a:p>
        </p:txBody>
      </p:sp>
      <p:sp>
        <p:nvSpPr>
          <p:cNvPr id="724" name="lists"/>
          <p:cNvSpPr txBox="1"/>
          <p:nvPr/>
        </p:nvSpPr>
        <p:spPr>
          <a:xfrm>
            <a:off x="2565499" y="8063890"/>
            <a:ext cx="58400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rgbClr val="D6D5D5"/>
                </a:solidFill>
              </a:defRPr>
            </a:lvl1pPr>
          </a:lstStyle>
          <a:p>
            <a:r>
              <a:t>lists</a:t>
            </a:r>
          </a:p>
        </p:txBody>
      </p:sp>
      <p:sp>
        <p:nvSpPr>
          <p:cNvPr id="725" name="tuples"/>
          <p:cNvSpPr txBox="1"/>
          <p:nvPr/>
        </p:nvSpPr>
        <p:spPr>
          <a:xfrm>
            <a:off x="4031580" y="7785099"/>
            <a:ext cx="85070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rgbClr val="D6D5D5"/>
                </a:solidFill>
              </a:defRPr>
            </a:lvl1pPr>
          </a:lstStyle>
          <a:p>
            <a:r>
              <a:t>tuples</a:t>
            </a:r>
          </a:p>
        </p:txBody>
      </p:sp>
      <p:sp>
        <p:nvSpPr>
          <p:cNvPr id="726" name="Line"/>
          <p:cNvSpPr/>
          <p:nvPr/>
        </p:nvSpPr>
        <p:spPr>
          <a:xfrm flipV="1">
            <a:off x="1346200" y="7071568"/>
            <a:ext cx="626269" cy="738932"/>
          </a:xfrm>
          <a:prstGeom prst="line">
            <a:avLst/>
          </a:prstGeom>
          <a:ln w="25400">
            <a:solidFill>
              <a:srgbClr val="000000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727" name="Line"/>
          <p:cNvSpPr/>
          <p:nvPr/>
        </p:nvSpPr>
        <p:spPr>
          <a:xfrm flipH="1" flipV="1">
            <a:off x="3759200" y="7071568"/>
            <a:ext cx="626269" cy="738933"/>
          </a:xfrm>
          <a:prstGeom prst="line">
            <a:avLst/>
          </a:prstGeom>
          <a:ln w="25400">
            <a:solidFill>
              <a:srgbClr val="D6D5D5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728" name="Line"/>
          <p:cNvSpPr/>
          <p:nvPr/>
        </p:nvSpPr>
        <p:spPr>
          <a:xfrm flipV="1">
            <a:off x="2870200" y="7071568"/>
            <a:ext cx="0" cy="931001"/>
          </a:xfrm>
          <a:prstGeom prst="line">
            <a:avLst/>
          </a:prstGeom>
          <a:ln w="25400">
            <a:solidFill>
              <a:srgbClr val="D6D5D5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729" name="s ="/>
          <p:cNvSpPr txBox="1"/>
          <p:nvPr/>
        </p:nvSpPr>
        <p:spPr>
          <a:xfrm>
            <a:off x="1234529" y="2450331"/>
            <a:ext cx="57894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/>
            </a:lvl1pPr>
          </a:lstStyle>
          <a:p>
            <a:r>
              <a:t>s = </a:t>
            </a:r>
          </a:p>
        </p:txBody>
      </p:sp>
      <p:sp>
        <p:nvSpPr>
          <p:cNvPr id="730" name="12"/>
          <p:cNvSpPr txBox="1"/>
          <p:nvPr/>
        </p:nvSpPr>
        <p:spPr>
          <a:xfrm>
            <a:off x="10495781" y="3124199"/>
            <a:ext cx="4191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12</a:t>
            </a:r>
          </a:p>
        </p:txBody>
      </p:sp>
      <p:sp>
        <p:nvSpPr>
          <p:cNvPr id="731" name="len(s)"/>
          <p:cNvSpPr txBox="1"/>
          <p:nvPr/>
        </p:nvSpPr>
        <p:spPr>
          <a:xfrm>
            <a:off x="10099451" y="3738035"/>
            <a:ext cx="121176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len(s)</a:t>
            </a:r>
          </a:p>
        </p:txBody>
      </p:sp>
      <p:sp>
        <p:nvSpPr>
          <p:cNvPr id="732" name="Line"/>
          <p:cNvSpPr/>
          <p:nvPr/>
        </p:nvSpPr>
        <p:spPr>
          <a:xfrm flipV="1">
            <a:off x="10731624" y="3575694"/>
            <a:ext cx="1" cy="247006"/>
          </a:xfrm>
          <a:prstGeom prst="line">
            <a:avLst/>
          </a:pr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733" name="indexing: access one value"/>
          <p:cNvSpPr txBox="1"/>
          <p:nvPr/>
        </p:nvSpPr>
        <p:spPr>
          <a:xfrm>
            <a:off x="1470297" y="1332830"/>
            <a:ext cx="3587206" cy="4585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rPr b="1"/>
              <a:t>indexing</a:t>
            </a:r>
            <a:r>
              <a:t>: access one value</a:t>
            </a:r>
          </a:p>
        </p:txBody>
      </p:sp>
      <p:sp>
        <p:nvSpPr>
          <p:cNvPr id="734" name="Line"/>
          <p:cNvSpPr/>
          <p:nvPr/>
        </p:nvSpPr>
        <p:spPr>
          <a:xfrm>
            <a:off x="3085331" y="1765844"/>
            <a:ext cx="1" cy="469901"/>
          </a:xfrm>
          <a:prstGeom prst="line">
            <a:avLst/>
          </a:pr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735" name="slicing: extract sub-sequence"/>
          <p:cNvSpPr txBox="1"/>
          <p:nvPr/>
        </p:nvSpPr>
        <p:spPr>
          <a:xfrm>
            <a:off x="5988124" y="1332830"/>
            <a:ext cx="3821014" cy="4585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rPr b="1"/>
              <a:t>slicing</a:t>
            </a:r>
            <a:r>
              <a:t>: extract sub-sequence</a:t>
            </a:r>
          </a:p>
        </p:txBody>
      </p:sp>
      <p:sp>
        <p:nvSpPr>
          <p:cNvPr id="736" name="Line"/>
          <p:cNvSpPr/>
          <p:nvPr/>
        </p:nvSpPr>
        <p:spPr>
          <a:xfrm>
            <a:off x="7873231" y="1765844"/>
            <a:ext cx="1" cy="469901"/>
          </a:xfrm>
          <a:prstGeom prst="line">
            <a:avLst/>
          </a:pr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763" name="Connection Line"/>
          <p:cNvSpPr/>
          <p:nvPr/>
        </p:nvSpPr>
        <p:spPr>
          <a:xfrm>
            <a:off x="2436151" y="3644589"/>
            <a:ext cx="579041" cy="2054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6290" extrusionOk="0">
                <a:moveTo>
                  <a:pt x="0" y="4481"/>
                </a:moveTo>
                <a:cubicBezTo>
                  <a:pt x="8663" y="21600"/>
                  <a:pt x="15863" y="20106"/>
                  <a:pt x="21600" y="0"/>
                </a:cubicBezTo>
              </a:path>
            </a:pathLst>
          </a:cu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764" name="Connection Line"/>
          <p:cNvSpPr/>
          <p:nvPr/>
        </p:nvSpPr>
        <p:spPr>
          <a:xfrm>
            <a:off x="3109251" y="3644589"/>
            <a:ext cx="579041" cy="2054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6290" extrusionOk="0">
                <a:moveTo>
                  <a:pt x="0" y="4481"/>
                </a:moveTo>
                <a:cubicBezTo>
                  <a:pt x="8663" y="21600"/>
                  <a:pt x="15863" y="20106"/>
                  <a:pt x="21600" y="0"/>
                </a:cubicBezTo>
              </a:path>
            </a:pathLst>
          </a:cu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765" name="Connection Line"/>
          <p:cNvSpPr/>
          <p:nvPr/>
        </p:nvSpPr>
        <p:spPr>
          <a:xfrm>
            <a:off x="3833151" y="3644589"/>
            <a:ext cx="579041" cy="2054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6290" extrusionOk="0">
                <a:moveTo>
                  <a:pt x="0" y="4481"/>
                </a:moveTo>
                <a:cubicBezTo>
                  <a:pt x="8663" y="21600"/>
                  <a:pt x="15863" y="20106"/>
                  <a:pt x="21600" y="0"/>
                </a:cubicBezTo>
              </a:path>
            </a:pathLst>
          </a:cu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766" name="Connection Line"/>
          <p:cNvSpPr/>
          <p:nvPr/>
        </p:nvSpPr>
        <p:spPr>
          <a:xfrm>
            <a:off x="4506251" y="3644589"/>
            <a:ext cx="579041" cy="2054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6290" extrusionOk="0">
                <a:moveTo>
                  <a:pt x="0" y="4481"/>
                </a:moveTo>
                <a:cubicBezTo>
                  <a:pt x="8663" y="21600"/>
                  <a:pt x="15863" y="20106"/>
                  <a:pt x="21600" y="0"/>
                </a:cubicBezTo>
              </a:path>
            </a:pathLst>
          </a:cu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767" name="Connection Line"/>
          <p:cNvSpPr/>
          <p:nvPr/>
        </p:nvSpPr>
        <p:spPr>
          <a:xfrm>
            <a:off x="5192051" y="3644589"/>
            <a:ext cx="579041" cy="2054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6290" extrusionOk="0">
                <a:moveTo>
                  <a:pt x="0" y="4481"/>
                </a:moveTo>
                <a:cubicBezTo>
                  <a:pt x="8663" y="21600"/>
                  <a:pt x="15863" y="20106"/>
                  <a:pt x="21600" y="0"/>
                </a:cubicBezTo>
              </a:path>
            </a:pathLst>
          </a:cu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768" name="Connection Line"/>
          <p:cNvSpPr/>
          <p:nvPr/>
        </p:nvSpPr>
        <p:spPr>
          <a:xfrm>
            <a:off x="5865151" y="3644589"/>
            <a:ext cx="579041" cy="2054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6290" extrusionOk="0">
                <a:moveTo>
                  <a:pt x="0" y="4481"/>
                </a:moveTo>
                <a:cubicBezTo>
                  <a:pt x="8663" y="21600"/>
                  <a:pt x="15863" y="20106"/>
                  <a:pt x="21600" y="0"/>
                </a:cubicBezTo>
              </a:path>
            </a:pathLst>
          </a:cu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769" name="Connection Line"/>
          <p:cNvSpPr/>
          <p:nvPr/>
        </p:nvSpPr>
        <p:spPr>
          <a:xfrm>
            <a:off x="6589051" y="3644589"/>
            <a:ext cx="579041" cy="2054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6290" extrusionOk="0">
                <a:moveTo>
                  <a:pt x="0" y="4481"/>
                </a:moveTo>
                <a:cubicBezTo>
                  <a:pt x="8663" y="21600"/>
                  <a:pt x="15863" y="20106"/>
                  <a:pt x="21600" y="0"/>
                </a:cubicBezTo>
              </a:path>
            </a:pathLst>
          </a:cu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770" name="Connection Line"/>
          <p:cNvSpPr/>
          <p:nvPr/>
        </p:nvSpPr>
        <p:spPr>
          <a:xfrm>
            <a:off x="7262151" y="3644589"/>
            <a:ext cx="579041" cy="2054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6290" extrusionOk="0">
                <a:moveTo>
                  <a:pt x="0" y="4481"/>
                </a:moveTo>
                <a:cubicBezTo>
                  <a:pt x="8663" y="21600"/>
                  <a:pt x="15863" y="20106"/>
                  <a:pt x="21600" y="0"/>
                </a:cubicBezTo>
              </a:path>
            </a:pathLst>
          </a:cu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771" name="Connection Line"/>
          <p:cNvSpPr/>
          <p:nvPr/>
        </p:nvSpPr>
        <p:spPr>
          <a:xfrm>
            <a:off x="7947951" y="3644589"/>
            <a:ext cx="579041" cy="2054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6290" extrusionOk="0">
                <a:moveTo>
                  <a:pt x="0" y="4481"/>
                </a:moveTo>
                <a:cubicBezTo>
                  <a:pt x="8663" y="21600"/>
                  <a:pt x="15863" y="20106"/>
                  <a:pt x="21600" y="0"/>
                </a:cubicBezTo>
              </a:path>
            </a:pathLst>
          </a:cu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772" name="Connection Line"/>
          <p:cNvSpPr/>
          <p:nvPr/>
        </p:nvSpPr>
        <p:spPr>
          <a:xfrm>
            <a:off x="8621051" y="3644589"/>
            <a:ext cx="579041" cy="2054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6290" extrusionOk="0">
                <a:moveTo>
                  <a:pt x="0" y="4481"/>
                </a:moveTo>
                <a:cubicBezTo>
                  <a:pt x="8663" y="21600"/>
                  <a:pt x="15863" y="20106"/>
                  <a:pt x="21600" y="0"/>
                </a:cubicBezTo>
              </a:path>
            </a:pathLst>
          </a:cu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773" name="Connection Line"/>
          <p:cNvSpPr/>
          <p:nvPr/>
        </p:nvSpPr>
        <p:spPr>
          <a:xfrm>
            <a:off x="9344951" y="3644589"/>
            <a:ext cx="579041" cy="2054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6290" extrusionOk="0">
                <a:moveTo>
                  <a:pt x="0" y="4481"/>
                </a:moveTo>
                <a:cubicBezTo>
                  <a:pt x="8663" y="21600"/>
                  <a:pt x="15863" y="20106"/>
                  <a:pt x="21600" y="0"/>
                </a:cubicBezTo>
              </a:path>
            </a:pathLst>
          </a:cu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748" name="for loop: execute for each value"/>
          <p:cNvSpPr txBox="1"/>
          <p:nvPr/>
        </p:nvSpPr>
        <p:spPr>
          <a:xfrm>
            <a:off x="4033937" y="4018575"/>
            <a:ext cx="4232822" cy="4585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rPr b="1"/>
              <a:t>for loop</a:t>
            </a:r>
            <a:r>
              <a:t>: execute for each value</a:t>
            </a:r>
          </a:p>
        </p:txBody>
      </p:sp>
      <p:sp>
        <p:nvSpPr>
          <p:cNvPr id="749" name="Rectangle"/>
          <p:cNvSpPr/>
          <p:nvPr/>
        </p:nvSpPr>
        <p:spPr>
          <a:xfrm>
            <a:off x="112762" y="1090184"/>
            <a:ext cx="11431538" cy="7573232"/>
          </a:xfrm>
          <a:prstGeom prst="rect">
            <a:avLst/>
          </a:prstGeom>
          <a:solidFill>
            <a:srgbClr val="FFFFFF">
              <a:alpha val="65121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750" name="Rounded Rectangle"/>
          <p:cNvSpPr/>
          <p:nvPr/>
        </p:nvSpPr>
        <p:spPr>
          <a:xfrm>
            <a:off x="6595864" y="6311900"/>
            <a:ext cx="5248672" cy="685800"/>
          </a:xfrm>
          <a:prstGeom prst="roundRect">
            <a:avLst>
              <a:gd name="adj" fmla="val 27778"/>
            </a:avLst>
          </a:pr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751" name="things you can do with sequences"/>
          <p:cNvSpPr txBox="1"/>
          <p:nvPr/>
        </p:nvSpPr>
        <p:spPr>
          <a:xfrm>
            <a:off x="6576144" y="6426199"/>
            <a:ext cx="526271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things you can do with sequences</a:t>
            </a:r>
          </a:p>
        </p:txBody>
      </p:sp>
      <p:sp>
        <p:nvSpPr>
          <p:cNvPr id="752" name="len"/>
          <p:cNvSpPr txBox="1"/>
          <p:nvPr/>
        </p:nvSpPr>
        <p:spPr>
          <a:xfrm>
            <a:off x="6212116" y="7791450"/>
            <a:ext cx="478968" cy="444501"/>
          </a:xfrm>
          <a:prstGeom prst="rect">
            <a:avLst/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len</a:t>
            </a:r>
          </a:p>
        </p:txBody>
      </p:sp>
      <p:sp>
        <p:nvSpPr>
          <p:cNvPr id="753" name="indexing"/>
          <p:cNvSpPr txBox="1"/>
          <p:nvPr/>
        </p:nvSpPr>
        <p:spPr>
          <a:xfrm>
            <a:off x="7622889" y="8070240"/>
            <a:ext cx="1137222" cy="444501"/>
          </a:xfrm>
          <a:prstGeom prst="rect">
            <a:avLst/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indexing</a:t>
            </a:r>
          </a:p>
        </p:txBody>
      </p:sp>
      <p:sp>
        <p:nvSpPr>
          <p:cNvPr id="754" name="for loop"/>
          <p:cNvSpPr txBox="1"/>
          <p:nvPr/>
        </p:nvSpPr>
        <p:spPr>
          <a:xfrm>
            <a:off x="11279013" y="7791450"/>
            <a:ext cx="1087836" cy="444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200" b="0"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for loop</a:t>
            </a:r>
          </a:p>
        </p:txBody>
      </p:sp>
      <p:sp>
        <p:nvSpPr>
          <p:cNvPr id="755" name="Line"/>
          <p:cNvSpPr/>
          <p:nvPr/>
        </p:nvSpPr>
        <p:spPr>
          <a:xfrm flipV="1">
            <a:off x="6553199" y="7071568"/>
            <a:ext cx="626270" cy="738932"/>
          </a:xfrm>
          <a:prstGeom prst="line">
            <a:avLst/>
          </a:prstGeom>
          <a:ln w="25400">
            <a:solidFill>
              <a:srgbClr val="000000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756" name="Line"/>
          <p:cNvSpPr/>
          <p:nvPr/>
        </p:nvSpPr>
        <p:spPr>
          <a:xfrm flipH="1" flipV="1">
            <a:off x="11125200" y="7071568"/>
            <a:ext cx="626270" cy="738933"/>
          </a:xfrm>
          <a:prstGeom prst="line">
            <a:avLst/>
          </a:prstGeom>
          <a:ln w="25400">
            <a:solidFill>
              <a:srgbClr val="000000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757" name="Line"/>
          <p:cNvSpPr/>
          <p:nvPr/>
        </p:nvSpPr>
        <p:spPr>
          <a:xfrm flipV="1">
            <a:off x="8204200" y="7071568"/>
            <a:ext cx="0" cy="931001"/>
          </a:xfrm>
          <a:prstGeom prst="line">
            <a:avLst/>
          </a:prstGeom>
          <a:ln w="25400">
            <a:solidFill>
              <a:srgbClr val="000000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758" name="slicing"/>
          <p:cNvSpPr txBox="1"/>
          <p:nvPr/>
        </p:nvSpPr>
        <p:spPr>
          <a:xfrm>
            <a:off x="9672488" y="8063890"/>
            <a:ext cx="84802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/>
            </a:lvl1pPr>
          </a:lstStyle>
          <a:p>
            <a:r>
              <a:t>slicing</a:t>
            </a:r>
          </a:p>
        </p:txBody>
      </p:sp>
      <p:sp>
        <p:nvSpPr>
          <p:cNvPr id="759" name="Line"/>
          <p:cNvSpPr/>
          <p:nvPr/>
        </p:nvSpPr>
        <p:spPr>
          <a:xfrm flipV="1">
            <a:off x="10109200" y="7071568"/>
            <a:ext cx="0" cy="931001"/>
          </a:xfrm>
          <a:prstGeom prst="line">
            <a:avLst/>
          </a:prstGeom>
          <a:ln w="25400">
            <a:solidFill>
              <a:srgbClr val="000000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760" name="strings"/>
          <p:cNvSpPr txBox="1"/>
          <p:nvPr/>
        </p:nvSpPr>
        <p:spPr>
          <a:xfrm>
            <a:off x="784423" y="7785099"/>
            <a:ext cx="92035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strings</a:t>
            </a:r>
          </a:p>
        </p:txBody>
      </p:sp>
      <p:sp>
        <p:nvSpPr>
          <p:cNvPr id="761" name="[today]"/>
          <p:cNvSpPr txBox="1"/>
          <p:nvPr/>
        </p:nvSpPr>
        <p:spPr>
          <a:xfrm>
            <a:off x="747737" y="8166099"/>
            <a:ext cx="993726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[today]</a:t>
            </a:r>
          </a:p>
        </p:txBody>
      </p:sp>
      <p:sp>
        <p:nvSpPr>
          <p:cNvPr id="762" name="demos in interactive mode"/>
          <p:cNvSpPr txBox="1"/>
          <p:nvPr/>
        </p:nvSpPr>
        <p:spPr>
          <a:xfrm rot="495132">
            <a:off x="6733656" y="8590538"/>
            <a:ext cx="932949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rPr dirty="0"/>
              <a:t>demo</a:t>
            </a:r>
            <a:r>
              <a:rPr lang="en-US" dirty="0"/>
              <a:t>s</a:t>
            </a:r>
            <a:endParaRPr dirty="0"/>
          </a:p>
        </p:txBody>
      </p:sp>
    </p:spTree>
  </p:cSld>
  <p:clrMapOvr>
    <a:masterClrMapping/>
  </p:clrMapOvr>
  <p:transition spd="med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5" name="Do problem 3"/>
          <p:cNvSpPr txBox="1"/>
          <p:nvPr/>
        </p:nvSpPr>
        <p:spPr>
          <a:xfrm>
            <a:off x="4615557" y="4476750"/>
            <a:ext cx="3619203" cy="800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4800" b="0"/>
            </a:lvl1pPr>
          </a:lstStyle>
          <a:p>
            <a:r>
              <a:t>Do problem 3</a:t>
            </a:r>
          </a:p>
        </p:txBody>
      </p:sp>
    </p:spTree>
  </p:cSld>
  <p:clrMapOvr>
    <a:masterClrMapping/>
  </p:clrMapOvr>
  <p:transition spd="med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7" name="Rounded Rectangle"/>
          <p:cNvSpPr/>
          <p:nvPr/>
        </p:nvSpPr>
        <p:spPr>
          <a:xfrm>
            <a:off x="1295400" y="6311900"/>
            <a:ext cx="3124200" cy="685800"/>
          </a:xfrm>
          <a:prstGeom prst="roundRect">
            <a:avLst>
              <a:gd name="adj" fmla="val 27778"/>
            </a:avLst>
          </a:pr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778" name="Python Sequences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Python Sequences</a:t>
            </a:r>
          </a:p>
        </p:txBody>
      </p:sp>
      <p:sp>
        <p:nvSpPr>
          <p:cNvPr id="779" name="&quot;h&quot;"/>
          <p:cNvSpPr/>
          <p:nvPr/>
        </p:nvSpPr>
        <p:spPr>
          <a:xfrm>
            <a:off x="20574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"h"</a:t>
            </a:r>
          </a:p>
        </p:txBody>
      </p:sp>
      <p:sp>
        <p:nvSpPr>
          <p:cNvPr id="780" name="&quot;e&quot;"/>
          <p:cNvSpPr/>
          <p:nvPr/>
        </p:nvSpPr>
        <p:spPr>
          <a:xfrm>
            <a:off x="27432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chemeClr val="accent6">
              <a:satOff val="18029"/>
              <a:lumOff val="12067"/>
            </a:schemeClr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"e"</a:t>
            </a:r>
          </a:p>
        </p:txBody>
      </p:sp>
      <p:sp>
        <p:nvSpPr>
          <p:cNvPr id="781" name="&quot;l&quot;"/>
          <p:cNvSpPr/>
          <p:nvPr/>
        </p:nvSpPr>
        <p:spPr>
          <a:xfrm>
            <a:off x="34290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"l"</a:t>
            </a:r>
          </a:p>
        </p:txBody>
      </p:sp>
      <p:sp>
        <p:nvSpPr>
          <p:cNvPr id="782" name="&quot;l&quot;"/>
          <p:cNvSpPr/>
          <p:nvPr/>
        </p:nvSpPr>
        <p:spPr>
          <a:xfrm>
            <a:off x="41148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"l"</a:t>
            </a:r>
          </a:p>
        </p:txBody>
      </p:sp>
      <p:sp>
        <p:nvSpPr>
          <p:cNvPr id="783" name="&quot;o&quot;"/>
          <p:cNvSpPr/>
          <p:nvPr/>
        </p:nvSpPr>
        <p:spPr>
          <a:xfrm>
            <a:off x="48006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"o"</a:t>
            </a:r>
          </a:p>
        </p:txBody>
      </p:sp>
      <p:sp>
        <p:nvSpPr>
          <p:cNvPr id="784" name="&quot; &quot;"/>
          <p:cNvSpPr/>
          <p:nvPr/>
        </p:nvSpPr>
        <p:spPr>
          <a:xfrm>
            <a:off x="54864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 "</a:t>
            </a:r>
          </a:p>
        </p:txBody>
      </p:sp>
      <p:sp>
        <p:nvSpPr>
          <p:cNvPr id="785" name="&quot;w&quot;"/>
          <p:cNvSpPr/>
          <p:nvPr/>
        </p:nvSpPr>
        <p:spPr>
          <a:xfrm>
            <a:off x="61722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chemeClr val="accent6">
              <a:satOff val="18029"/>
              <a:lumOff val="12067"/>
            </a:schemeClr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"w"</a:t>
            </a:r>
          </a:p>
        </p:txBody>
      </p:sp>
      <p:sp>
        <p:nvSpPr>
          <p:cNvPr id="786" name="0"/>
          <p:cNvSpPr txBox="1"/>
          <p:nvPr/>
        </p:nvSpPr>
        <p:spPr>
          <a:xfrm>
            <a:off x="22661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0</a:t>
            </a:r>
          </a:p>
        </p:txBody>
      </p:sp>
      <p:sp>
        <p:nvSpPr>
          <p:cNvPr id="787" name="1"/>
          <p:cNvSpPr txBox="1"/>
          <p:nvPr/>
        </p:nvSpPr>
        <p:spPr>
          <a:xfrm>
            <a:off x="29519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1</a:t>
            </a:r>
          </a:p>
        </p:txBody>
      </p:sp>
      <p:sp>
        <p:nvSpPr>
          <p:cNvPr id="788" name="2"/>
          <p:cNvSpPr txBox="1"/>
          <p:nvPr/>
        </p:nvSpPr>
        <p:spPr>
          <a:xfrm>
            <a:off x="36377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2</a:t>
            </a:r>
          </a:p>
        </p:txBody>
      </p:sp>
      <p:sp>
        <p:nvSpPr>
          <p:cNvPr id="789" name="3"/>
          <p:cNvSpPr txBox="1"/>
          <p:nvPr/>
        </p:nvSpPr>
        <p:spPr>
          <a:xfrm>
            <a:off x="43235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3</a:t>
            </a:r>
          </a:p>
        </p:txBody>
      </p:sp>
      <p:sp>
        <p:nvSpPr>
          <p:cNvPr id="790" name="&quot;o&quot;"/>
          <p:cNvSpPr/>
          <p:nvPr/>
        </p:nvSpPr>
        <p:spPr>
          <a:xfrm>
            <a:off x="68580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chemeClr val="accent6">
              <a:satOff val="18029"/>
              <a:lumOff val="12067"/>
            </a:schemeClr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"o"</a:t>
            </a:r>
          </a:p>
        </p:txBody>
      </p:sp>
      <p:sp>
        <p:nvSpPr>
          <p:cNvPr id="791" name="&quot;r&quot;"/>
          <p:cNvSpPr/>
          <p:nvPr/>
        </p:nvSpPr>
        <p:spPr>
          <a:xfrm>
            <a:off x="75438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chemeClr val="accent6">
              <a:satOff val="18029"/>
              <a:lumOff val="12067"/>
            </a:schemeClr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"r"</a:t>
            </a:r>
          </a:p>
        </p:txBody>
      </p:sp>
      <p:sp>
        <p:nvSpPr>
          <p:cNvPr id="792" name="&quot;l&quot;"/>
          <p:cNvSpPr/>
          <p:nvPr/>
        </p:nvSpPr>
        <p:spPr>
          <a:xfrm>
            <a:off x="82296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chemeClr val="accent6">
              <a:satOff val="18029"/>
              <a:lumOff val="12067"/>
            </a:schemeClr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"l"</a:t>
            </a:r>
          </a:p>
        </p:txBody>
      </p:sp>
      <p:sp>
        <p:nvSpPr>
          <p:cNvPr id="793" name="&quot;d&quot;"/>
          <p:cNvSpPr/>
          <p:nvPr/>
        </p:nvSpPr>
        <p:spPr>
          <a:xfrm>
            <a:off x="89154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chemeClr val="accent6">
              <a:satOff val="18029"/>
              <a:lumOff val="12067"/>
            </a:schemeClr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"d"</a:t>
            </a:r>
          </a:p>
        </p:txBody>
      </p:sp>
      <p:sp>
        <p:nvSpPr>
          <p:cNvPr id="794" name="&quot;\n&quot;"/>
          <p:cNvSpPr/>
          <p:nvPr/>
        </p:nvSpPr>
        <p:spPr>
          <a:xfrm>
            <a:off x="96012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17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"\n"</a:t>
            </a:r>
          </a:p>
        </p:txBody>
      </p:sp>
      <p:sp>
        <p:nvSpPr>
          <p:cNvPr id="795" name="4"/>
          <p:cNvSpPr txBox="1"/>
          <p:nvPr/>
        </p:nvSpPr>
        <p:spPr>
          <a:xfrm>
            <a:off x="50093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4</a:t>
            </a:r>
          </a:p>
        </p:txBody>
      </p:sp>
      <p:sp>
        <p:nvSpPr>
          <p:cNvPr id="796" name="5"/>
          <p:cNvSpPr txBox="1"/>
          <p:nvPr/>
        </p:nvSpPr>
        <p:spPr>
          <a:xfrm>
            <a:off x="56951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5</a:t>
            </a:r>
          </a:p>
        </p:txBody>
      </p:sp>
      <p:sp>
        <p:nvSpPr>
          <p:cNvPr id="797" name="6"/>
          <p:cNvSpPr txBox="1"/>
          <p:nvPr/>
        </p:nvSpPr>
        <p:spPr>
          <a:xfrm>
            <a:off x="63809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6</a:t>
            </a:r>
          </a:p>
        </p:txBody>
      </p:sp>
      <p:sp>
        <p:nvSpPr>
          <p:cNvPr id="798" name="7"/>
          <p:cNvSpPr txBox="1"/>
          <p:nvPr/>
        </p:nvSpPr>
        <p:spPr>
          <a:xfrm>
            <a:off x="70667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7</a:t>
            </a:r>
          </a:p>
        </p:txBody>
      </p:sp>
      <p:sp>
        <p:nvSpPr>
          <p:cNvPr id="799" name="8"/>
          <p:cNvSpPr txBox="1"/>
          <p:nvPr/>
        </p:nvSpPr>
        <p:spPr>
          <a:xfrm>
            <a:off x="77525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8</a:t>
            </a:r>
          </a:p>
        </p:txBody>
      </p:sp>
      <p:sp>
        <p:nvSpPr>
          <p:cNvPr id="800" name="9"/>
          <p:cNvSpPr txBox="1"/>
          <p:nvPr/>
        </p:nvSpPr>
        <p:spPr>
          <a:xfrm>
            <a:off x="84383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9</a:t>
            </a:r>
          </a:p>
        </p:txBody>
      </p:sp>
      <p:sp>
        <p:nvSpPr>
          <p:cNvPr id="801" name="10"/>
          <p:cNvSpPr txBox="1"/>
          <p:nvPr/>
        </p:nvSpPr>
        <p:spPr>
          <a:xfrm>
            <a:off x="9047981" y="3124199"/>
            <a:ext cx="4191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10</a:t>
            </a:r>
          </a:p>
        </p:txBody>
      </p:sp>
      <p:sp>
        <p:nvSpPr>
          <p:cNvPr id="802" name="11"/>
          <p:cNvSpPr txBox="1"/>
          <p:nvPr/>
        </p:nvSpPr>
        <p:spPr>
          <a:xfrm>
            <a:off x="9733781" y="3124199"/>
            <a:ext cx="4191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11</a:t>
            </a:r>
          </a:p>
        </p:txBody>
      </p:sp>
      <p:sp>
        <p:nvSpPr>
          <p:cNvPr id="803" name="Definition: a string is a sequence of one-character strings"/>
          <p:cNvSpPr txBox="1"/>
          <p:nvPr/>
        </p:nvSpPr>
        <p:spPr>
          <a:xfrm>
            <a:off x="2789435" y="4914155"/>
            <a:ext cx="7425930" cy="4586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Definition: </a:t>
            </a:r>
            <a:r>
              <a:rPr b="0"/>
              <a:t>a </a:t>
            </a:r>
            <a:r>
              <a:rPr b="0" i="1"/>
              <a:t>string</a:t>
            </a:r>
            <a:r>
              <a:rPr b="0"/>
              <a:t> is a sequence of one-character strings</a:t>
            </a:r>
          </a:p>
        </p:txBody>
      </p:sp>
      <p:sp>
        <p:nvSpPr>
          <p:cNvPr id="804" name="types of sequences"/>
          <p:cNvSpPr txBox="1"/>
          <p:nvPr/>
        </p:nvSpPr>
        <p:spPr>
          <a:xfrm>
            <a:off x="1340569" y="6426199"/>
            <a:ext cx="303386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types of sequences</a:t>
            </a:r>
          </a:p>
        </p:txBody>
      </p:sp>
      <p:sp>
        <p:nvSpPr>
          <p:cNvPr id="805" name="lists"/>
          <p:cNvSpPr txBox="1"/>
          <p:nvPr/>
        </p:nvSpPr>
        <p:spPr>
          <a:xfrm>
            <a:off x="2565499" y="8063890"/>
            <a:ext cx="58400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rgbClr val="D6D5D5"/>
                </a:solidFill>
              </a:defRPr>
            </a:lvl1pPr>
          </a:lstStyle>
          <a:p>
            <a:r>
              <a:t>lists</a:t>
            </a:r>
          </a:p>
        </p:txBody>
      </p:sp>
      <p:sp>
        <p:nvSpPr>
          <p:cNvPr id="806" name="tuples"/>
          <p:cNvSpPr txBox="1"/>
          <p:nvPr/>
        </p:nvSpPr>
        <p:spPr>
          <a:xfrm>
            <a:off x="4031580" y="7785099"/>
            <a:ext cx="85070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rgbClr val="D6D5D5"/>
                </a:solidFill>
              </a:defRPr>
            </a:lvl1pPr>
          </a:lstStyle>
          <a:p>
            <a:r>
              <a:t>tuples</a:t>
            </a:r>
          </a:p>
        </p:txBody>
      </p:sp>
      <p:sp>
        <p:nvSpPr>
          <p:cNvPr id="807" name="Line"/>
          <p:cNvSpPr/>
          <p:nvPr/>
        </p:nvSpPr>
        <p:spPr>
          <a:xfrm flipV="1">
            <a:off x="1346200" y="7071568"/>
            <a:ext cx="626269" cy="738932"/>
          </a:xfrm>
          <a:prstGeom prst="line">
            <a:avLst/>
          </a:prstGeom>
          <a:ln w="25400">
            <a:solidFill>
              <a:srgbClr val="000000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808" name="Line"/>
          <p:cNvSpPr/>
          <p:nvPr/>
        </p:nvSpPr>
        <p:spPr>
          <a:xfrm flipH="1" flipV="1">
            <a:off x="3759200" y="7071568"/>
            <a:ext cx="626269" cy="738933"/>
          </a:xfrm>
          <a:prstGeom prst="line">
            <a:avLst/>
          </a:prstGeom>
          <a:ln w="25400">
            <a:solidFill>
              <a:srgbClr val="D6D5D5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809" name="Line"/>
          <p:cNvSpPr/>
          <p:nvPr/>
        </p:nvSpPr>
        <p:spPr>
          <a:xfrm flipV="1">
            <a:off x="2870200" y="7071568"/>
            <a:ext cx="0" cy="931001"/>
          </a:xfrm>
          <a:prstGeom prst="line">
            <a:avLst/>
          </a:prstGeom>
          <a:ln w="25400">
            <a:solidFill>
              <a:srgbClr val="D6D5D5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810" name="s ="/>
          <p:cNvSpPr txBox="1"/>
          <p:nvPr/>
        </p:nvSpPr>
        <p:spPr>
          <a:xfrm>
            <a:off x="1234529" y="2450331"/>
            <a:ext cx="57894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/>
            </a:lvl1pPr>
          </a:lstStyle>
          <a:p>
            <a:r>
              <a:t>s = </a:t>
            </a:r>
          </a:p>
        </p:txBody>
      </p:sp>
      <p:sp>
        <p:nvSpPr>
          <p:cNvPr id="811" name="12"/>
          <p:cNvSpPr txBox="1"/>
          <p:nvPr/>
        </p:nvSpPr>
        <p:spPr>
          <a:xfrm>
            <a:off x="10495781" y="3124199"/>
            <a:ext cx="4191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12</a:t>
            </a:r>
          </a:p>
        </p:txBody>
      </p:sp>
      <p:sp>
        <p:nvSpPr>
          <p:cNvPr id="812" name="len(s)"/>
          <p:cNvSpPr txBox="1"/>
          <p:nvPr/>
        </p:nvSpPr>
        <p:spPr>
          <a:xfrm>
            <a:off x="10099451" y="3738035"/>
            <a:ext cx="121176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len(s)</a:t>
            </a:r>
          </a:p>
        </p:txBody>
      </p:sp>
      <p:sp>
        <p:nvSpPr>
          <p:cNvPr id="813" name="Line"/>
          <p:cNvSpPr/>
          <p:nvPr/>
        </p:nvSpPr>
        <p:spPr>
          <a:xfrm flipV="1">
            <a:off x="10731624" y="3575694"/>
            <a:ext cx="1" cy="247006"/>
          </a:xfrm>
          <a:prstGeom prst="line">
            <a:avLst/>
          </a:pr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814" name="indexing: access one value"/>
          <p:cNvSpPr txBox="1"/>
          <p:nvPr/>
        </p:nvSpPr>
        <p:spPr>
          <a:xfrm>
            <a:off x="1470297" y="1332830"/>
            <a:ext cx="3587206" cy="4585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rPr b="1"/>
              <a:t>indexing</a:t>
            </a:r>
            <a:r>
              <a:t>: access one value</a:t>
            </a:r>
          </a:p>
        </p:txBody>
      </p:sp>
      <p:sp>
        <p:nvSpPr>
          <p:cNvPr id="815" name="Line"/>
          <p:cNvSpPr/>
          <p:nvPr/>
        </p:nvSpPr>
        <p:spPr>
          <a:xfrm>
            <a:off x="3085331" y="1765844"/>
            <a:ext cx="1" cy="469901"/>
          </a:xfrm>
          <a:prstGeom prst="line">
            <a:avLst/>
          </a:pr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816" name="slicing: extract sub-sequence"/>
          <p:cNvSpPr txBox="1"/>
          <p:nvPr/>
        </p:nvSpPr>
        <p:spPr>
          <a:xfrm>
            <a:off x="5988124" y="1332830"/>
            <a:ext cx="3821014" cy="4585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rPr b="1"/>
              <a:t>slicing</a:t>
            </a:r>
            <a:r>
              <a:t>: extract sub-sequence</a:t>
            </a:r>
          </a:p>
        </p:txBody>
      </p:sp>
      <p:sp>
        <p:nvSpPr>
          <p:cNvPr id="817" name="Line"/>
          <p:cNvSpPr/>
          <p:nvPr/>
        </p:nvSpPr>
        <p:spPr>
          <a:xfrm>
            <a:off x="7873231" y="1765844"/>
            <a:ext cx="1" cy="469901"/>
          </a:xfrm>
          <a:prstGeom prst="line">
            <a:avLst/>
          </a:pr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843" name="Connection Line"/>
          <p:cNvSpPr/>
          <p:nvPr/>
        </p:nvSpPr>
        <p:spPr>
          <a:xfrm>
            <a:off x="2436151" y="3644589"/>
            <a:ext cx="579041" cy="2054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6290" extrusionOk="0">
                <a:moveTo>
                  <a:pt x="0" y="4481"/>
                </a:moveTo>
                <a:cubicBezTo>
                  <a:pt x="8663" y="21600"/>
                  <a:pt x="15863" y="20106"/>
                  <a:pt x="21600" y="0"/>
                </a:cubicBezTo>
              </a:path>
            </a:pathLst>
          </a:cu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844" name="Connection Line"/>
          <p:cNvSpPr/>
          <p:nvPr/>
        </p:nvSpPr>
        <p:spPr>
          <a:xfrm>
            <a:off x="3109251" y="3644589"/>
            <a:ext cx="579041" cy="2054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6290" extrusionOk="0">
                <a:moveTo>
                  <a:pt x="0" y="4481"/>
                </a:moveTo>
                <a:cubicBezTo>
                  <a:pt x="8663" y="21600"/>
                  <a:pt x="15863" y="20106"/>
                  <a:pt x="21600" y="0"/>
                </a:cubicBezTo>
              </a:path>
            </a:pathLst>
          </a:cu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845" name="Connection Line"/>
          <p:cNvSpPr/>
          <p:nvPr/>
        </p:nvSpPr>
        <p:spPr>
          <a:xfrm>
            <a:off x="3833151" y="3644589"/>
            <a:ext cx="579041" cy="2054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6290" extrusionOk="0">
                <a:moveTo>
                  <a:pt x="0" y="4481"/>
                </a:moveTo>
                <a:cubicBezTo>
                  <a:pt x="8663" y="21600"/>
                  <a:pt x="15863" y="20106"/>
                  <a:pt x="21600" y="0"/>
                </a:cubicBezTo>
              </a:path>
            </a:pathLst>
          </a:cu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846" name="Connection Line"/>
          <p:cNvSpPr/>
          <p:nvPr/>
        </p:nvSpPr>
        <p:spPr>
          <a:xfrm>
            <a:off x="4506251" y="3644589"/>
            <a:ext cx="579041" cy="2054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6290" extrusionOk="0">
                <a:moveTo>
                  <a:pt x="0" y="4481"/>
                </a:moveTo>
                <a:cubicBezTo>
                  <a:pt x="8663" y="21600"/>
                  <a:pt x="15863" y="20106"/>
                  <a:pt x="21600" y="0"/>
                </a:cubicBezTo>
              </a:path>
            </a:pathLst>
          </a:cu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847" name="Connection Line"/>
          <p:cNvSpPr/>
          <p:nvPr/>
        </p:nvSpPr>
        <p:spPr>
          <a:xfrm>
            <a:off x="5192051" y="3644589"/>
            <a:ext cx="579041" cy="2054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6290" extrusionOk="0">
                <a:moveTo>
                  <a:pt x="0" y="4481"/>
                </a:moveTo>
                <a:cubicBezTo>
                  <a:pt x="8663" y="21600"/>
                  <a:pt x="15863" y="20106"/>
                  <a:pt x="21600" y="0"/>
                </a:cubicBezTo>
              </a:path>
            </a:pathLst>
          </a:cu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848" name="Connection Line"/>
          <p:cNvSpPr/>
          <p:nvPr/>
        </p:nvSpPr>
        <p:spPr>
          <a:xfrm>
            <a:off x="5865151" y="3644589"/>
            <a:ext cx="579041" cy="2054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6290" extrusionOk="0">
                <a:moveTo>
                  <a:pt x="0" y="4481"/>
                </a:moveTo>
                <a:cubicBezTo>
                  <a:pt x="8663" y="21600"/>
                  <a:pt x="15863" y="20106"/>
                  <a:pt x="21600" y="0"/>
                </a:cubicBezTo>
              </a:path>
            </a:pathLst>
          </a:cu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849" name="Connection Line"/>
          <p:cNvSpPr/>
          <p:nvPr/>
        </p:nvSpPr>
        <p:spPr>
          <a:xfrm>
            <a:off x="6589051" y="3644589"/>
            <a:ext cx="579041" cy="2054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6290" extrusionOk="0">
                <a:moveTo>
                  <a:pt x="0" y="4481"/>
                </a:moveTo>
                <a:cubicBezTo>
                  <a:pt x="8663" y="21600"/>
                  <a:pt x="15863" y="20106"/>
                  <a:pt x="21600" y="0"/>
                </a:cubicBezTo>
              </a:path>
            </a:pathLst>
          </a:cu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850" name="Connection Line"/>
          <p:cNvSpPr/>
          <p:nvPr/>
        </p:nvSpPr>
        <p:spPr>
          <a:xfrm>
            <a:off x="7262151" y="3644589"/>
            <a:ext cx="579041" cy="2054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6290" extrusionOk="0">
                <a:moveTo>
                  <a:pt x="0" y="4481"/>
                </a:moveTo>
                <a:cubicBezTo>
                  <a:pt x="8663" y="21600"/>
                  <a:pt x="15863" y="20106"/>
                  <a:pt x="21600" y="0"/>
                </a:cubicBezTo>
              </a:path>
            </a:pathLst>
          </a:cu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851" name="Connection Line"/>
          <p:cNvSpPr/>
          <p:nvPr/>
        </p:nvSpPr>
        <p:spPr>
          <a:xfrm>
            <a:off x="7947951" y="3644589"/>
            <a:ext cx="579041" cy="2054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6290" extrusionOk="0">
                <a:moveTo>
                  <a:pt x="0" y="4481"/>
                </a:moveTo>
                <a:cubicBezTo>
                  <a:pt x="8663" y="21600"/>
                  <a:pt x="15863" y="20106"/>
                  <a:pt x="21600" y="0"/>
                </a:cubicBezTo>
              </a:path>
            </a:pathLst>
          </a:cu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852" name="Connection Line"/>
          <p:cNvSpPr/>
          <p:nvPr/>
        </p:nvSpPr>
        <p:spPr>
          <a:xfrm>
            <a:off x="8621051" y="3644589"/>
            <a:ext cx="579041" cy="2054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6290" extrusionOk="0">
                <a:moveTo>
                  <a:pt x="0" y="4481"/>
                </a:moveTo>
                <a:cubicBezTo>
                  <a:pt x="8663" y="21600"/>
                  <a:pt x="15863" y="20106"/>
                  <a:pt x="21600" y="0"/>
                </a:cubicBezTo>
              </a:path>
            </a:pathLst>
          </a:cu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853" name="Connection Line"/>
          <p:cNvSpPr/>
          <p:nvPr/>
        </p:nvSpPr>
        <p:spPr>
          <a:xfrm>
            <a:off x="9344951" y="3644589"/>
            <a:ext cx="579041" cy="2054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6290" extrusionOk="0">
                <a:moveTo>
                  <a:pt x="0" y="4481"/>
                </a:moveTo>
                <a:cubicBezTo>
                  <a:pt x="8663" y="21600"/>
                  <a:pt x="15863" y="20106"/>
                  <a:pt x="21600" y="0"/>
                </a:cubicBezTo>
              </a:path>
            </a:pathLst>
          </a:cu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829" name="for loop: execute for each value"/>
          <p:cNvSpPr txBox="1"/>
          <p:nvPr/>
        </p:nvSpPr>
        <p:spPr>
          <a:xfrm>
            <a:off x="4033937" y="4018575"/>
            <a:ext cx="4232822" cy="4585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rPr b="1"/>
              <a:t>for loop</a:t>
            </a:r>
            <a:r>
              <a:t>: execute for each value</a:t>
            </a:r>
          </a:p>
        </p:txBody>
      </p:sp>
      <p:sp>
        <p:nvSpPr>
          <p:cNvPr id="830" name="Rectangle"/>
          <p:cNvSpPr/>
          <p:nvPr/>
        </p:nvSpPr>
        <p:spPr>
          <a:xfrm>
            <a:off x="112762" y="1090184"/>
            <a:ext cx="11431538" cy="7573232"/>
          </a:xfrm>
          <a:prstGeom prst="rect">
            <a:avLst/>
          </a:prstGeom>
          <a:solidFill>
            <a:srgbClr val="FFFFFF">
              <a:alpha val="65121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831" name="Rounded Rectangle"/>
          <p:cNvSpPr/>
          <p:nvPr/>
        </p:nvSpPr>
        <p:spPr>
          <a:xfrm>
            <a:off x="6595864" y="6311900"/>
            <a:ext cx="5248672" cy="685800"/>
          </a:xfrm>
          <a:prstGeom prst="roundRect">
            <a:avLst>
              <a:gd name="adj" fmla="val 27778"/>
            </a:avLst>
          </a:pr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832" name="things you can do with sequences"/>
          <p:cNvSpPr txBox="1"/>
          <p:nvPr/>
        </p:nvSpPr>
        <p:spPr>
          <a:xfrm>
            <a:off x="6576144" y="6426199"/>
            <a:ext cx="526271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things you can do with sequences</a:t>
            </a:r>
          </a:p>
        </p:txBody>
      </p:sp>
      <p:sp>
        <p:nvSpPr>
          <p:cNvPr id="833" name="len"/>
          <p:cNvSpPr txBox="1"/>
          <p:nvPr/>
        </p:nvSpPr>
        <p:spPr>
          <a:xfrm>
            <a:off x="6212116" y="7791450"/>
            <a:ext cx="478968" cy="44450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200" b="0"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len</a:t>
            </a:r>
          </a:p>
        </p:txBody>
      </p:sp>
      <p:sp>
        <p:nvSpPr>
          <p:cNvPr id="834" name="indexing"/>
          <p:cNvSpPr txBox="1"/>
          <p:nvPr/>
        </p:nvSpPr>
        <p:spPr>
          <a:xfrm>
            <a:off x="7622889" y="8070240"/>
            <a:ext cx="1137222" cy="44450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200" b="0"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indexing</a:t>
            </a:r>
          </a:p>
        </p:txBody>
      </p:sp>
      <p:sp>
        <p:nvSpPr>
          <p:cNvPr id="835" name="for loop"/>
          <p:cNvSpPr txBox="1"/>
          <p:nvPr/>
        </p:nvSpPr>
        <p:spPr>
          <a:xfrm>
            <a:off x="11279013" y="7791450"/>
            <a:ext cx="1087836" cy="444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200" b="0"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for loop</a:t>
            </a:r>
          </a:p>
        </p:txBody>
      </p:sp>
      <p:sp>
        <p:nvSpPr>
          <p:cNvPr id="836" name="Line"/>
          <p:cNvSpPr/>
          <p:nvPr/>
        </p:nvSpPr>
        <p:spPr>
          <a:xfrm flipV="1">
            <a:off x="6553199" y="7071568"/>
            <a:ext cx="626270" cy="738932"/>
          </a:xfrm>
          <a:prstGeom prst="line">
            <a:avLst/>
          </a:prstGeom>
          <a:ln w="25400">
            <a:solidFill>
              <a:srgbClr val="000000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837" name="Line"/>
          <p:cNvSpPr/>
          <p:nvPr/>
        </p:nvSpPr>
        <p:spPr>
          <a:xfrm flipH="1" flipV="1">
            <a:off x="11125200" y="7071568"/>
            <a:ext cx="626270" cy="738933"/>
          </a:xfrm>
          <a:prstGeom prst="line">
            <a:avLst/>
          </a:prstGeom>
          <a:ln w="25400">
            <a:solidFill>
              <a:srgbClr val="000000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838" name="Line"/>
          <p:cNvSpPr/>
          <p:nvPr/>
        </p:nvSpPr>
        <p:spPr>
          <a:xfrm flipV="1">
            <a:off x="8204200" y="7071568"/>
            <a:ext cx="0" cy="931001"/>
          </a:xfrm>
          <a:prstGeom prst="line">
            <a:avLst/>
          </a:prstGeom>
          <a:ln w="25400">
            <a:solidFill>
              <a:srgbClr val="000000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839" name="slicing"/>
          <p:cNvSpPr txBox="1"/>
          <p:nvPr/>
        </p:nvSpPr>
        <p:spPr>
          <a:xfrm>
            <a:off x="9670522" y="8070240"/>
            <a:ext cx="851956" cy="444501"/>
          </a:xfrm>
          <a:prstGeom prst="rect">
            <a:avLst/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slicing</a:t>
            </a:r>
          </a:p>
        </p:txBody>
      </p:sp>
      <p:sp>
        <p:nvSpPr>
          <p:cNvPr id="840" name="Line"/>
          <p:cNvSpPr/>
          <p:nvPr/>
        </p:nvSpPr>
        <p:spPr>
          <a:xfrm flipV="1">
            <a:off x="10109200" y="7071568"/>
            <a:ext cx="0" cy="931001"/>
          </a:xfrm>
          <a:prstGeom prst="line">
            <a:avLst/>
          </a:prstGeom>
          <a:ln w="25400">
            <a:solidFill>
              <a:srgbClr val="000000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841" name="strings"/>
          <p:cNvSpPr txBox="1"/>
          <p:nvPr/>
        </p:nvSpPr>
        <p:spPr>
          <a:xfrm>
            <a:off x="784423" y="7785099"/>
            <a:ext cx="92035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strings</a:t>
            </a:r>
          </a:p>
        </p:txBody>
      </p:sp>
      <p:sp>
        <p:nvSpPr>
          <p:cNvPr id="842" name="[today]"/>
          <p:cNvSpPr txBox="1"/>
          <p:nvPr/>
        </p:nvSpPr>
        <p:spPr>
          <a:xfrm>
            <a:off x="747737" y="8166099"/>
            <a:ext cx="993726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[today]</a:t>
            </a:r>
          </a:p>
        </p:txBody>
      </p:sp>
    </p:spTree>
  </p:cSld>
  <p:clrMapOvr>
    <a:masterClrMapping/>
  </p:clrMapOvr>
  <p:transition spd="med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5" name="Today's Outline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Today's Outline</a:t>
            </a:r>
          </a:p>
        </p:txBody>
      </p:sp>
      <p:sp>
        <p:nvSpPr>
          <p:cNvPr id="856" name="Comparison…"/>
          <p:cNvSpPr txBox="1">
            <a:spLocks noGrp="1"/>
          </p:cNvSpPr>
          <p:nvPr>
            <p:ph type="body" idx="1"/>
          </p:nvPr>
        </p:nvSpPr>
        <p:spPr>
          <a:xfrm>
            <a:off x="952500" y="1587896"/>
            <a:ext cx="11099800" cy="7289404"/>
          </a:xfrm>
          <a:prstGeom prst="rect">
            <a:avLst/>
          </a:prstGeom>
        </p:spPr>
        <p:txBody>
          <a:bodyPr anchor="t"/>
          <a:lstStyle/>
          <a:p>
            <a:pPr marL="0" indent="0">
              <a:buSzTx/>
              <a:buNone/>
              <a:defRPr>
                <a:solidFill>
                  <a:srgbClr val="929292"/>
                </a:solidFill>
              </a:defRPr>
            </a:pPr>
            <a:r>
              <a:t>Comparison</a:t>
            </a:r>
          </a:p>
          <a:p>
            <a:pPr marL="0" indent="0">
              <a:buSzTx/>
              <a:buNone/>
              <a:defRPr>
                <a:solidFill>
                  <a:srgbClr val="929292"/>
                </a:solidFill>
              </a:defRPr>
            </a:pPr>
            <a:r>
              <a:t>String Methods</a:t>
            </a:r>
          </a:p>
          <a:p>
            <a:pPr marL="0" lvl="5" indent="0">
              <a:buSzTx/>
              <a:buNone/>
              <a:defRPr>
                <a:solidFill>
                  <a:srgbClr val="929292"/>
                </a:solidFill>
              </a:defRPr>
            </a:pPr>
            <a:r>
              <a:t>Sequences</a:t>
            </a:r>
          </a:p>
          <a:p>
            <a:pPr marL="0" lvl="5" indent="0">
              <a:buSzTx/>
              <a:buNone/>
              <a:defRPr b="1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Slicing</a:t>
            </a:r>
          </a:p>
          <a:p>
            <a:pPr marL="0" lvl="5" indent="0">
              <a:buSzTx/>
              <a:buNone/>
            </a:pPr>
            <a:r>
              <a:t>for loop over sequence</a:t>
            </a:r>
          </a:p>
          <a:p>
            <a:pPr marL="0" lvl="5" indent="0">
              <a:buSzTx/>
              <a:buNone/>
            </a:pPr>
            <a:r>
              <a:t>for loop over range</a:t>
            </a:r>
          </a:p>
        </p:txBody>
      </p:sp>
    </p:spTree>
  </p:cSld>
  <p:clrMapOvr>
    <a:masterClrMapping/>
  </p:clrMapOvr>
  <p:transition spd="med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8" name="Indexing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Indexing</a:t>
            </a:r>
          </a:p>
        </p:txBody>
      </p:sp>
      <p:sp>
        <p:nvSpPr>
          <p:cNvPr id="859" name="S:"/>
          <p:cNvSpPr txBox="1"/>
          <p:nvPr/>
        </p:nvSpPr>
        <p:spPr>
          <a:xfrm>
            <a:off x="1167804" y="2063750"/>
            <a:ext cx="839392" cy="800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/>
            </a:lvl1pPr>
          </a:lstStyle>
          <a:p>
            <a:r>
              <a:t>S: </a:t>
            </a:r>
          </a:p>
        </p:txBody>
      </p:sp>
      <p:sp>
        <p:nvSpPr>
          <p:cNvPr id="860" name="P"/>
          <p:cNvSpPr txBox="1"/>
          <p:nvPr/>
        </p:nvSpPr>
        <p:spPr>
          <a:xfrm>
            <a:off x="2439640" y="2044699"/>
            <a:ext cx="480120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P</a:t>
            </a:r>
          </a:p>
        </p:txBody>
      </p:sp>
      <p:sp>
        <p:nvSpPr>
          <p:cNvPr id="861" name="I"/>
          <p:cNvSpPr txBox="1"/>
          <p:nvPr/>
        </p:nvSpPr>
        <p:spPr>
          <a:xfrm>
            <a:off x="3347465" y="2044699"/>
            <a:ext cx="480121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I</a:t>
            </a:r>
          </a:p>
        </p:txBody>
      </p:sp>
      <p:sp>
        <p:nvSpPr>
          <p:cNvPr id="862" name="Z"/>
          <p:cNvSpPr txBox="1"/>
          <p:nvPr/>
        </p:nvSpPr>
        <p:spPr>
          <a:xfrm>
            <a:off x="4255291" y="2044699"/>
            <a:ext cx="480121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Z</a:t>
            </a:r>
          </a:p>
        </p:txBody>
      </p:sp>
      <p:sp>
        <p:nvSpPr>
          <p:cNvPr id="863" name="Z"/>
          <p:cNvSpPr txBox="1"/>
          <p:nvPr/>
        </p:nvSpPr>
        <p:spPr>
          <a:xfrm>
            <a:off x="5163117" y="2044699"/>
            <a:ext cx="480120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Z</a:t>
            </a:r>
          </a:p>
        </p:txBody>
      </p:sp>
      <p:sp>
        <p:nvSpPr>
          <p:cNvPr id="864" name="A"/>
          <p:cNvSpPr txBox="1"/>
          <p:nvPr/>
        </p:nvSpPr>
        <p:spPr>
          <a:xfrm>
            <a:off x="6070943" y="2044699"/>
            <a:ext cx="480120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A</a:t>
            </a:r>
          </a:p>
        </p:txBody>
      </p:sp>
      <p:sp>
        <p:nvSpPr>
          <p:cNvPr id="865" name="0"/>
          <p:cNvSpPr txBox="1"/>
          <p:nvPr/>
        </p:nvSpPr>
        <p:spPr>
          <a:xfrm>
            <a:off x="2531095" y="1682749"/>
            <a:ext cx="29721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0</a:t>
            </a:r>
          </a:p>
        </p:txBody>
      </p:sp>
      <p:sp>
        <p:nvSpPr>
          <p:cNvPr id="866" name="1"/>
          <p:cNvSpPr txBox="1"/>
          <p:nvPr/>
        </p:nvSpPr>
        <p:spPr>
          <a:xfrm>
            <a:off x="3438920" y="1682749"/>
            <a:ext cx="29721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1</a:t>
            </a:r>
          </a:p>
        </p:txBody>
      </p:sp>
      <p:sp>
        <p:nvSpPr>
          <p:cNvPr id="867" name="2"/>
          <p:cNvSpPr txBox="1"/>
          <p:nvPr/>
        </p:nvSpPr>
        <p:spPr>
          <a:xfrm>
            <a:off x="4346746" y="1682749"/>
            <a:ext cx="29721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2</a:t>
            </a:r>
          </a:p>
        </p:txBody>
      </p:sp>
      <p:sp>
        <p:nvSpPr>
          <p:cNvPr id="868" name="3"/>
          <p:cNvSpPr txBox="1"/>
          <p:nvPr/>
        </p:nvSpPr>
        <p:spPr>
          <a:xfrm>
            <a:off x="5254572" y="1682749"/>
            <a:ext cx="29721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3</a:t>
            </a:r>
          </a:p>
        </p:txBody>
      </p:sp>
      <p:sp>
        <p:nvSpPr>
          <p:cNvPr id="869" name="4"/>
          <p:cNvSpPr txBox="1"/>
          <p:nvPr/>
        </p:nvSpPr>
        <p:spPr>
          <a:xfrm>
            <a:off x="6162398" y="1682749"/>
            <a:ext cx="29721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4</a:t>
            </a:r>
          </a:p>
        </p:txBody>
      </p:sp>
      <p:sp>
        <p:nvSpPr>
          <p:cNvPr id="870" name="Code:…"/>
          <p:cNvSpPr txBox="1"/>
          <p:nvPr/>
        </p:nvSpPr>
        <p:spPr>
          <a:xfrm>
            <a:off x="3428923" y="4279900"/>
            <a:ext cx="2132857" cy="965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spcBef>
                <a:spcPts val="600"/>
              </a:spcBef>
            </a:pPr>
            <a:r>
              <a:t>Code:</a:t>
            </a:r>
          </a:p>
          <a:p>
            <a:pPr algn="l">
              <a:spcBef>
                <a:spcPts val="1200"/>
              </a:spcBef>
              <a:defRPr b="0">
                <a:latin typeface="Menlo"/>
                <a:ea typeface="Menlo"/>
                <a:cs typeface="Menlo"/>
                <a:sym typeface="Menlo"/>
              </a:defRPr>
            </a:pPr>
            <a:r>
              <a:t>S = “PIZZA”</a:t>
            </a:r>
          </a:p>
        </p:txBody>
      </p:sp>
    </p:spTree>
  </p:cSld>
  <p:clrMapOvr>
    <a:masterClrMapping/>
  </p:clrMapOvr>
  <p:transition spd="med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2" name="Indexing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Indexing</a:t>
            </a:r>
          </a:p>
        </p:txBody>
      </p:sp>
      <p:sp>
        <p:nvSpPr>
          <p:cNvPr id="873" name="S:"/>
          <p:cNvSpPr txBox="1"/>
          <p:nvPr/>
        </p:nvSpPr>
        <p:spPr>
          <a:xfrm>
            <a:off x="1167804" y="2063750"/>
            <a:ext cx="839392" cy="800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/>
            </a:lvl1pPr>
          </a:lstStyle>
          <a:p>
            <a:r>
              <a:t>S: </a:t>
            </a:r>
          </a:p>
        </p:txBody>
      </p:sp>
      <p:sp>
        <p:nvSpPr>
          <p:cNvPr id="874" name="P"/>
          <p:cNvSpPr txBox="1"/>
          <p:nvPr/>
        </p:nvSpPr>
        <p:spPr>
          <a:xfrm>
            <a:off x="2439640" y="2044699"/>
            <a:ext cx="480120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P</a:t>
            </a:r>
          </a:p>
        </p:txBody>
      </p:sp>
      <p:sp>
        <p:nvSpPr>
          <p:cNvPr id="875" name="I"/>
          <p:cNvSpPr txBox="1"/>
          <p:nvPr/>
        </p:nvSpPr>
        <p:spPr>
          <a:xfrm>
            <a:off x="3347465" y="2044699"/>
            <a:ext cx="480121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I</a:t>
            </a:r>
          </a:p>
        </p:txBody>
      </p:sp>
      <p:sp>
        <p:nvSpPr>
          <p:cNvPr id="876" name="Z"/>
          <p:cNvSpPr txBox="1"/>
          <p:nvPr/>
        </p:nvSpPr>
        <p:spPr>
          <a:xfrm>
            <a:off x="4255291" y="2044699"/>
            <a:ext cx="480121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Z</a:t>
            </a:r>
          </a:p>
        </p:txBody>
      </p:sp>
      <p:sp>
        <p:nvSpPr>
          <p:cNvPr id="877" name="Z"/>
          <p:cNvSpPr txBox="1"/>
          <p:nvPr/>
        </p:nvSpPr>
        <p:spPr>
          <a:xfrm>
            <a:off x="5163117" y="2044699"/>
            <a:ext cx="480120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Z</a:t>
            </a:r>
          </a:p>
        </p:txBody>
      </p:sp>
      <p:sp>
        <p:nvSpPr>
          <p:cNvPr id="878" name="A"/>
          <p:cNvSpPr txBox="1"/>
          <p:nvPr/>
        </p:nvSpPr>
        <p:spPr>
          <a:xfrm>
            <a:off x="6070943" y="2044699"/>
            <a:ext cx="480120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A</a:t>
            </a:r>
          </a:p>
        </p:txBody>
      </p:sp>
      <p:sp>
        <p:nvSpPr>
          <p:cNvPr id="879" name="0"/>
          <p:cNvSpPr txBox="1"/>
          <p:nvPr/>
        </p:nvSpPr>
        <p:spPr>
          <a:xfrm>
            <a:off x="2531095" y="1682749"/>
            <a:ext cx="29721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0</a:t>
            </a:r>
          </a:p>
        </p:txBody>
      </p:sp>
      <p:sp>
        <p:nvSpPr>
          <p:cNvPr id="880" name="1"/>
          <p:cNvSpPr txBox="1"/>
          <p:nvPr/>
        </p:nvSpPr>
        <p:spPr>
          <a:xfrm>
            <a:off x="3438920" y="1682749"/>
            <a:ext cx="29721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1</a:t>
            </a:r>
          </a:p>
        </p:txBody>
      </p:sp>
      <p:sp>
        <p:nvSpPr>
          <p:cNvPr id="881" name="2"/>
          <p:cNvSpPr txBox="1"/>
          <p:nvPr/>
        </p:nvSpPr>
        <p:spPr>
          <a:xfrm>
            <a:off x="4346746" y="1682749"/>
            <a:ext cx="29721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2</a:t>
            </a:r>
          </a:p>
        </p:txBody>
      </p:sp>
      <p:sp>
        <p:nvSpPr>
          <p:cNvPr id="882" name="3"/>
          <p:cNvSpPr txBox="1"/>
          <p:nvPr/>
        </p:nvSpPr>
        <p:spPr>
          <a:xfrm>
            <a:off x="5254572" y="1682749"/>
            <a:ext cx="29721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3</a:t>
            </a:r>
          </a:p>
        </p:txBody>
      </p:sp>
      <p:sp>
        <p:nvSpPr>
          <p:cNvPr id="883" name="4"/>
          <p:cNvSpPr txBox="1"/>
          <p:nvPr/>
        </p:nvSpPr>
        <p:spPr>
          <a:xfrm>
            <a:off x="6162398" y="1682749"/>
            <a:ext cx="29721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4</a:t>
            </a:r>
          </a:p>
        </p:txBody>
      </p:sp>
      <p:sp>
        <p:nvSpPr>
          <p:cNvPr id="884" name="-5"/>
          <p:cNvSpPr txBox="1"/>
          <p:nvPr/>
        </p:nvSpPr>
        <p:spPr>
          <a:xfrm>
            <a:off x="2439640" y="2889249"/>
            <a:ext cx="48012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-5</a:t>
            </a:r>
          </a:p>
        </p:txBody>
      </p:sp>
      <p:sp>
        <p:nvSpPr>
          <p:cNvPr id="885" name="-4"/>
          <p:cNvSpPr txBox="1"/>
          <p:nvPr/>
        </p:nvSpPr>
        <p:spPr>
          <a:xfrm>
            <a:off x="3347465" y="2889249"/>
            <a:ext cx="48012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-4</a:t>
            </a:r>
          </a:p>
        </p:txBody>
      </p:sp>
      <p:sp>
        <p:nvSpPr>
          <p:cNvPr id="886" name="-3"/>
          <p:cNvSpPr txBox="1"/>
          <p:nvPr/>
        </p:nvSpPr>
        <p:spPr>
          <a:xfrm>
            <a:off x="4255291" y="2889249"/>
            <a:ext cx="48012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-3</a:t>
            </a:r>
          </a:p>
        </p:txBody>
      </p:sp>
      <p:sp>
        <p:nvSpPr>
          <p:cNvPr id="887" name="-2"/>
          <p:cNvSpPr txBox="1"/>
          <p:nvPr/>
        </p:nvSpPr>
        <p:spPr>
          <a:xfrm>
            <a:off x="5163117" y="2889249"/>
            <a:ext cx="48012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-2</a:t>
            </a:r>
          </a:p>
        </p:txBody>
      </p:sp>
      <p:sp>
        <p:nvSpPr>
          <p:cNvPr id="888" name="-1"/>
          <p:cNvSpPr txBox="1"/>
          <p:nvPr/>
        </p:nvSpPr>
        <p:spPr>
          <a:xfrm>
            <a:off x="6070943" y="2889249"/>
            <a:ext cx="48012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-1</a:t>
            </a:r>
          </a:p>
        </p:txBody>
      </p:sp>
    </p:spTree>
  </p:cSld>
  <p:clrMapOvr>
    <a:masterClrMapping/>
  </p:clrMapOvr>
  <p:transition spd="med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" name="Indexing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Indexing</a:t>
            </a:r>
          </a:p>
        </p:txBody>
      </p:sp>
      <p:sp>
        <p:nvSpPr>
          <p:cNvPr id="891" name="S:"/>
          <p:cNvSpPr txBox="1"/>
          <p:nvPr/>
        </p:nvSpPr>
        <p:spPr>
          <a:xfrm>
            <a:off x="1167804" y="2063750"/>
            <a:ext cx="839392" cy="800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/>
            </a:lvl1pPr>
          </a:lstStyle>
          <a:p>
            <a:r>
              <a:t>S: </a:t>
            </a:r>
          </a:p>
        </p:txBody>
      </p:sp>
      <p:sp>
        <p:nvSpPr>
          <p:cNvPr id="892" name="P"/>
          <p:cNvSpPr txBox="1"/>
          <p:nvPr/>
        </p:nvSpPr>
        <p:spPr>
          <a:xfrm>
            <a:off x="2439640" y="2044699"/>
            <a:ext cx="480120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P</a:t>
            </a:r>
          </a:p>
        </p:txBody>
      </p:sp>
      <p:sp>
        <p:nvSpPr>
          <p:cNvPr id="893" name="I"/>
          <p:cNvSpPr txBox="1"/>
          <p:nvPr/>
        </p:nvSpPr>
        <p:spPr>
          <a:xfrm>
            <a:off x="3347465" y="2044699"/>
            <a:ext cx="480121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I</a:t>
            </a:r>
          </a:p>
        </p:txBody>
      </p:sp>
      <p:sp>
        <p:nvSpPr>
          <p:cNvPr id="894" name="Z"/>
          <p:cNvSpPr txBox="1"/>
          <p:nvPr/>
        </p:nvSpPr>
        <p:spPr>
          <a:xfrm>
            <a:off x="4255291" y="2044699"/>
            <a:ext cx="480121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Z</a:t>
            </a:r>
          </a:p>
        </p:txBody>
      </p:sp>
      <p:sp>
        <p:nvSpPr>
          <p:cNvPr id="895" name="Z"/>
          <p:cNvSpPr txBox="1"/>
          <p:nvPr/>
        </p:nvSpPr>
        <p:spPr>
          <a:xfrm>
            <a:off x="5163117" y="2044699"/>
            <a:ext cx="480120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Z</a:t>
            </a:r>
          </a:p>
        </p:txBody>
      </p:sp>
      <p:sp>
        <p:nvSpPr>
          <p:cNvPr id="896" name="A"/>
          <p:cNvSpPr txBox="1"/>
          <p:nvPr/>
        </p:nvSpPr>
        <p:spPr>
          <a:xfrm>
            <a:off x="6070943" y="2044699"/>
            <a:ext cx="480120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A</a:t>
            </a:r>
          </a:p>
        </p:txBody>
      </p:sp>
      <p:sp>
        <p:nvSpPr>
          <p:cNvPr id="897" name="0"/>
          <p:cNvSpPr txBox="1"/>
          <p:nvPr/>
        </p:nvSpPr>
        <p:spPr>
          <a:xfrm>
            <a:off x="2531095" y="1682749"/>
            <a:ext cx="29721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0</a:t>
            </a:r>
          </a:p>
        </p:txBody>
      </p:sp>
      <p:sp>
        <p:nvSpPr>
          <p:cNvPr id="898" name="1"/>
          <p:cNvSpPr txBox="1"/>
          <p:nvPr/>
        </p:nvSpPr>
        <p:spPr>
          <a:xfrm>
            <a:off x="3438920" y="1682749"/>
            <a:ext cx="29721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1</a:t>
            </a:r>
          </a:p>
        </p:txBody>
      </p:sp>
      <p:sp>
        <p:nvSpPr>
          <p:cNvPr id="899" name="2"/>
          <p:cNvSpPr txBox="1"/>
          <p:nvPr/>
        </p:nvSpPr>
        <p:spPr>
          <a:xfrm>
            <a:off x="4346746" y="1682749"/>
            <a:ext cx="29721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2</a:t>
            </a:r>
          </a:p>
        </p:txBody>
      </p:sp>
      <p:sp>
        <p:nvSpPr>
          <p:cNvPr id="900" name="3"/>
          <p:cNvSpPr txBox="1"/>
          <p:nvPr/>
        </p:nvSpPr>
        <p:spPr>
          <a:xfrm>
            <a:off x="5254572" y="1682749"/>
            <a:ext cx="29721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3</a:t>
            </a:r>
          </a:p>
        </p:txBody>
      </p:sp>
      <p:sp>
        <p:nvSpPr>
          <p:cNvPr id="901" name="4"/>
          <p:cNvSpPr txBox="1"/>
          <p:nvPr/>
        </p:nvSpPr>
        <p:spPr>
          <a:xfrm>
            <a:off x="6162398" y="1682749"/>
            <a:ext cx="29721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4</a:t>
            </a:r>
          </a:p>
        </p:txBody>
      </p:sp>
      <p:sp>
        <p:nvSpPr>
          <p:cNvPr id="902" name="-5"/>
          <p:cNvSpPr txBox="1"/>
          <p:nvPr/>
        </p:nvSpPr>
        <p:spPr>
          <a:xfrm>
            <a:off x="2439640" y="2889249"/>
            <a:ext cx="48012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-5</a:t>
            </a:r>
          </a:p>
        </p:txBody>
      </p:sp>
      <p:sp>
        <p:nvSpPr>
          <p:cNvPr id="903" name="-4"/>
          <p:cNvSpPr txBox="1"/>
          <p:nvPr/>
        </p:nvSpPr>
        <p:spPr>
          <a:xfrm>
            <a:off x="3347465" y="2889249"/>
            <a:ext cx="48012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-4</a:t>
            </a:r>
          </a:p>
        </p:txBody>
      </p:sp>
      <p:sp>
        <p:nvSpPr>
          <p:cNvPr id="904" name="-3"/>
          <p:cNvSpPr txBox="1"/>
          <p:nvPr/>
        </p:nvSpPr>
        <p:spPr>
          <a:xfrm>
            <a:off x="4255291" y="2889249"/>
            <a:ext cx="48012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-3</a:t>
            </a:r>
          </a:p>
        </p:txBody>
      </p:sp>
      <p:sp>
        <p:nvSpPr>
          <p:cNvPr id="905" name="-2"/>
          <p:cNvSpPr txBox="1"/>
          <p:nvPr/>
        </p:nvSpPr>
        <p:spPr>
          <a:xfrm>
            <a:off x="5163117" y="2889249"/>
            <a:ext cx="48012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-2</a:t>
            </a:r>
          </a:p>
        </p:txBody>
      </p:sp>
      <p:sp>
        <p:nvSpPr>
          <p:cNvPr id="906" name="-1"/>
          <p:cNvSpPr txBox="1"/>
          <p:nvPr/>
        </p:nvSpPr>
        <p:spPr>
          <a:xfrm>
            <a:off x="6070943" y="2889249"/>
            <a:ext cx="48012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-1</a:t>
            </a:r>
          </a:p>
        </p:txBody>
      </p:sp>
      <p:sp>
        <p:nvSpPr>
          <p:cNvPr id="907" name="S[0]"/>
          <p:cNvSpPr txBox="1"/>
          <p:nvPr/>
        </p:nvSpPr>
        <p:spPr>
          <a:xfrm>
            <a:off x="2052269" y="5588000"/>
            <a:ext cx="1582341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4800" b="0">
                <a:latin typeface="Menlo"/>
                <a:ea typeface="Menlo"/>
                <a:cs typeface="Menlo"/>
                <a:sym typeface="Menlo"/>
              </a:defRPr>
            </a:lvl1pPr>
          </a:lstStyle>
          <a:p>
            <a:r>
              <a:t>S[0]</a:t>
            </a:r>
          </a:p>
        </p:txBody>
      </p:sp>
      <p:sp>
        <p:nvSpPr>
          <p:cNvPr id="908" name="Arrow"/>
          <p:cNvSpPr/>
          <p:nvPr/>
        </p:nvSpPr>
        <p:spPr>
          <a:xfrm>
            <a:off x="4165600" y="5359400"/>
            <a:ext cx="2249141" cy="1270000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Menlo"/>
                <a:ea typeface="Menlo"/>
                <a:cs typeface="Menlo"/>
                <a:sym typeface="Menlo"/>
              </a:defRPr>
            </a:pPr>
            <a:endParaRPr/>
          </a:p>
        </p:txBody>
      </p:sp>
      <p:sp>
        <p:nvSpPr>
          <p:cNvPr id="909" name="“P”"/>
          <p:cNvSpPr txBox="1"/>
          <p:nvPr/>
        </p:nvSpPr>
        <p:spPr>
          <a:xfrm>
            <a:off x="7273209" y="5588000"/>
            <a:ext cx="1215332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4800" b="0">
                <a:latin typeface="Menlo"/>
                <a:ea typeface="Menlo"/>
                <a:cs typeface="Menlo"/>
                <a:sym typeface="Menlo"/>
              </a:defRPr>
            </a:lvl1pPr>
          </a:lstStyle>
          <a:p>
            <a:r>
              <a:t>“P”</a:t>
            </a:r>
          </a:p>
        </p:txBody>
      </p:sp>
      <p:sp>
        <p:nvSpPr>
          <p:cNvPr id="910" name="Rectangle"/>
          <p:cNvSpPr/>
          <p:nvPr/>
        </p:nvSpPr>
        <p:spPr>
          <a:xfrm>
            <a:off x="2311400" y="1676400"/>
            <a:ext cx="786855" cy="1722736"/>
          </a:xfrm>
          <a:prstGeom prst="rect">
            <a:avLst/>
          </a:prstGeom>
          <a:ln w="38100">
            <a:solidFill>
              <a:schemeClr val="accent1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911" name="Circle"/>
          <p:cNvSpPr/>
          <p:nvPr/>
        </p:nvSpPr>
        <p:spPr>
          <a:xfrm>
            <a:off x="2379940" y="1617940"/>
            <a:ext cx="599520" cy="599520"/>
          </a:xfrm>
          <a:prstGeom prst="ellipse">
            <a:avLst/>
          </a:prstGeom>
          <a:ln w="635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3" name="Indexing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Indexing</a:t>
            </a:r>
          </a:p>
        </p:txBody>
      </p:sp>
      <p:sp>
        <p:nvSpPr>
          <p:cNvPr id="914" name="S:"/>
          <p:cNvSpPr txBox="1"/>
          <p:nvPr/>
        </p:nvSpPr>
        <p:spPr>
          <a:xfrm>
            <a:off x="1167804" y="2063750"/>
            <a:ext cx="839392" cy="800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/>
            </a:lvl1pPr>
          </a:lstStyle>
          <a:p>
            <a:r>
              <a:t>S: </a:t>
            </a:r>
          </a:p>
        </p:txBody>
      </p:sp>
      <p:sp>
        <p:nvSpPr>
          <p:cNvPr id="915" name="P"/>
          <p:cNvSpPr txBox="1"/>
          <p:nvPr/>
        </p:nvSpPr>
        <p:spPr>
          <a:xfrm>
            <a:off x="2439640" y="2044699"/>
            <a:ext cx="480120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P</a:t>
            </a:r>
          </a:p>
        </p:txBody>
      </p:sp>
      <p:sp>
        <p:nvSpPr>
          <p:cNvPr id="916" name="I"/>
          <p:cNvSpPr txBox="1"/>
          <p:nvPr/>
        </p:nvSpPr>
        <p:spPr>
          <a:xfrm>
            <a:off x="3347465" y="2044699"/>
            <a:ext cx="480121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I</a:t>
            </a:r>
          </a:p>
        </p:txBody>
      </p:sp>
      <p:sp>
        <p:nvSpPr>
          <p:cNvPr id="917" name="Z"/>
          <p:cNvSpPr txBox="1"/>
          <p:nvPr/>
        </p:nvSpPr>
        <p:spPr>
          <a:xfrm>
            <a:off x="4255291" y="2044699"/>
            <a:ext cx="480121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Z</a:t>
            </a:r>
          </a:p>
        </p:txBody>
      </p:sp>
      <p:sp>
        <p:nvSpPr>
          <p:cNvPr id="918" name="Z"/>
          <p:cNvSpPr txBox="1"/>
          <p:nvPr/>
        </p:nvSpPr>
        <p:spPr>
          <a:xfrm>
            <a:off x="5163117" y="2044699"/>
            <a:ext cx="480120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Z</a:t>
            </a:r>
          </a:p>
        </p:txBody>
      </p:sp>
      <p:sp>
        <p:nvSpPr>
          <p:cNvPr id="919" name="A"/>
          <p:cNvSpPr txBox="1"/>
          <p:nvPr/>
        </p:nvSpPr>
        <p:spPr>
          <a:xfrm>
            <a:off x="6070943" y="2044699"/>
            <a:ext cx="480120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A</a:t>
            </a:r>
          </a:p>
        </p:txBody>
      </p:sp>
      <p:sp>
        <p:nvSpPr>
          <p:cNvPr id="920" name="0"/>
          <p:cNvSpPr txBox="1"/>
          <p:nvPr/>
        </p:nvSpPr>
        <p:spPr>
          <a:xfrm>
            <a:off x="2531095" y="1682749"/>
            <a:ext cx="29721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0</a:t>
            </a:r>
          </a:p>
        </p:txBody>
      </p:sp>
      <p:sp>
        <p:nvSpPr>
          <p:cNvPr id="921" name="1"/>
          <p:cNvSpPr txBox="1"/>
          <p:nvPr/>
        </p:nvSpPr>
        <p:spPr>
          <a:xfrm>
            <a:off x="3438920" y="1682749"/>
            <a:ext cx="29721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1</a:t>
            </a:r>
          </a:p>
        </p:txBody>
      </p:sp>
      <p:sp>
        <p:nvSpPr>
          <p:cNvPr id="922" name="2"/>
          <p:cNvSpPr txBox="1"/>
          <p:nvPr/>
        </p:nvSpPr>
        <p:spPr>
          <a:xfrm>
            <a:off x="4346746" y="1682749"/>
            <a:ext cx="29721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2</a:t>
            </a:r>
          </a:p>
        </p:txBody>
      </p:sp>
      <p:sp>
        <p:nvSpPr>
          <p:cNvPr id="923" name="3"/>
          <p:cNvSpPr txBox="1"/>
          <p:nvPr/>
        </p:nvSpPr>
        <p:spPr>
          <a:xfrm>
            <a:off x="5254572" y="1682749"/>
            <a:ext cx="29721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3</a:t>
            </a:r>
          </a:p>
        </p:txBody>
      </p:sp>
      <p:sp>
        <p:nvSpPr>
          <p:cNvPr id="924" name="4"/>
          <p:cNvSpPr txBox="1"/>
          <p:nvPr/>
        </p:nvSpPr>
        <p:spPr>
          <a:xfrm>
            <a:off x="6162398" y="1682749"/>
            <a:ext cx="29721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4</a:t>
            </a:r>
          </a:p>
        </p:txBody>
      </p:sp>
      <p:sp>
        <p:nvSpPr>
          <p:cNvPr id="925" name="-5"/>
          <p:cNvSpPr txBox="1"/>
          <p:nvPr/>
        </p:nvSpPr>
        <p:spPr>
          <a:xfrm>
            <a:off x="2439640" y="2889249"/>
            <a:ext cx="48012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-5</a:t>
            </a:r>
          </a:p>
        </p:txBody>
      </p:sp>
      <p:sp>
        <p:nvSpPr>
          <p:cNvPr id="926" name="-4"/>
          <p:cNvSpPr txBox="1"/>
          <p:nvPr/>
        </p:nvSpPr>
        <p:spPr>
          <a:xfrm>
            <a:off x="3347465" y="2889249"/>
            <a:ext cx="48012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-4</a:t>
            </a:r>
          </a:p>
        </p:txBody>
      </p:sp>
      <p:sp>
        <p:nvSpPr>
          <p:cNvPr id="927" name="-3"/>
          <p:cNvSpPr txBox="1"/>
          <p:nvPr/>
        </p:nvSpPr>
        <p:spPr>
          <a:xfrm>
            <a:off x="4255291" y="2889249"/>
            <a:ext cx="48012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-3</a:t>
            </a:r>
          </a:p>
        </p:txBody>
      </p:sp>
      <p:sp>
        <p:nvSpPr>
          <p:cNvPr id="928" name="-2"/>
          <p:cNvSpPr txBox="1"/>
          <p:nvPr/>
        </p:nvSpPr>
        <p:spPr>
          <a:xfrm>
            <a:off x="5163117" y="2889249"/>
            <a:ext cx="48012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-2</a:t>
            </a:r>
          </a:p>
        </p:txBody>
      </p:sp>
      <p:sp>
        <p:nvSpPr>
          <p:cNvPr id="929" name="-1"/>
          <p:cNvSpPr txBox="1"/>
          <p:nvPr/>
        </p:nvSpPr>
        <p:spPr>
          <a:xfrm>
            <a:off x="6070943" y="2889249"/>
            <a:ext cx="48012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-1</a:t>
            </a:r>
          </a:p>
        </p:txBody>
      </p:sp>
      <p:sp>
        <p:nvSpPr>
          <p:cNvPr id="930" name="S[1]"/>
          <p:cNvSpPr txBox="1"/>
          <p:nvPr/>
        </p:nvSpPr>
        <p:spPr>
          <a:xfrm>
            <a:off x="2052269" y="5588000"/>
            <a:ext cx="1582341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4800" b="0">
                <a:latin typeface="Menlo"/>
                <a:ea typeface="Menlo"/>
                <a:cs typeface="Menlo"/>
                <a:sym typeface="Menlo"/>
              </a:defRPr>
            </a:lvl1pPr>
          </a:lstStyle>
          <a:p>
            <a:r>
              <a:t>S[1]</a:t>
            </a:r>
          </a:p>
        </p:txBody>
      </p:sp>
      <p:sp>
        <p:nvSpPr>
          <p:cNvPr id="931" name="Arrow"/>
          <p:cNvSpPr/>
          <p:nvPr/>
        </p:nvSpPr>
        <p:spPr>
          <a:xfrm>
            <a:off x="4165600" y="5359400"/>
            <a:ext cx="2249141" cy="1270000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Menlo"/>
                <a:ea typeface="Menlo"/>
                <a:cs typeface="Menlo"/>
                <a:sym typeface="Menlo"/>
              </a:defRPr>
            </a:pPr>
            <a:endParaRPr/>
          </a:p>
        </p:txBody>
      </p:sp>
      <p:sp>
        <p:nvSpPr>
          <p:cNvPr id="932" name="“I”"/>
          <p:cNvSpPr txBox="1"/>
          <p:nvPr/>
        </p:nvSpPr>
        <p:spPr>
          <a:xfrm>
            <a:off x="7273209" y="5588000"/>
            <a:ext cx="1215332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4800" b="0">
                <a:latin typeface="Menlo"/>
                <a:ea typeface="Menlo"/>
                <a:cs typeface="Menlo"/>
                <a:sym typeface="Menlo"/>
              </a:defRPr>
            </a:lvl1pPr>
          </a:lstStyle>
          <a:p>
            <a:r>
              <a:t>“I”</a:t>
            </a:r>
          </a:p>
        </p:txBody>
      </p:sp>
      <p:sp>
        <p:nvSpPr>
          <p:cNvPr id="933" name="Rectangle"/>
          <p:cNvSpPr/>
          <p:nvPr/>
        </p:nvSpPr>
        <p:spPr>
          <a:xfrm>
            <a:off x="3239826" y="1701800"/>
            <a:ext cx="786855" cy="1722736"/>
          </a:xfrm>
          <a:prstGeom prst="rect">
            <a:avLst/>
          </a:prstGeom>
          <a:ln w="38100">
            <a:solidFill>
              <a:schemeClr val="accent1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934" name="Circle"/>
          <p:cNvSpPr/>
          <p:nvPr/>
        </p:nvSpPr>
        <p:spPr>
          <a:xfrm>
            <a:off x="3287766" y="1643340"/>
            <a:ext cx="599519" cy="599520"/>
          </a:xfrm>
          <a:prstGeom prst="ellipse">
            <a:avLst/>
          </a:prstGeom>
          <a:ln w="635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6" name="Indexing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Indexing</a:t>
            </a:r>
          </a:p>
        </p:txBody>
      </p:sp>
      <p:sp>
        <p:nvSpPr>
          <p:cNvPr id="937" name="S:"/>
          <p:cNvSpPr txBox="1"/>
          <p:nvPr/>
        </p:nvSpPr>
        <p:spPr>
          <a:xfrm>
            <a:off x="1167804" y="2063750"/>
            <a:ext cx="839392" cy="800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/>
            </a:lvl1pPr>
          </a:lstStyle>
          <a:p>
            <a:r>
              <a:t>S: </a:t>
            </a:r>
          </a:p>
        </p:txBody>
      </p:sp>
      <p:sp>
        <p:nvSpPr>
          <p:cNvPr id="938" name="P"/>
          <p:cNvSpPr txBox="1"/>
          <p:nvPr/>
        </p:nvSpPr>
        <p:spPr>
          <a:xfrm>
            <a:off x="2439640" y="2044699"/>
            <a:ext cx="480120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P</a:t>
            </a:r>
          </a:p>
        </p:txBody>
      </p:sp>
      <p:sp>
        <p:nvSpPr>
          <p:cNvPr id="939" name="I"/>
          <p:cNvSpPr txBox="1"/>
          <p:nvPr/>
        </p:nvSpPr>
        <p:spPr>
          <a:xfrm>
            <a:off x="3347465" y="2044699"/>
            <a:ext cx="480121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I</a:t>
            </a:r>
          </a:p>
        </p:txBody>
      </p:sp>
      <p:sp>
        <p:nvSpPr>
          <p:cNvPr id="940" name="Z"/>
          <p:cNvSpPr txBox="1"/>
          <p:nvPr/>
        </p:nvSpPr>
        <p:spPr>
          <a:xfrm>
            <a:off x="4255291" y="2044699"/>
            <a:ext cx="480121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Z</a:t>
            </a:r>
          </a:p>
        </p:txBody>
      </p:sp>
      <p:sp>
        <p:nvSpPr>
          <p:cNvPr id="941" name="Z"/>
          <p:cNvSpPr txBox="1"/>
          <p:nvPr/>
        </p:nvSpPr>
        <p:spPr>
          <a:xfrm>
            <a:off x="5163117" y="2044699"/>
            <a:ext cx="480120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Z</a:t>
            </a:r>
          </a:p>
        </p:txBody>
      </p:sp>
      <p:sp>
        <p:nvSpPr>
          <p:cNvPr id="942" name="A"/>
          <p:cNvSpPr txBox="1"/>
          <p:nvPr/>
        </p:nvSpPr>
        <p:spPr>
          <a:xfrm>
            <a:off x="6070943" y="2044699"/>
            <a:ext cx="480120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A</a:t>
            </a:r>
          </a:p>
        </p:txBody>
      </p:sp>
      <p:sp>
        <p:nvSpPr>
          <p:cNvPr id="943" name="0"/>
          <p:cNvSpPr txBox="1"/>
          <p:nvPr/>
        </p:nvSpPr>
        <p:spPr>
          <a:xfrm>
            <a:off x="2531095" y="1682749"/>
            <a:ext cx="29721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0</a:t>
            </a:r>
          </a:p>
        </p:txBody>
      </p:sp>
      <p:sp>
        <p:nvSpPr>
          <p:cNvPr id="944" name="1"/>
          <p:cNvSpPr txBox="1"/>
          <p:nvPr/>
        </p:nvSpPr>
        <p:spPr>
          <a:xfrm>
            <a:off x="3438920" y="1682749"/>
            <a:ext cx="29721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1</a:t>
            </a:r>
          </a:p>
        </p:txBody>
      </p:sp>
      <p:sp>
        <p:nvSpPr>
          <p:cNvPr id="945" name="2"/>
          <p:cNvSpPr txBox="1"/>
          <p:nvPr/>
        </p:nvSpPr>
        <p:spPr>
          <a:xfrm>
            <a:off x="4346746" y="1682749"/>
            <a:ext cx="29721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2</a:t>
            </a:r>
          </a:p>
        </p:txBody>
      </p:sp>
      <p:sp>
        <p:nvSpPr>
          <p:cNvPr id="946" name="3"/>
          <p:cNvSpPr txBox="1"/>
          <p:nvPr/>
        </p:nvSpPr>
        <p:spPr>
          <a:xfrm>
            <a:off x="5254572" y="1682749"/>
            <a:ext cx="29721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3</a:t>
            </a:r>
          </a:p>
        </p:txBody>
      </p:sp>
      <p:sp>
        <p:nvSpPr>
          <p:cNvPr id="947" name="4"/>
          <p:cNvSpPr txBox="1"/>
          <p:nvPr/>
        </p:nvSpPr>
        <p:spPr>
          <a:xfrm>
            <a:off x="6162398" y="1682749"/>
            <a:ext cx="29721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4</a:t>
            </a:r>
          </a:p>
        </p:txBody>
      </p:sp>
      <p:sp>
        <p:nvSpPr>
          <p:cNvPr id="948" name="-5"/>
          <p:cNvSpPr txBox="1"/>
          <p:nvPr/>
        </p:nvSpPr>
        <p:spPr>
          <a:xfrm>
            <a:off x="2439640" y="2889249"/>
            <a:ext cx="48012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-5</a:t>
            </a:r>
          </a:p>
        </p:txBody>
      </p:sp>
      <p:sp>
        <p:nvSpPr>
          <p:cNvPr id="949" name="-4"/>
          <p:cNvSpPr txBox="1"/>
          <p:nvPr/>
        </p:nvSpPr>
        <p:spPr>
          <a:xfrm>
            <a:off x="3347465" y="2889249"/>
            <a:ext cx="48012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-4</a:t>
            </a:r>
          </a:p>
        </p:txBody>
      </p:sp>
      <p:sp>
        <p:nvSpPr>
          <p:cNvPr id="950" name="-3"/>
          <p:cNvSpPr txBox="1"/>
          <p:nvPr/>
        </p:nvSpPr>
        <p:spPr>
          <a:xfrm>
            <a:off x="4255291" y="2889249"/>
            <a:ext cx="48012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-3</a:t>
            </a:r>
          </a:p>
        </p:txBody>
      </p:sp>
      <p:sp>
        <p:nvSpPr>
          <p:cNvPr id="951" name="-2"/>
          <p:cNvSpPr txBox="1"/>
          <p:nvPr/>
        </p:nvSpPr>
        <p:spPr>
          <a:xfrm>
            <a:off x="5163117" y="2889249"/>
            <a:ext cx="48012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-2</a:t>
            </a:r>
          </a:p>
        </p:txBody>
      </p:sp>
      <p:sp>
        <p:nvSpPr>
          <p:cNvPr id="952" name="-1"/>
          <p:cNvSpPr txBox="1"/>
          <p:nvPr/>
        </p:nvSpPr>
        <p:spPr>
          <a:xfrm>
            <a:off x="6070943" y="2889249"/>
            <a:ext cx="48012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-1</a:t>
            </a:r>
          </a:p>
        </p:txBody>
      </p:sp>
      <p:sp>
        <p:nvSpPr>
          <p:cNvPr id="953" name="S[-1]"/>
          <p:cNvSpPr txBox="1"/>
          <p:nvPr/>
        </p:nvSpPr>
        <p:spPr>
          <a:xfrm>
            <a:off x="2052269" y="5588000"/>
            <a:ext cx="1949351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4800" b="0">
                <a:latin typeface="Menlo"/>
                <a:ea typeface="Menlo"/>
                <a:cs typeface="Menlo"/>
                <a:sym typeface="Menlo"/>
              </a:defRPr>
            </a:lvl1pPr>
          </a:lstStyle>
          <a:p>
            <a:r>
              <a:t>S[-1]</a:t>
            </a:r>
          </a:p>
        </p:txBody>
      </p:sp>
      <p:sp>
        <p:nvSpPr>
          <p:cNvPr id="954" name="Arrow"/>
          <p:cNvSpPr/>
          <p:nvPr/>
        </p:nvSpPr>
        <p:spPr>
          <a:xfrm>
            <a:off x="4165600" y="5359400"/>
            <a:ext cx="2249141" cy="1270000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Menlo"/>
                <a:ea typeface="Menlo"/>
                <a:cs typeface="Menlo"/>
                <a:sym typeface="Menlo"/>
              </a:defRPr>
            </a:pPr>
            <a:endParaRPr/>
          </a:p>
        </p:txBody>
      </p:sp>
      <p:sp>
        <p:nvSpPr>
          <p:cNvPr id="955" name="“A”"/>
          <p:cNvSpPr txBox="1"/>
          <p:nvPr/>
        </p:nvSpPr>
        <p:spPr>
          <a:xfrm>
            <a:off x="7273209" y="5588000"/>
            <a:ext cx="1215332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4800" b="0">
                <a:latin typeface="Menlo"/>
                <a:ea typeface="Menlo"/>
                <a:cs typeface="Menlo"/>
                <a:sym typeface="Menlo"/>
              </a:defRPr>
            </a:lvl1pPr>
          </a:lstStyle>
          <a:p>
            <a:r>
              <a:t>“A”</a:t>
            </a:r>
          </a:p>
        </p:txBody>
      </p:sp>
      <p:sp>
        <p:nvSpPr>
          <p:cNvPr id="956" name="Rectangle"/>
          <p:cNvSpPr/>
          <p:nvPr/>
        </p:nvSpPr>
        <p:spPr>
          <a:xfrm>
            <a:off x="5917576" y="1602432"/>
            <a:ext cx="786855" cy="1722736"/>
          </a:xfrm>
          <a:prstGeom prst="rect">
            <a:avLst/>
          </a:prstGeom>
          <a:ln w="38100">
            <a:solidFill>
              <a:schemeClr val="accent1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957" name="Circle"/>
          <p:cNvSpPr/>
          <p:nvPr/>
        </p:nvSpPr>
        <p:spPr>
          <a:xfrm>
            <a:off x="6011243" y="2824440"/>
            <a:ext cx="599520" cy="599520"/>
          </a:xfrm>
          <a:prstGeom prst="ellipse">
            <a:avLst/>
          </a:prstGeom>
          <a:ln w="635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9" name="Slicing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Slicing</a:t>
            </a:r>
          </a:p>
        </p:txBody>
      </p:sp>
      <p:sp>
        <p:nvSpPr>
          <p:cNvPr id="960" name="S:"/>
          <p:cNvSpPr txBox="1"/>
          <p:nvPr/>
        </p:nvSpPr>
        <p:spPr>
          <a:xfrm>
            <a:off x="1167804" y="2063750"/>
            <a:ext cx="839392" cy="800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/>
            </a:lvl1pPr>
          </a:lstStyle>
          <a:p>
            <a:r>
              <a:t>S: </a:t>
            </a:r>
          </a:p>
        </p:txBody>
      </p:sp>
      <p:sp>
        <p:nvSpPr>
          <p:cNvPr id="961" name="P"/>
          <p:cNvSpPr txBox="1"/>
          <p:nvPr/>
        </p:nvSpPr>
        <p:spPr>
          <a:xfrm>
            <a:off x="2439640" y="2044699"/>
            <a:ext cx="480120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P</a:t>
            </a:r>
          </a:p>
        </p:txBody>
      </p:sp>
      <p:sp>
        <p:nvSpPr>
          <p:cNvPr id="962" name="I"/>
          <p:cNvSpPr txBox="1"/>
          <p:nvPr/>
        </p:nvSpPr>
        <p:spPr>
          <a:xfrm>
            <a:off x="3347465" y="2044699"/>
            <a:ext cx="480121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I</a:t>
            </a:r>
          </a:p>
        </p:txBody>
      </p:sp>
      <p:sp>
        <p:nvSpPr>
          <p:cNvPr id="963" name="Z"/>
          <p:cNvSpPr txBox="1"/>
          <p:nvPr/>
        </p:nvSpPr>
        <p:spPr>
          <a:xfrm>
            <a:off x="4255291" y="2044699"/>
            <a:ext cx="480121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Z</a:t>
            </a:r>
          </a:p>
        </p:txBody>
      </p:sp>
      <p:sp>
        <p:nvSpPr>
          <p:cNvPr id="964" name="Z"/>
          <p:cNvSpPr txBox="1"/>
          <p:nvPr/>
        </p:nvSpPr>
        <p:spPr>
          <a:xfrm>
            <a:off x="5163117" y="2044699"/>
            <a:ext cx="480120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Z</a:t>
            </a:r>
          </a:p>
        </p:txBody>
      </p:sp>
      <p:sp>
        <p:nvSpPr>
          <p:cNvPr id="965" name="A"/>
          <p:cNvSpPr txBox="1"/>
          <p:nvPr/>
        </p:nvSpPr>
        <p:spPr>
          <a:xfrm>
            <a:off x="6070943" y="2044699"/>
            <a:ext cx="480120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A</a:t>
            </a:r>
          </a:p>
        </p:txBody>
      </p:sp>
      <p:sp>
        <p:nvSpPr>
          <p:cNvPr id="966" name="0"/>
          <p:cNvSpPr txBox="1"/>
          <p:nvPr/>
        </p:nvSpPr>
        <p:spPr>
          <a:xfrm>
            <a:off x="2531095" y="1682749"/>
            <a:ext cx="29721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0</a:t>
            </a:r>
          </a:p>
        </p:txBody>
      </p:sp>
      <p:sp>
        <p:nvSpPr>
          <p:cNvPr id="967" name="1"/>
          <p:cNvSpPr txBox="1"/>
          <p:nvPr/>
        </p:nvSpPr>
        <p:spPr>
          <a:xfrm>
            <a:off x="3438920" y="1682749"/>
            <a:ext cx="29721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1</a:t>
            </a:r>
          </a:p>
        </p:txBody>
      </p:sp>
      <p:sp>
        <p:nvSpPr>
          <p:cNvPr id="968" name="2"/>
          <p:cNvSpPr txBox="1"/>
          <p:nvPr/>
        </p:nvSpPr>
        <p:spPr>
          <a:xfrm>
            <a:off x="4346746" y="1682749"/>
            <a:ext cx="29721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2</a:t>
            </a:r>
          </a:p>
        </p:txBody>
      </p:sp>
      <p:sp>
        <p:nvSpPr>
          <p:cNvPr id="969" name="3"/>
          <p:cNvSpPr txBox="1"/>
          <p:nvPr/>
        </p:nvSpPr>
        <p:spPr>
          <a:xfrm>
            <a:off x="5254572" y="1682749"/>
            <a:ext cx="29721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3</a:t>
            </a:r>
          </a:p>
        </p:txBody>
      </p:sp>
      <p:sp>
        <p:nvSpPr>
          <p:cNvPr id="970" name="4"/>
          <p:cNvSpPr txBox="1"/>
          <p:nvPr/>
        </p:nvSpPr>
        <p:spPr>
          <a:xfrm>
            <a:off x="6162398" y="1682749"/>
            <a:ext cx="29721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4</a:t>
            </a:r>
          </a:p>
        </p:txBody>
      </p:sp>
      <p:sp>
        <p:nvSpPr>
          <p:cNvPr id="971" name="-5"/>
          <p:cNvSpPr txBox="1"/>
          <p:nvPr/>
        </p:nvSpPr>
        <p:spPr>
          <a:xfrm>
            <a:off x="2439640" y="2889249"/>
            <a:ext cx="48012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-5</a:t>
            </a:r>
          </a:p>
        </p:txBody>
      </p:sp>
      <p:sp>
        <p:nvSpPr>
          <p:cNvPr id="972" name="-4"/>
          <p:cNvSpPr txBox="1"/>
          <p:nvPr/>
        </p:nvSpPr>
        <p:spPr>
          <a:xfrm>
            <a:off x="3347465" y="2889249"/>
            <a:ext cx="48012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-4</a:t>
            </a:r>
          </a:p>
        </p:txBody>
      </p:sp>
      <p:sp>
        <p:nvSpPr>
          <p:cNvPr id="973" name="-3"/>
          <p:cNvSpPr txBox="1"/>
          <p:nvPr/>
        </p:nvSpPr>
        <p:spPr>
          <a:xfrm>
            <a:off x="4255291" y="2889249"/>
            <a:ext cx="48012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-3</a:t>
            </a:r>
          </a:p>
        </p:txBody>
      </p:sp>
      <p:sp>
        <p:nvSpPr>
          <p:cNvPr id="974" name="-2"/>
          <p:cNvSpPr txBox="1"/>
          <p:nvPr/>
        </p:nvSpPr>
        <p:spPr>
          <a:xfrm>
            <a:off x="5163117" y="2889249"/>
            <a:ext cx="48012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-2</a:t>
            </a:r>
          </a:p>
        </p:txBody>
      </p:sp>
      <p:sp>
        <p:nvSpPr>
          <p:cNvPr id="975" name="-1"/>
          <p:cNvSpPr txBox="1"/>
          <p:nvPr/>
        </p:nvSpPr>
        <p:spPr>
          <a:xfrm>
            <a:off x="6070943" y="2889249"/>
            <a:ext cx="48012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-1</a:t>
            </a:r>
          </a:p>
        </p:txBody>
      </p:sp>
      <p:sp>
        <p:nvSpPr>
          <p:cNvPr id="976" name="S[???]"/>
          <p:cNvSpPr txBox="1"/>
          <p:nvPr/>
        </p:nvSpPr>
        <p:spPr>
          <a:xfrm>
            <a:off x="2052269" y="5588000"/>
            <a:ext cx="2316362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4800" b="0">
                <a:latin typeface="Menlo"/>
                <a:ea typeface="Menlo"/>
                <a:cs typeface="Menlo"/>
                <a:sym typeface="Menlo"/>
              </a:defRPr>
            </a:lvl1pPr>
          </a:lstStyle>
          <a:p>
            <a:r>
              <a:t>S[???]</a:t>
            </a:r>
          </a:p>
        </p:txBody>
      </p:sp>
      <p:sp>
        <p:nvSpPr>
          <p:cNvPr id="977" name="Arrow"/>
          <p:cNvSpPr/>
          <p:nvPr/>
        </p:nvSpPr>
        <p:spPr>
          <a:xfrm>
            <a:off x="4504537" y="5359400"/>
            <a:ext cx="2249141" cy="1270000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Menlo"/>
                <a:ea typeface="Menlo"/>
                <a:cs typeface="Menlo"/>
                <a:sym typeface="Menlo"/>
              </a:defRPr>
            </a:pPr>
            <a:endParaRPr/>
          </a:p>
        </p:txBody>
      </p:sp>
      <p:sp>
        <p:nvSpPr>
          <p:cNvPr id="978" name="“IZZ”"/>
          <p:cNvSpPr txBox="1"/>
          <p:nvPr/>
        </p:nvSpPr>
        <p:spPr>
          <a:xfrm>
            <a:off x="7273209" y="5588000"/>
            <a:ext cx="1949352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4800" b="0">
                <a:latin typeface="Menlo"/>
                <a:ea typeface="Menlo"/>
                <a:cs typeface="Menlo"/>
                <a:sym typeface="Menlo"/>
              </a:defRPr>
            </a:lvl1pPr>
          </a:lstStyle>
          <a:p>
            <a:r>
              <a:t>“IZZ”</a:t>
            </a:r>
          </a:p>
        </p:txBody>
      </p:sp>
      <p:sp>
        <p:nvSpPr>
          <p:cNvPr id="979" name="Rectangle"/>
          <p:cNvSpPr/>
          <p:nvPr/>
        </p:nvSpPr>
        <p:spPr>
          <a:xfrm>
            <a:off x="3239826" y="1602432"/>
            <a:ext cx="2511052" cy="1722736"/>
          </a:xfrm>
          <a:prstGeom prst="rect">
            <a:avLst/>
          </a:prstGeom>
          <a:ln w="38100">
            <a:solidFill>
              <a:schemeClr val="accent1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982" name="Connection Line"/>
          <p:cNvSpPr/>
          <p:nvPr/>
        </p:nvSpPr>
        <p:spPr>
          <a:xfrm>
            <a:off x="3232016" y="6534926"/>
            <a:ext cx="922257" cy="9873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37" h="21600" extrusionOk="0">
                <a:moveTo>
                  <a:pt x="21537" y="21600"/>
                </a:moveTo>
                <a:cubicBezTo>
                  <a:pt x="7116" y="21292"/>
                  <a:pt x="-63" y="14092"/>
                  <a:pt x="0" y="0"/>
                </a:cubicBezTo>
              </a:path>
            </a:pathLst>
          </a:custGeom>
          <a:ln w="508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981" name="what to put if we want multiple letters,…"/>
          <p:cNvSpPr txBox="1"/>
          <p:nvPr/>
        </p:nvSpPr>
        <p:spPr>
          <a:xfrm>
            <a:off x="4648944" y="7327900"/>
            <a:ext cx="5027712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what to put if we want multiple letters,</a:t>
            </a:r>
          </a:p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like “IZZ”?</a:t>
            </a: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Comparison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Comparison</a:t>
            </a:r>
          </a:p>
        </p:txBody>
      </p:sp>
      <p:sp>
        <p:nvSpPr>
          <p:cNvPr id="147" name="1 &lt; 2"/>
          <p:cNvSpPr txBox="1"/>
          <p:nvPr/>
        </p:nvSpPr>
        <p:spPr>
          <a:xfrm>
            <a:off x="2198985" y="1987550"/>
            <a:ext cx="1418630" cy="800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 b="0"/>
            </a:lvl1pPr>
          </a:lstStyle>
          <a:p>
            <a:r>
              <a:t>1 &lt; 2</a:t>
            </a:r>
          </a:p>
        </p:txBody>
      </p:sp>
      <p:sp>
        <p:nvSpPr>
          <p:cNvPr id="148" name="Arrow"/>
          <p:cNvSpPr/>
          <p:nvPr/>
        </p:nvSpPr>
        <p:spPr>
          <a:xfrm>
            <a:off x="4127500" y="1752600"/>
            <a:ext cx="1946226" cy="1270000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49" name="True…"/>
          <p:cNvSpPr txBox="1"/>
          <p:nvPr/>
        </p:nvSpPr>
        <p:spPr>
          <a:xfrm>
            <a:off x="6351828" y="2008784"/>
            <a:ext cx="2917033" cy="1155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algn="l">
              <a:defRPr sz="4800" b="0"/>
            </a:pPr>
            <a:r>
              <a:t>True</a:t>
            </a:r>
          </a:p>
          <a:p>
            <a:pPr algn="l">
              <a:defRPr b="0"/>
            </a:pPr>
            <a:r>
              <a:t>(because 1 is before 2)</a:t>
            </a:r>
          </a:p>
        </p:txBody>
      </p:sp>
      <p:sp>
        <p:nvSpPr>
          <p:cNvPr id="150" name="200 &lt; 100"/>
          <p:cNvSpPr txBox="1"/>
          <p:nvPr/>
        </p:nvSpPr>
        <p:spPr>
          <a:xfrm>
            <a:off x="1104170" y="3853805"/>
            <a:ext cx="2637830" cy="800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 b="0"/>
            </a:lvl1pPr>
          </a:lstStyle>
          <a:p>
            <a:r>
              <a:t>200 &lt; 100</a:t>
            </a:r>
          </a:p>
        </p:txBody>
      </p:sp>
      <p:sp>
        <p:nvSpPr>
          <p:cNvPr id="151" name="Arrow"/>
          <p:cNvSpPr/>
          <p:nvPr/>
        </p:nvSpPr>
        <p:spPr>
          <a:xfrm>
            <a:off x="4127500" y="3618855"/>
            <a:ext cx="1946226" cy="1270001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52" name="False…"/>
          <p:cNvSpPr txBox="1"/>
          <p:nvPr/>
        </p:nvSpPr>
        <p:spPr>
          <a:xfrm>
            <a:off x="6351828" y="3875039"/>
            <a:ext cx="4264523" cy="1155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algn="l">
              <a:defRPr sz="4800" b="0"/>
            </a:pPr>
            <a:r>
              <a:t>False</a:t>
            </a:r>
          </a:p>
          <a:p>
            <a:pPr algn="l">
              <a:defRPr b="0"/>
            </a:pPr>
            <a:r>
              <a:t>(because 200 is NOT before 100)</a:t>
            </a:r>
          </a:p>
        </p:txBody>
      </p:sp>
      <p:sp>
        <p:nvSpPr>
          <p:cNvPr id="153" name="“cat” &lt; “dog”"/>
          <p:cNvSpPr txBox="1"/>
          <p:nvPr/>
        </p:nvSpPr>
        <p:spPr>
          <a:xfrm>
            <a:off x="494173" y="6165205"/>
            <a:ext cx="3426024" cy="800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 b="0"/>
            </a:lvl1pPr>
          </a:lstStyle>
          <a:p>
            <a:r>
              <a:t>“cat” &lt; “dog”</a:t>
            </a:r>
          </a:p>
        </p:txBody>
      </p:sp>
      <p:sp>
        <p:nvSpPr>
          <p:cNvPr id="154" name="Arrow"/>
          <p:cNvSpPr/>
          <p:nvPr/>
        </p:nvSpPr>
        <p:spPr>
          <a:xfrm>
            <a:off x="4127500" y="5930255"/>
            <a:ext cx="1946226" cy="1270001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55" name="Python can also compare strings"/>
          <p:cNvSpPr txBox="1"/>
          <p:nvPr/>
        </p:nvSpPr>
        <p:spPr>
          <a:xfrm>
            <a:off x="5606745" y="8508355"/>
            <a:ext cx="5429251" cy="558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>
            <a:spAutoFit/>
          </a:bodyPr>
          <a:lstStyle>
            <a:lvl1pPr algn="l">
              <a:defRPr sz="3200" b="0"/>
            </a:lvl1pPr>
          </a:lstStyle>
          <a:p>
            <a:r>
              <a:t>Python can also compare strings</a:t>
            </a:r>
          </a:p>
        </p:txBody>
      </p:sp>
      <p:sp>
        <p:nvSpPr>
          <p:cNvPr id="156" name="Sitting Cat"/>
          <p:cNvSpPr/>
          <p:nvPr/>
        </p:nvSpPr>
        <p:spPr>
          <a:xfrm>
            <a:off x="737338" y="7625398"/>
            <a:ext cx="699620" cy="5728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65" h="21587" extrusionOk="0">
                <a:moveTo>
                  <a:pt x="17781" y="2"/>
                </a:moveTo>
                <a:cubicBezTo>
                  <a:pt x="17756" y="8"/>
                  <a:pt x="17731" y="21"/>
                  <a:pt x="17710" y="44"/>
                </a:cubicBezTo>
                <a:cubicBezTo>
                  <a:pt x="17322" y="478"/>
                  <a:pt x="16998" y="1143"/>
                  <a:pt x="16854" y="1697"/>
                </a:cubicBezTo>
                <a:cubicBezTo>
                  <a:pt x="16817" y="1842"/>
                  <a:pt x="16743" y="1962"/>
                  <a:pt x="16637" y="2041"/>
                </a:cubicBezTo>
                <a:cubicBezTo>
                  <a:pt x="15872" y="2594"/>
                  <a:pt x="15930" y="4148"/>
                  <a:pt x="15574" y="5512"/>
                </a:cubicBezTo>
                <a:cubicBezTo>
                  <a:pt x="15277" y="6638"/>
                  <a:pt x="14071" y="7073"/>
                  <a:pt x="13306" y="7429"/>
                </a:cubicBezTo>
                <a:cubicBezTo>
                  <a:pt x="12541" y="7791"/>
                  <a:pt x="7195" y="10380"/>
                  <a:pt x="7195" y="16547"/>
                </a:cubicBezTo>
                <a:cubicBezTo>
                  <a:pt x="7068" y="19307"/>
                  <a:pt x="6195" y="19796"/>
                  <a:pt x="4474" y="19796"/>
                </a:cubicBezTo>
                <a:cubicBezTo>
                  <a:pt x="2752" y="19796"/>
                  <a:pt x="1594" y="17805"/>
                  <a:pt x="1228" y="16922"/>
                </a:cubicBezTo>
                <a:cubicBezTo>
                  <a:pt x="776" y="15822"/>
                  <a:pt x="-319" y="16435"/>
                  <a:pt x="90" y="17529"/>
                </a:cubicBezTo>
                <a:cubicBezTo>
                  <a:pt x="420" y="18405"/>
                  <a:pt x="1859" y="21587"/>
                  <a:pt x="4612" y="21587"/>
                </a:cubicBezTo>
                <a:cubicBezTo>
                  <a:pt x="6806" y="21587"/>
                  <a:pt x="7880" y="20850"/>
                  <a:pt x="8225" y="20553"/>
                </a:cubicBezTo>
                <a:cubicBezTo>
                  <a:pt x="8294" y="20494"/>
                  <a:pt x="8390" y="20513"/>
                  <a:pt x="8432" y="20605"/>
                </a:cubicBezTo>
                <a:cubicBezTo>
                  <a:pt x="8677" y="21106"/>
                  <a:pt x="9086" y="21587"/>
                  <a:pt x="9606" y="21587"/>
                </a:cubicBezTo>
                <a:cubicBezTo>
                  <a:pt x="9606" y="21587"/>
                  <a:pt x="14480" y="21587"/>
                  <a:pt x="14847" y="21587"/>
                </a:cubicBezTo>
                <a:cubicBezTo>
                  <a:pt x="15214" y="21587"/>
                  <a:pt x="15420" y="21369"/>
                  <a:pt x="15436" y="20941"/>
                </a:cubicBezTo>
                <a:cubicBezTo>
                  <a:pt x="15452" y="20565"/>
                  <a:pt x="15265" y="20138"/>
                  <a:pt x="14840" y="20138"/>
                </a:cubicBezTo>
                <a:cubicBezTo>
                  <a:pt x="14038" y="20138"/>
                  <a:pt x="13740" y="19077"/>
                  <a:pt x="14389" y="18556"/>
                </a:cubicBezTo>
                <a:cubicBezTo>
                  <a:pt x="14915" y="18128"/>
                  <a:pt x="15495" y="17641"/>
                  <a:pt x="16069" y="17107"/>
                </a:cubicBezTo>
                <a:cubicBezTo>
                  <a:pt x="16127" y="17054"/>
                  <a:pt x="16206" y="17094"/>
                  <a:pt x="16222" y="17173"/>
                </a:cubicBezTo>
                <a:cubicBezTo>
                  <a:pt x="16519" y="18800"/>
                  <a:pt x="17126" y="21587"/>
                  <a:pt x="17796" y="21587"/>
                </a:cubicBezTo>
                <a:cubicBezTo>
                  <a:pt x="18742" y="21587"/>
                  <a:pt x="18470" y="21587"/>
                  <a:pt x="18847" y="21587"/>
                </a:cubicBezTo>
                <a:cubicBezTo>
                  <a:pt x="19224" y="21587"/>
                  <a:pt x="19437" y="21356"/>
                  <a:pt x="19437" y="20908"/>
                </a:cubicBezTo>
                <a:cubicBezTo>
                  <a:pt x="19437" y="20512"/>
                  <a:pt x="19220" y="20151"/>
                  <a:pt x="18779" y="20066"/>
                </a:cubicBezTo>
                <a:cubicBezTo>
                  <a:pt x="18582" y="20026"/>
                  <a:pt x="18417" y="19854"/>
                  <a:pt x="18364" y="19611"/>
                </a:cubicBezTo>
                <a:cubicBezTo>
                  <a:pt x="18146" y="18655"/>
                  <a:pt x="18051" y="16896"/>
                  <a:pt x="18115" y="15005"/>
                </a:cubicBezTo>
                <a:cubicBezTo>
                  <a:pt x="18120" y="14900"/>
                  <a:pt x="18151" y="14808"/>
                  <a:pt x="18204" y="14729"/>
                </a:cubicBezTo>
                <a:cubicBezTo>
                  <a:pt x="19065" y="13537"/>
                  <a:pt x="19666" y="12212"/>
                  <a:pt x="19666" y="10809"/>
                </a:cubicBezTo>
                <a:cubicBezTo>
                  <a:pt x="19666" y="8826"/>
                  <a:pt x="18890" y="8267"/>
                  <a:pt x="19325" y="6224"/>
                </a:cubicBezTo>
                <a:cubicBezTo>
                  <a:pt x="19517" y="5335"/>
                  <a:pt x="20101" y="5182"/>
                  <a:pt x="20101" y="5182"/>
                </a:cubicBezTo>
                <a:cubicBezTo>
                  <a:pt x="20101" y="5182"/>
                  <a:pt x="21223" y="5353"/>
                  <a:pt x="21100" y="3871"/>
                </a:cubicBezTo>
                <a:cubicBezTo>
                  <a:pt x="21095" y="3812"/>
                  <a:pt x="21105" y="3753"/>
                  <a:pt x="21132" y="3700"/>
                </a:cubicBezTo>
                <a:cubicBezTo>
                  <a:pt x="21206" y="3595"/>
                  <a:pt x="21238" y="3489"/>
                  <a:pt x="21260" y="3404"/>
                </a:cubicBezTo>
                <a:cubicBezTo>
                  <a:pt x="21281" y="3298"/>
                  <a:pt x="21233" y="3192"/>
                  <a:pt x="21153" y="3152"/>
                </a:cubicBezTo>
                <a:cubicBezTo>
                  <a:pt x="20829" y="2994"/>
                  <a:pt x="20298" y="2646"/>
                  <a:pt x="19905" y="2080"/>
                </a:cubicBezTo>
                <a:cubicBezTo>
                  <a:pt x="19581" y="1605"/>
                  <a:pt x="18757" y="1566"/>
                  <a:pt x="18332" y="1586"/>
                </a:cubicBezTo>
                <a:cubicBezTo>
                  <a:pt x="18189" y="1592"/>
                  <a:pt x="18066" y="1453"/>
                  <a:pt x="18055" y="1275"/>
                </a:cubicBezTo>
                <a:cubicBezTo>
                  <a:pt x="18044" y="1103"/>
                  <a:pt x="17997" y="596"/>
                  <a:pt x="17949" y="155"/>
                </a:cubicBezTo>
                <a:cubicBezTo>
                  <a:pt x="17937" y="46"/>
                  <a:pt x="17856" y="-13"/>
                  <a:pt x="17781" y="2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57" name="Rectangle"/>
          <p:cNvSpPr/>
          <p:nvPr/>
        </p:nvSpPr>
        <p:spPr>
          <a:xfrm>
            <a:off x="196850" y="1498600"/>
            <a:ext cx="11256318" cy="3857179"/>
          </a:xfrm>
          <a:prstGeom prst="rect">
            <a:avLst/>
          </a:prstGeom>
          <a:solidFill>
            <a:srgbClr val="FFFFFF">
              <a:alpha val="89453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58" name="Dachshund"/>
          <p:cNvSpPr/>
          <p:nvPr/>
        </p:nvSpPr>
        <p:spPr>
          <a:xfrm>
            <a:off x="2736865" y="7680627"/>
            <a:ext cx="924454" cy="4623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01" h="21585" extrusionOk="0">
                <a:moveTo>
                  <a:pt x="18106" y="2"/>
                </a:moveTo>
                <a:cubicBezTo>
                  <a:pt x="17983" y="-4"/>
                  <a:pt x="17853" y="6"/>
                  <a:pt x="17717" y="32"/>
                </a:cubicBezTo>
                <a:cubicBezTo>
                  <a:pt x="16627" y="244"/>
                  <a:pt x="16556" y="2255"/>
                  <a:pt x="16556" y="2255"/>
                </a:cubicBezTo>
                <a:cubicBezTo>
                  <a:pt x="15624" y="4513"/>
                  <a:pt x="14870" y="7613"/>
                  <a:pt x="13041" y="7899"/>
                </a:cubicBezTo>
                <a:cubicBezTo>
                  <a:pt x="11556" y="7683"/>
                  <a:pt x="6457" y="7216"/>
                  <a:pt x="5448" y="8041"/>
                </a:cubicBezTo>
                <a:cubicBezTo>
                  <a:pt x="4380" y="8914"/>
                  <a:pt x="1600" y="14388"/>
                  <a:pt x="470" y="14308"/>
                </a:cubicBezTo>
                <a:cubicBezTo>
                  <a:pt x="72" y="14280"/>
                  <a:pt x="0" y="14547"/>
                  <a:pt x="0" y="14547"/>
                </a:cubicBezTo>
                <a:cubicBezTo>
                  <a:pt x="0" y="14547"/>
                  <a:pt x="115" y="15068"/>
                  <a:pt x="470" y="15049"/>
                </a:cubicBezTo>
                <a:cubicBezTo>
                  <a:pt x="1450" y="14996"/>
                  <a:pt x="2081" y="14462"/>
                  <a:pt x="3510" y="12510"/>
                </a:cubicBezTo>
                <a:cubicBezTo>
                  <a:pt x="4198" y="11571"/>
                  <a:pt x="4852" y="11567"/>
                  <a:pt x="4852" y="11567"/>
                </a:cubicBezTo>
                <a:cubicBezTo>
                  <a:pt x="4852" y="11567"/>
                  <a:pt x="4626" y="13119"/>
                  <a:pt x="4718" y="14177"/>
                </a:cubicBezTo>
                <a:cubicBezTo>
                  <a:pt x="4811" y="15235"/>
                  <a:pt x="3810" y="15023"/>
                  <a:pt x="3678" y="15790"/>
                </a:cubicBezTo>
                <a:cubicBezTo>
                  <a:pt x="3546" y="16558"/>
                  <a:pt x="3690" y="16776"/>
                  <a:pt x="3730" y="17380"/>
                </a:cubicBezTo>
                <a:cubicBezTo>
                  <a:pt x="3787" y="18253"/>
                  <a:pt x="3798" y="19582"/>
                  <a:pt x="3775" y="19950"/>
                </a:cubicBezTo>
                <a:cubicBezTo>
                  <a:pt x="3753" y="20317"/>
                  <a:pt x="3681" y="20411"/>
                  <a:pt x="3686" y="20788"/>
                </a:cubicBezTo>
                <a:cubicBezTo>
                  <a:pt x="3693" y="21242"/>
                  <a:pt x="3955" y="21576"/>
                  <a:pt x="4139" y="21576"/>
                </a:cubicBezTo>
                <a:cubicBezTo>
                  <a:pt x="4324" y="21576"/>
                  <a:pt x="5228" y="21576"/>
                  <a:pt x="5228" y="21576"/>
                </a:cubicBezTo>
                <a:cubicBezTo>
                  <a:pt x="5228" y="21576"/>
                  <a:pt x="5159" y="20132"/>
                  <a:pt x="4733" y="19939"/>
                </a:cubicBezTo>
                <a:cubicBezTo>
                  <a:pt x="4610" y="19851"/>
                  <a:pt x="4446" y="17776"/>
                  <a:pt x="4837" y="16982"/>
                </a:cubicBezTo>
                <a:cubicBezTo>
                  <a:pt x="5170" y="16940"/>
                  <a:pt x="5670" y="16790"/>
                  <a:pt x="6094" y="16481"/>
                </a:cubicBezTo>
                <a:cubicBezTo>
                  <a:pt x="6321" y="17887"/>
                  <a:pt x="6467" y="19769"/>
                  <a:pt x="6472" y="20081"/>
                </a:cubicBezTo>
                <a:cubicBezTo>
                  <a:pt x="6477" y="20449"/>
                  <a:pt x="6401" y="20539"/>
                  <a:pt x="6446" y="20919"/>
                </a:cubicBezTo>
                <a:cubicBezTo>
                  <a:pt x="6500" y="21366"/>
                  <a:pt x="6715" y="21576"/>
                  <a:pt x="6899" y="21576"/>
                </a:cubicBezTo>
                <a:cubicBezTo>
                  <a:pt x="7084" y="21576"/>
                  <a:pt x="7933" y="21576"/>
                  <a:pt x="7933" y="21576"/>
                </a:cubicBezTo>
                <a:cubicBezTo>
                  <a:pt x="7933" y="21576"/>
                  <a:pt x="7833" y="20128"/>
                  <a:pt x="7391" y="19990"/>
                </a:cubicBezTo>
                <a:cubicBezTo>
                  <a:pt x="7261" y="19902"/>
                  <a:pt x="7211" y="18831"/>
                  <a:pt x="7435" y="17114"/>
                </a:cubicBezTo>
                <a:cubicBezTo>
                  <a:pt x="7527" y="16403"/>
                  <a:pt x="7894" y="15638"/>
                  <a:pt x="8301" y="14904"/>
                </a:cubicBezTo>
                <a:cubicBezTo>
                  <a:pt x="10492" y="15396"/>
                  <a:pt x="11907" y="16906"/>
                  <a:pt x="13314" y="17424"/>
                </a:cubicBezTo>
                <a:cubicBezTo>
                  <a:pt x="13313" y="18443"/>
                  <a:pt x="13355" y="19925"/>
                  <a:pt x="13594" y="20172"/>
                </a:cubicBezTo>
                <a:cubicBezTo>
                  <a:pt x="13748" y="20331"/>
                  <a:pt x="13611" y="21576"/>
                  <a:pt x="13886" y="21576"/>
                </a:cubicBezTo>
                <a:cubicBezTo>
                  <a:pt x="14098" y="21576"/>
                  <a:pt x="14990" y="21576"/>
                  <a:pt x="14990" y="21576"/>
                </a:cubicBezTo>
                <a:cubicBezTo>
                  <a:pt x="14990" y="21576"/>
                  <a:pt x="14866" y="20195"/>
                  <a:pt x="14507" y="20125"/>
                </a:cubicBezTo>
                <a:cubicBezTo>
                  <a:pt x="14382" y="20100"/>
                  <a:pt x="14390" y="18808"/>
                  <a:pt x="14536" y="17575"/>
                </a:cubicBezTo>
                <a:cubicBezTo>
                  <a:pt x="14746" y="17543"/>
                  <a:pt x="14954" y="17478"/>
                  <a:pt x="15156" y="17383"/>
                </a:cubicBezTo>
                <a:cubicBezTo>
                  <a:pt x="15320" y="18564"/>
                  <a:pt x="15579" y="20134"/>
                  <a:pt x="15801" y="20209"/>
                </a:cubicBezTo>
                <a:cubicBezTo>
                  <a:pt x="16114" y="20314"/>
                  <a:pt x="16122" y="21559"/>
                  <a:pt x="16400" y="21576"/>
                </a:cubicBezTo>
                <a:cubicBezTo>
                  <a:pt x="16721" y="21596"/>
                  <a:pt x="17462" y="21576"/>
                  <a:pt x="17462" y="21576"/>
                </a:cubicBezTo>
                <a:cubicBezTo>
                  <a:pt x="17462" y="21576"/>
                  <a:pt x="17244" y="20027"/>
                  <a:pt x="16831" y="19956"/>
                </a:cubicBezTo>
                <a:cubicBezTo>
                  <a:pt x="16681" y="19931"/>
                  <a:pt x="16454" y="18042"/>
                  <a:pt x="16522" y="16171"/>
                </a:cubicBezTo>
                <a:cubicBezTo>
                  <a:pt x="17404" y="14941"/>
                  <a:pt x="17978" y="13032"/>
                  <a:pt x="17925" y="10897"/>
                </a:cubicBezTo>
                <a:cubicBezTo>
                  <a:pt x="17887" y="9363"/>
                  <a:pt x="17948" y="8356"/>
                  <a:pt x="18057" y="7664"/>
                </a:cubicBezTo>
                <a:cubicBezTo>
                  <a:pt x="18290" y="8097"/>
                  <a:pt x="18539" y="8308"/>
                  <a:pt x="18678" y="8411"/>
                </a:cubicBezTo>
                <a:cubicBezTo>
                  <a:pt x="18929" y="8597"/>
                  <a:pt x="19352" y="8674"/>
                  <a:pt x="19193" y="8118"/>
                </a:cubicBezTo>
                <a:cubicBezTo>
                  <a:pt x="19078" y="7711"/>
                  <a:pt x="18974" y="6272"/>
                  <a:pt x="18928" y="5528"/>
                </a:cubicBezTo>
                <a:cubicBezTo>
                  <a:pt x="19287" y="5038"/>
                  <a:pt x="19957" y="5314"/>
                  <a:pt x="20370" y="5219"/>
                </a:cubicBezTo>
                <a:cubicBezTo>
                  <a:pt x="20827" y="5113"/>
                  <a:pt x="20844" y="4725"/>
                  <a:pt x="20844" y="4478"/>
                </a:cubicBezTo>
                <a:cubicBezTo>
                  <a:pt x="21231" y="4195"/>
                  <a:pt x="21600" y="3489"/>
                  <a:pt x="21477" y="2925"/>
                </a:cubicBezTo>
                <a:cubicBezTo>
                  <a:pt x="21354" y="2361"/>
                  <a:pt x="20317" y="1938"/>
                  <a:pt x="19948" y="1655"/>
                </a:cubicBezTo>
                <a:cubicBezTo>
                  <a:pt x="19579" y="1373"/>
                  <a:pt x="19492" y="773"/>
                  <a:pt x="19492" y="773"/>
                </a:cubicBezTo>
                <a:cubicBezTo>
                  <a:pt x="19492" y="773"/>
                  <a:pt x="18967" y="42"/>
                  <a:pt x="18106" y="2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4" name="Slicing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Slicing</a:t>
            </a:r>
          </a:p>
        </p:txBody>
      </p:sp>
      <p:sp>
        <p:nvSpPr>
          <p:cNvPr id="985" name="S:"/>
          <p:cNvSpPr txBox="1"/>
          <p:nvPr/>
        </p:nvSpPr>
        <p:spPr>
          <a:xfrm>
            <a:off x="1167804" y="2063750"/>
            <a:ext cx="839392" cy="800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/>
            </a:lvl1pPr>
          </a:lstStyle>
          <a:p>
            <a:r>
              <a:t>S: </a:t>
            </a:r>
          </a:p>
        </p:txBody>
      </p:sp>
      <p:sp>
        <p:nvSpPr>
          <p:cNvPr id="986" name="P"/>
          <p:cNvSpPr txBox="1"/>
          <p:nvPr/>
        </p:nvSpPr>
        <p:spPr>
          <a:xfrm>
            <a:off x="2439640" y="2044699"/>
            <a:ext cx="480120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P</a:t>
            </a:r>
          </a:p>
        </p:txBody>
      </p:sp>
      <p:sp>
        <p:nvSpPr>
          <p:cNvPr id="987" name="I"/>
          <p:cNvSpPr txBox="1"/>
          <p:nvPr/>
        </p:nvSpPr>
        <p:spPr>
          <a:xfrm>
            <a:off x="3347465" y="2044699"/>
            <a:ext cx="480121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I</a:t>
            </a:r>
          </a:p>
        </p:txBody>
      </p:sp>
      <p:sp>
        <p:nvSpPr>
          <p:cNvPr id="988" name="Z"/>
          <p:cNvSpPr txBox="1"/>
          <p:nvPr/>
        </p:nvSpPr>
        <p:spPr>
          <a:xfrm>
            <a:off x="4255291" y="2044699"/>
            <a:ext cx="480121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Z</a:t>
            </a:r>
          </a:p>
        </p:txBody>
      </p:sp>
      <p:sp>
        <p:nvSpPr>
          <p:cNvPr id="989" name="Z"/>
          <p:cNvSpPr txBox="1"/>
          <p:nvPr/>
        </p:nvSpPr>
        <p:spPr>
          <a:xfrm>
            <a:off x="5163117" y="2044699"/>
            <a:ext cx="480120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Z</a:t>
            </a:r>
          </a:p>
        </p:txBody>
      </p:sp>
      <p:sp>
        <p:nvSpPr>
          <p:cNvPr id="990" name="A"/>
          <p:cNvSpPr txBox="1"/>
          <p:nvPr/>
        </p:nvSpPr>
        <p:spPr>
          <a:xfrm>
            <a:off x="6070943" y="2044699"/>
            <a:ext cx="480120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A</a:t>
            </a:r>
          </a:p>
        </p:txBody>
      </p:sp>
      <p:sp>
        <p:nvSpPr>
          <p:cNvPr id="991" name="0"/>
          <p:cNvSpPr txBox="1"/>
          <p:nvPr/>
        </p:nvSpPr>
        <p:spPr>
          <a:xfrm>
            <a:off x="2531095" y="1682749"/>
            <a:ext cx="29721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0</a:t>
            </a:r>
          </a:p>
        </p:txBody>
      </p:sp>
      <p:sp>
        <p:nvSpPr>
          <p:cNvPr id="992" name="1"/>
          <p:cNvSpPr txBox="1"/>
          <p:nvPr/>
        </p:nvSpPr>
        <p:spPr>
          <a:xfrm>
            <a:off x="3438920" y="1682749"/>
            <a:ext cx="29721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1</a:t>
            </a:r>
          </a:p>
        </p:txBody>
      </p:sp>
      <p:sp>
        <p:nvSpPr>
          <p:cNvPr id="993" name="2"/>
          <p:cNvSpPr txBox="1"/>
          <p:nvPr/>
        </p:nvSpPr>
        <p:spPr>
          <a:xfrm>
            <a:off x="4346746" y="1682749"/>
            <a:ext cx="29721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2</a:t>
            </a:r>
          </a:p>
        </p:txBody>
      </p:sp>
      <p:sp>
        <p:nvSpPr>
          <p:cNvPr id="994" name="3"/>
          <p:cNvSpPr txBox="1"/>
          <p:nvPr/>
        </p:nvSpPr>
        <p:spPr>
          <a:xfrm>
            <a:off x="5254572" y="1682749"/>
            <a:ext cx="29721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3</a:t>
            </a:r>
          </a:p>
        </p:txBody>
      </p:sp>
      <p:sp>
        <p:nvSpPr>
          <p:cNvPr id="995" name="4"/>
          <p:cNvSpPr txBox="1"/>
          <p:nvPr/>
        </p:nvSpPr>
        <p:spPr>
          <a:xfrm>
            <a:off x="6162398" y="1682749"/>
            <a:ext cx="29721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4</a:t>
            </a:r>
          </a:p>
        </p:txBody>
      </p:sp>
      <p:sp>
        <p:nvSpPr>
          <p:cNvPr id="996" name="-5"/>
          <p:cNvSpPr txBox="1"/>
          <p:nvPr/>
        </p:nvSpPr>
        <p:spPr>
          <a:xfrm>
            <a:off x="2439640" y="2889249"/>
            <a:ext cx="48012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-5</a:t>
            </a:r>
          </a:p>
        </p:txBody>
      </p:sp>
      <p:sp>
        <p:nvSpPr>
          <p:cNvPr id="997" name="-4"/>
          <p:cNvSpPr txBox="1"/>
          <p:nvPr/>
        </p:nvSpPr>
        <p:spPr>
          <a:xfrm>
            <a:off x="3347465" y="2889249"/>
            <a:ext cx="48012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-4</a:t>
            </a:r>
          </a:p>
        </p:txBody>
      </p:sp>
      <p:sp>
        <p:nvSpPr>
          <p:cNvPr id="998" name="-3"/>
          <p:cNvSpPr txBox="1"/>
          <p:nvPr/>
        </p:nvSpPr>
        <p:spPr>
          <a:xfrm>
            <a:off x="4255291" y="2889249"/>
            <a:ext cx="48012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-3</a:t>
            </a:r>
          </a:p>
        </p:txBody>
      </p:sp>
      <p:sp>
        <p:nvSpPr>
          <p:cNvPr id="999" name="-2"/>
          <p:cNvSpPr txBox="1"/>
          <p:nvPr/>
        </p:nvSpPr>
        <p:spPr>
          <a:xfrm>
            <a:off x="5163117" y="2889249"/>
            <a:ext cx="48012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-2</a:t>
            </a:r>
          </a:p>
        </p:txBody>
      </p:sp>
      <p:sp>
        <p:nvSpPr>
          <p:cNvPr id="1000" name="-1"/>
          <p:cNvSpPr txBox="1"/>
          <p:nvPr/>
        </p:nvSpPr>
        <p:spPr>
          <a:xfrm>
            <a:off x="6070943" y="2889249"/>
            <a:ext cx="48012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-1</a:t>
            </a:r>
          </a:p>
        </p:txBody>
      </p:sp>
      <p:sp>
        <p:nvSpPr>
          <p:cNvPr id="1001" name="S[1:4]"/>
          <p:cNvSpPr txBox="1"/>
          <p:nvPr/>
        </p:nvSpPr>
        <p:spPr>
          <a:xfrm>
            <a:off x="2052269" y="5588000"/>
            <a:ext cx="2316362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4800" b="0">
                <a:latin typeface="Menlo"/>
                <a:ea typeface="Menlo"/>
                <a:cs typeface="Menlo"/>
                <a:sym typeface="Menlo"/>
              </a:defRPr>
            </a:lvl1pPr>
          </a:lstStyle>
          <a:p>
            <a:r>
              <a:t>S[1:4]</a:t>
            </a:r>
          </a:p>
        </p:txBody>
      </p:sp>
      <p:sp>
        <p:nvSpPr>
          <p:cNvPr id="1002" name="Arrow"/>
          <p:cNvSpPr/>
          <p:nvPr/>
        </p:nvSpPr>
        <p:spPr>
          <a:xfrm>
            <a:off x="4504537" y="5359400"/>
            <a:ext cx="2249141" cy="1270000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Menlo"/>
                <a:ea typeface="Menlo"/>
                <a:cs typeface="Menlo"/>
                <a:sym typeface="Menlo"/>
              </a:defRPr>
            </a:pPr>
            <a:endParaRPr/>
          </a:p>
        </p:txBody>
      </p:sp>
      <p:sp>
        <p:nvSpPr>
          <p:cNvPr id="1003" name="“IZZ”"/>
          <p:cNvSpPr txBox="1"/>
          <p:nvPr/>
        </p:nvSpPr>
        <p:spPr>
          <a:xfrm>
            <a:off x="7273209" y="5588000"/>
            <a:ext cx="1949352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4800" b="0">
                <a:latin typeface="Menlo"/>
                <a:ea typeface="Menlo"/>
                <a:cs typeface="Menlo"/>
                <a:sym typeface="Menlo"/>
              </a:defRPr>
            </a:lvl1pPr>
          </a:lstStyle>
          <a:p>
            <a:r>
              <a:t>“IZZ”</a:t>
            </a:r>
          </a:p>
        </p:txBody>
      </p:sp>
      <p:sp>
        <p:nvSpPr>
          <p:cNvPr id="1004" name="Rectangle"/>
          <p:cNvSpPr/>
          <p:nvPr/>
        </p:nvSpPr>
        <p:spPr>
          <a:xfrm>
            <a:off x="3239826" y="1602432"/>
            <a:ext cx="2511052" cy="1722736"/>
          </a:xfrm>
          <a:prstGeom prst="rect">
            <a:avLst/>
          </a:prstGeom>
          <a:ln w="38100">
            <a:solidFill>
              <a:schemeClr val="accent1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6" name="Slicing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Slicing</a:t>
            </a:r>
          </a:p>
        </p:txBody>
      </p:sp>
      <p:sp>
        <p:nvSpPr>
          <p:cNvPr id="1007" name="S:"/>
          <p:cNvSpPr txBox="1"/>
          <p:nvPr/>
        </p:nvSpPr>
        <p:spPr>
          <a:xfrm>
            <a:off x="1167804" y="2063750"/>
            <a:ext cx="839392" cy="800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/>
            </a:lvl1pPr>
          </a:lstStyle>
          <a:p>
            <a:r>
              <a:t>S: </a:t>
            </a:r>
          </a:p>
        </p:txBody>
      </p:sp>
      <p:sp>
        <p:nvSpPr>
          <p:cNvPr id="1008" name="P"/>
          <p:cNvSpPr txBox="1"/>
          <p:nvPr/>
        </p:nvSpPr>
        <p:spPr>
          <a:xfrm>
            <a:off x="2439640" y="2044699"/>
            <a:ext cx="480120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P</a:t>
            </a:r>
          </a:p>
        </p:txBody>
      </p:sp>
      <p:sp>
        <p:nvSpPr>
          <p:cNvPr id="1009" name="I"/>
          <p:cNvSpPr txBox="1"/>
          <p:nvPr/>
        </p:nvSpPr>
        <p:spPr>
          <a:xfrm>
            <a:off x="3347465" y="2044699"/>
            <a:ext cx="480121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I</a:t>
            </a:r>
          </a:p>
        </p:txBody>
      </p:sp>
      <p:sp>
        <p:nvSpPr>
          <p:cNvPr id="1010" name="Z"/>
          <p:cNvSpPr txBox="1"/>
          <p:nvPr/>
        </p:nvSpPr>
        <p:spPr>
          <a:xfrm>
            <a:off x="4255291" y="2044699"/>
            <a:ext cx="480121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Z</a:t>
            </a:r>
          </a:p>
        </p:txBody>
      </p:sp>
      <p:sp>
        <p:nvSpPr>
          <p:cNvPr id="1011" name="Z"/>
          <p:cNvSpPr txBox="1"/>
          <p:nvPr/>
        </p:nvSpPr>
        <p:spPr>
          <a:xfrm>
            <a:off x="5163117" y="2044699"/>
            <a:ext cx="480120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Z</a:t>
            </a:r>
          </a:p>
        </p:txBody>
      </p:sp>
      <p:sp>
        <p:nvSpPr>
          <p:cNvPr id="1012" name="A"/>
          <p:cNvSpPr txBox="1"/>
          <p:nvPr/>
        </p:nvSpPr>
        <p:spPr>
          <a:xfrm>
            <a:off x="6070943" y="2044699"/>
            <a:ext cx="480120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A</a:t>
            </a:r>
          </a:p>
        </p:txBody>
      </p:sp>
      <p:sp>
        <p:nvSpPr>
          <p:cNvPr id="1013" name="0"/>
          <p:cNvSpPr txBox="1"/>
          <p:nvPr/>
        </p:nvSpPr>
        <p:spPr>
          <a:xfrm>
            <a:off x="2531095" y="1682749"/>
            <a:ext cx="29721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0</a:t>
            </a:r>
          </a:p>
        </p:txBody>
      </p:sp>
      <p:sp>
        <p:nvSpPr>
          <p:cNvPr id="1014" name="1"/>
          <p:cNvSpPr txBox="1"/>
          <p:nvPr/>
        </p:nvSpPr>
        <p:spPr>
          <a:xfrm>
            <a:off x="3438920" y="1682749"/>
            <a:ext cx="29721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1</a:t>
            </a:r>
          </a:p>
        </p:txBody>
      </p:sp>
      <p:sp>
        <p:nvSpPr>
          <p:cNvPr id="1015" name="2"/>
          <p:cNvSpPr txBox="1"/>
          <p:nvPr/>
        </p:nvSpPr>
        <p:spPr>
          <a:xfrm>
            <a:off x="4346746" y="1682749"/>
            <a:ext cx="29721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2</a:t>
            </a:r>
          </a:p>
        </p:txBody>
      </p:sp>
      <p:sp>
        <p:nvSpPr>
          <p:cNvPr id="1016" name="3"/>
          <p:cNvSpPr txBox="1"/>
          <p:nvPr/>
        </p:nvSpPr>
        <p:spPr>
          <a:xfrm>
            <a:off x="5254572" y="1682749"/>
            <a:ext cx="29721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3</a:t>
            </a:r>
          </a:p>
        </p:txBody>
      </p:sp>
      <p:sp>
        <p:nvSpPr>
          <p:cNvPr id="1017" name="4"/>
          <p:cNvSpPr txBox="1"/>
          <p:nvPr/>
        </p:nvSpPr>
        <p:spPr>
          <a:xfrm>
            <a:off x="6162398" y="1682749"/>
            <a:ext cx="29721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4</a:t>
            </a:r>
          </a:p>
        </p:txBody>
      </p:sp>
      <p:sp>
        <p:nvSpPr>
          <p:cNvPr id="1018" name="-5"/>
          <p:cNvSpPr txBox="1"/>
          <p:nvPr/>
        </p:nvSpPr>
        <p:spPr>
          <a:xfrm>
            <a:off x="2439640" y="2889249"/>
            <a:ext cx="48012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-5</a:t>
            </a:r>
          </a:p>
        </p:txBody>
      </p:sp>
      <p:sp>
        <p:nvSpPr>
          <p:cNvPr id="1019" name="-4"/>
          <p:cNvSpPr txBox="1"/>
          <p:nvPr/>
        </p:nvSpPr>
        <p:spPr>
          <a:xfrm>
            <a:off x="3347465" y="2889249"/>
            <a:ext cx="48012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-4</a:t>
            </a:r>
          </a:p>
        </p:txBody>
      </p:sp>
      <p:sp>
        <p:nvSpPr>
          <p:cNvPr id="1020" name="-3"/>
          <p:cNvSpPr txBox="1"/>
          <p:nvPr/>
        </p:nvSpPr>
        <p:spPr>
          <a:xfrm>
            <a:off x="4255291" y="2889249"/>
            <a:ext cx="48012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-3</a:t>
            </a:r>
          </a:p>
        </p:txBody>
      </p:sp>
      <p:sp>
        <p:nvSpPr>
          <p:cNvPr id="1021" name="-2"/>
          <p:cNvSpPr txBox="1"/>
          <p:nvPr/>
        </p:nvSpPr>
        <p:spPr>
          <a:xfrm>
            <a:off x="5163117" y="2889249"/>
            <a:ext cx="48012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-2</a:t>
            </a:r>
          </a:p>
        </p:txBody>
      </p:sp>
      <p:sp>
        <p:nvSpPr>
          <p:cNvPr id="1022" name="-1"/>
          <p:cNvSpPr txBox="1"/>
          <p:nvPr/>
        </p:nvSpPr>
        <p:spPr>
          <a:xfrm>
            <a:off x="6070943" y="2889249"/>
            <a:ext cx="48012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-1</a:t>
            </a:r>
          </a:p>
        </p:txBody>
      </p:sp>
      <p:sp>
        <p:nvSpPr>
          <p:cNvPr id="1023" name="S[1:4]"/>
          <p:cNvSpPr txBox="1"/>
          <p:nvPr/>
        </p:nvSpPr>
        <p:spPr>
          <a:xfrm>
            <a:off x="2052269" y="5588000"/>
            <a:ext cx="2316362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4800" b="0">
                <a:latin typeface="Menlo"/>
                <a:ea typeface="Menlo"/>
                <a:cs typeface="Menlo"/>
                <a:sym typeface="Menlo"/>
              </a:defRPr>
            </a:lvl1pPr>
          </a:lstStyle>
          <a:p>
            <a:r>
              <a:t>S[1:4]</a:t>
            </a:r>
          </a:p>
        </p:txBody>
      </p:sp>
      <p:sp>
        <p:nvSpPr>
          <p:cNvPr id="1024" name="Arrow"/>
          <p:cNvSpPr/>
          <p:nvPr/>
        </p:nvSpPr>
        <p:spPr>
          <a:xfrm>
            <a:off x="4504537" y="5359400"/>
            <a:ext cx="2249141" cy="1270000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Menlo"/>
                <a:ea typeface="Menlo"/>
                <a:cs typeface="Menlo"/>
                <a:sym typeface="Menlo"/>
              </a:defRPr>
            </a:pPr>
            <a:endParaRPr/>
          </a:p>
        </p:txBody>
      </p:sp>
      <p:sp>
        <p:nvSpPr>
          <p:cNvPr id="1025" name="“IZZ”"/>
          <p:cNvSpPr txBox="1"/>
          <p:nvPr/>
        </p:nvSpPr>
        <p:spPr>
          <a:xfrm>
            <a:off x="7273209" y="5588000"/>
            <a:ext cx="1949352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4800" b="0">
                <a:latin typeface="Menlo"/>
                <a:ea typeface="Menlo"/>
                <a:cs typeface="Menlo"/>
                <a:sym typeface="Menlo"/>
              </a:defRPr>
            </a:lvl1pPr>
          </a:lstStyle>
          <a:p>
            <a:r>
              <a:t>“IZZ”</a:t>
            </a:r>
          </a:p>
        </p:txBody>
      </p:sp>
      <p:sp>
        <p:nvSpPr>
          <p:cNvPr id="1026" name="Rectangle"/>
          <p:cNvSpPr/>
          <p:nvPr/>
        </p:nvSpPr>
        <p:spPr>
          <a:xfrm>
            <a:off x="3239826" y="1602432"/>
            <a:ext cx="2511052" cy="1722736"/>
          </a:xfrm>
          <a:prstGeom prst="rect">
            <a:avLst/>
          </a:prstGeom>
          <a:ln w="38100">
            <a:solidFill>
              <a:schemeClr val="accent1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027" name="Circle"/>
          <p:cNvSpPr/>
          <p:nvPr/>
        </p:nvSpPr>
        <p:spPr>
          <a:xfrm>
            <a:off x="3287766" y="1643340"/>
            <a:ext cx="599519" cy="599520"/>
          </a:xfrm>
          <a:prstGeom prst="ellipse">
            <a:avLst/>
          </a:prstGeom>
          <a:ln w="635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028" name="Circle"/>
          <p:cNvSpPr/>
          <p:nvPr/>
        </p:nvSpPr>
        <p:spPr>
          <a:xfrm>
            <a:off x="6011243" y="1617940"/>
            <a:ext cx="599520" cy="599520"/>
          </a:xfrm>
          <a:prstGeom prst="ellipse">
            <a:avLst/>
          </a:prstGeom>
          <a:ln w="635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Slicing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Slicing</a:t>
            </a:r>
          </a:p>
        </p:txBody>
      </p:sp>
      <p:sp>
        <p:nvSpPr>
          <p:cNvPr id="1031" name="S:"/>
          <p:cNvSpPr txBox="1"/>
          <p:nvPr/>
        </p:nvSpPr>
        <p:spPr>
          <a:xfrm>
            <a:off x="1167804" y="2063750"/>
            <a:ext cx="839392" cy="800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/>
            </a:lvl1pPr>
          </a:lstStyle>
          <a:p>
            <a:r>
              <a:t>S: </a:t>
            </a:r>
          </a:p>
        </p:txBody>
      </p:sp>
      <p:sp>
        <p:nvSpPr>
          <p:cNvPr id="1032" name="P"/>
          <p:cNvSpPr txBox="1"/>
          <p:nvPr/>
        </p:nvSpPr>
        <p:spPr>
          <a:xfrm>
            <a:off x="2439640" y="2044699"/>
            <a:ext cx="480120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P</a:t>
            </a:r>
          </a:p>
        </p:txBody>
      </p:sp>
      <p:sp>
        <p:nvSpPr>
          <p:cNvPr id="1033" name="I"/>
          <p:cNvSpPr txBox="1"/>
          <p:nvPr/>
        </p:nvSpPr>
        <p:spPr>
          <a:xfrm>
            <a:off x="3347465" y="2044699"/>
            <a:ext cx="480121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I</a:t>
            </a:r>
          </a:p>
        </p:txBody>
      </p:sp>
      <p:sp>
        <p:nvSpPr>
          <p:cNvPr id="1034" name="Z"/>
          <p:cNvSpPr txBox="1"/>
          <p:nvPr/>
        </p:nvSpPr>
        <p:spPr>
          <a:xfrm>
            <a:off x="4255291" y="2044699"/>
            <a:ext cx="480121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Z</a:t>
            </a:r>
          </a:p>
        </p:txBody>
      </p:sp>
      <p:sp>
        <p:nvSpPr>
          <p:cNvPr id="1035" name="Z"/>
          <p:cNvSpPr txBox="1"/>
          <p:nvPr/>
        </p:nvSpPr>
        <p:spPr>
          <a:xfrm>
            <a:off x="5163117" y="2044699"/>
            <a:ext cx="480120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Z</a:t>
            </a:r>
          </a:p>
        </p:txBody>
      </p:sp>
      <p:sp>
        <p:nvSpPr>
          <p:cNvPr id="1036" name="A"/>
          <p:cNvSpPr txBox="1"/>
          <p:nvPr/>
        </p:nvSpPr>
        <p:spPr>
          <a:xfrm>
            <a:off x="6070943" y="2044699"/>
            <a:ext cx="480120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A</a:t>
            </a:r>
          </a:p>
        </p:txBody>
      </p:sp>
      <p:sp>
        <p:nvSpPr>
          <p:cNvPr id="1037" name="0"/>
          <p:cNvSpPr txBox="1"/>
          <p:nvPr/>
        </p:nvSpPr>
        <p:spPr>
          <a:xfrm>
            <a:off x="2531095" y="1682749"/>
            <a:ext cx="29721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0</a:t>
            </a:r>
          </a:p>
        </p:txBody>
      </p:sp>
      <p:sp>
        <p:nvSpPr>
          <p:cNvPr id="1038" name="1"/>
          <p:cNvSpPr txBox="1"/>
          <p:nvPr/>
        </p:nvSpPr>
        <p:spPr>
          <a:xfrm>
            <a:off x="3438920" y="1682749"/>
            <a:ext cx="29721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1</a:t>
            </a:r>
          </a:p>
        </p:txBody>
      </p:sp>
      <p:sp>
        <p:nvSpPr>
          <p:cNvPr id="1039" name="2"/>
          <p:cNvSpPr txBox="1"/>
          <p:nvPr/>
        </p:nvSpPr>
        <p:spPr>
          <a:xfrm>
            <a:off x="4346746" y="1682749"/>
            <a:ext cx="29721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2</a:t>
            </a:r>
          </a:p>
        </p:txBody>
      </p:sp>
      <p:sp>
        <p:nvSpPr>
          <p:cNvPr id="1040" name="3"/>
          <p:cNvSpPr txBox="1"/>
          <p:nvPr/>
        </p:nvSpPr>
        <p:spPr>
          <a:xfrm>
            <a:off x="5254572" y="1682749"/>
            <a:ext cx="29721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3</a:t>
            </a:r>
          </a:p>
        </p:txBody>
      </p:sp>
      <p:sp>
        <p:nvSpPr>
          <p:cNvPr id="1041" name="4"/>
          <p:cNvSpPr txBox="1"/>
          <p:nvPr/>
        </p:nvSpPr>
        <p:spPr>
          <a:xfrm>
            <a:off x="6162398" y="1682749"/>
            <a:ext cx="29721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4</a:t>
            </a:r>
          </a:p>
        </p:txBody>
      </p:sp>
      <p:sp>
        <p:nvSpPr>
          <p:cNvPr id="1042" name="-5"/>
          <p:cNvSpPr txBox="1"/>
          <p:nvPr/>
        </p:nvSpPr>
        <p:spPr>
          <a:xfrm>
            <a:off x="2439640" y="2889249"/>
            <a:ext cx="48012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-5</a:t>
            </a:r>
          </a:p>
        </p:txBody>
      </p:sp>
      <p:sp>
        <p:nvSpPr>
          <p:cNvPr id="1043" name="-4"/>
          <p:cNvSpPr txBox="1"/>
          <p:nvPr/>
        </p:nvSpPr>
        <p:spPr>
          <a:xfrm>
            <a:off x="3347465" y="2889249"/>
            <a:ext cx="48012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-4</a:t>
            </a:r>
          </a:p>
        </p:txBody>
      </p:sp>
      <p:sp>
        <p:nvSpPr>
          <p:cNvPr id="1044" name="-3"/>
          <p:cNvSpPr txBox="1"/>
          <p:nvPr/>
        </p:nvSpPr>
        <p:spPr>
          <a:xfrm>
            <a:off x="4255291" y="2889249"/>
            <a:ext cx="48012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-3</a:t>
            </a:r>
          </a:p>
        </p:txBody>
      </p:sp>
      <p:sp>
        <p:nvSpPr>
          <p:cNvPr id="1045" name="-2"/>
          <p:cNvSpPr txBox="1"/>
          <p:nvPr/>
        </p:nvSpPr>
        <p:spPr>
          <a:xfrm>
            <a:off x="5163117" y="2889249"/>
            <a:ext cx="48012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-2</a:t>
            </a:r>
          </a:p>
        </p:txBody>
      </p:sp>
      <p:sp>
        <p:nvSpPr>
          <p:cNvPr id="1046" name="-1"/>
          <p:cNvSpPr txBox="1"/>
          <p:nvPr/>
        </p:nvSpPr>
        <p:spPr>
          <a:xfrm>
            <a:off x="6070943" y="2889249"/>
            <a:ext cx="48012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-1</a:t>
            </a:r>
          </a:p>
        </p:txBody>
      </p:sp>
      <p:sp>
        <p:nvSpPr>
          <p:cNvPr id="1047" name="S[1:4]"/>
          <p:cNvSpPr txBox="1"/>
          <p:nvPr/>
        </p:nvSpPr>
        <p:spPr>
          <a:xfrm>
            <a:off x="2052269" y="5588000"/>
            <a:ext cx="2316362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4800" b="0">
                <a:latin typeface="Menlo"/>
                <a:ea typeface="Menlo"/>
                <a:cs typeface="Menlo"/>
                <a:sym typeface="Menlo"/>
              </a:defRPr>
            </a:lvl1pPr>
          </a:lstStyle>
          <a:p>
            <a:r>
              <a:t>S[1:4]</a:t>
            </a:r>
          </a:p>
        </p:txBody>
      </p:sp>
      <p:sp>
        <p:nvSpPr>
          <p:cNvPr id="1048" name="Arrow"/>
          <p:cNvSpPr/>
          <p:nvPr/>
        </p:nvSpPr>
        <p:spPr>
          <a:xfrm>
            <a:off x="4504537" y="5359400"/>
            <a:ext cx="2249141" cy="1270000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Menlo"/>
                <a:ea typeface="Menlo"/>
                <a:cs typeface="Menlo"/>
                <a:sym typeface="Menlo"/>
              </a:defRPr>
            </a:pPr>
            <a:endParaRPr/>
          </a:p>
        </p:txBody>
      </p:sp>
      <p:sp>
        <p:nvSpPr>
          <p:cNvPr id="1049" name="“IZZ”"/>
          <p:cNvSpPr txBox="1"/>
          <p:nvPr/>
        </p:nvSpPr>
        <p:spPr>
          <a:xfrm>
            <a:off x="7273209" y="5588000"/>
            <a:ext cx="1949352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4800" b="0">
                <a:latin typeface="Menlo"/>
                <a:ea typeface="Menlo"/>
                <a:cs typeface="Menlo"/>
                <a:sym typeface="Menlo"/>
              </a:defRPr>
            </a:lvl1pPr>
          </a:lstStyle>
          <a:p>
            <a:r>
              <a:t>“IZZ”</a:t>
            </a:r>
          </a:p>
        </p:txBody>
      </p:sp>
      <p:sp>
        <p:nvSpPr>
          <p:cNvPr id="1050" name="Rectangle"/>
          <p:cNvSpPr/>
          <p:nvPr/>
        </p:nvSpPr>
        <p:spPr>
          <a:xfrm>
            <a:off x="3239826" y="1602432"/>
            <a:ext cx="2511052" cy="1722736"/>
          </a:xfrm>
          <a:prstGeom prst="rect">
            <a:avLst/>
          </a:prstGeom>
          <a:ln w="38100">
            <a:solidFill>
              <a:schemeClr val="accent1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051" name="Circle"/>
          <p:cNvSpPr/>
          <p:nvPr/>
        </p:nvSpPr>
        <p:spPr>
          <a:xfrm>
            <a:off x="3287766" y="1643340"/>
            <a:ext cx="599519" cy="599520"/>
          </a:xfrm>
          <a:prstGeom prst="ellipse">
            <a:avLst/>
          </a:prstGeom>
          <a:ln w="635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052" name="Circle"/>
          <p:cNvSpPr/>
          <p:nvPr/>
        </p:nvSpPr>
        <p:spPr>
          <a:xfrm>
            <a:off x="6011243" y="1617940"/>
            <a:ext cx="599520" cy="599520"/>
          </a:xfrm>
          <a:prstGeom prst="ellipse">
            <a:avLst/>
          </a:prstGeom>
          <a:ln w="635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055" name="Connection Line"/>
          <p:cNvSpPr/>
          <p:nvPr/>
        </p:nvSpPr>
        <p:spPr>
          <a:xfrm>
            <a:off x="6404504" y="616619"/>
            <a:ext cx="1305769" cy="7747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9575" extrusionOk="0">
                <a:moveTo>
                  <a:pt x="21600" y="563"/>
                </a:moveTo>
                <a:cubicBezTo>
                  <a:pt x="9329" y="-2025"/>
                  <a:pt x="2129" y="4312"/>
                  <a:pt x="0" y="19575"/>
                </a:cubicBezTo>
              </a:path>
            </a:pathLst>
          </a:custGeom>
          <a:ln w="508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1054" name="start is “inclusive”…"/>
          <p:cNvSpPr txBox="1"/>
          <p:nvPr/>
        </p:nvSpPr>
        <p:spPr>
          <a:xfrm>
            <a:off x="7975054" y="298772"/>
            <a:ext cx="2388692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start is “inclusive”</a:t>
            </a:r>
          </a:p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end is “exclusive”</a:t>
            </a:r>
          </a:p>
        </p:txBody>
      </p:sp>
    </p:spTree>
  </p:cSld>
  <p:clrMapOvr>
    <a:masterClrMapping/>
  </p:clrMapOvr>
  <p:transition spd="med"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7" name="Slicing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Slicing</a:t>
            </a:r>
          </a:p>
        </p:txBody>
      </p:sp>
      <p:sp>
        <p:nvSpPr>
          <p:cNvPr id="1058" name="S:"/>
          <p:cNvSpPr txBox="1"/>
          <p:nvPr/>
        </p:nvSpPr>
        <p:spPr>
          <a:xfrm>
            <a:off x="1167804" y="2063750"/>
            <a:ext cx="839392" cy="800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/>
            </a:lvl1pPr>
          </a:lstStyle>
          <a:p>
            <a:r>
              <a:t>S: </a:t>
            </a:r>
          </a:p>
        </p:txBody>
      </p:sp>
      <p:sp>
        <p:nvSpPr>
          <p:cNvPr id="1059" name="P"/>
          <p:cNvSpPr txBox="1"/>
          <p:nvPr/>
        </p:nvSpPr>
        <p:spPr>
          <a:xfrm>
            <a:off x="2439640" y="2044699"/>
            <a:ext cx="480120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P</a:t>
            </a:r>
          </a:p>
        </p:txBody>
      </p:sp>
      <p:sp>
        <p:nvSpPr>
          <p:cNvPr id="1060" name="I"/>
          <p:cNvSpPr txBox="1"/>
          <p:nvPr/>
        </p:nvSpPr>
        <p:spPr>
          <a:xfrm>
            <a:off x="3347465" y="2044699"/>
            <a:ext cx="480121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I</a:t>
            </a:r>
          </a:p>
        </p:txBody>
      </p:sp>
      <p:sp>
        <p:nvSpPr>
          <p:cNvPr id="1061" name="Z"/>
          <p:cNvSpPr txBox="1"/>
          <p:nvPr/>
        </p:nvSpPr>
        <p:spPr>
          <a:xfrm>
            <a:off x="4255291" y="2044699"/>
            <a:ext cx="480121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Z</a:t>
            </a:r>
          </a:p>
        </p:txBody>
      </p:sp>
      <p:sp>
        <p:nvSpPr>
          <p:cNvPr id="1062" name="Z"/>
          <p:cNvSpPr txBox="1"/>
          <p:nvPr/>
        </p:nvSpPr>
        <p:spPr>
          <a:xfrm>
            <a:off x="5163117" y="2044699"/>
            <a:ext cx="480120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Z</a:t>
            </a:r>
          </a:p>
        </p:txBody>
      </p:sp>
      <p:sp>
        <p:nvSpPr>
          <p:cNvPr id="1063" name="A"/>
          <p:cNvSpPr txBox="1"/>
          <p:nvPr/>
        </p:nvSpPr>
        <p:spPr>
          <a:xfrm>
            <a:off x="6070943" y="2044699"/>
            <a:ext cx="480120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A</a:t>
            </a:r>
          </a:p>
        </p:txBody>
      </p:sp>
      <p:sp>
        <p:nvSpPr>
          <p:cNvPr id="1064" name="0"/>
          <p:cNvSpPr txBox="1"/>
          <p:nvPr/>
        </p:nvSpPr>
        <p:spPr>
          <a:xfrm>
            <a:off x="2531095" y="1682749"/>
            <a:ext cx="29721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0</a:t>
            </a:r>
          </a:p>
        </p:txBody>
      </p:sp>
      <p:sp>
        <p:nvSpPr>
          <p:cNvPr id="1065" name="1"/>
          <p:cNvSpPr txBox="1"/>
          <p:nvPr/>
        </p:nvSpPr>
        <p:spPr>
          <a:xfrm>
            <a:off x="3438920" y="1682749"/>
            <a:ext cx="29721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1</a:t>
            </a:r>
          </a:p>
        </p:txBody>
      </p:sp>
      <p:sp>
        <p:nvSpPr>
          <p:cNvPr id="1066" name="2"/>
          <p:cNvSpPr txBox="1"/>
          <p:nvPr/>
        </p:nvSpPr>
        <p:spPr>
          <a:xfrm>
            <a:off x="4346746" y="1682749"/>
            <a:ext cx="29721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2</a:t>
            </a:r>
          </a:p>
        </p:txBody>
      </p:sp>
      <p:sp>
        <p:nvSpPr>
          <p:cNvPr id="1067" name="3"/>
          <p:cNvSpPr txBox="1"/>
          <p:nvPr/>
        </p:nvSpPr>
        <p:spPr>
          <a:xfrm>
            <a:off x="5254572" y="1682749"/>
            <a:ext cx="29721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3</a:t>
            </a:r>
          </a:p>
        </p:txBody>
      </p:sp>
      <p:sp>
        <p:nvSpPr>
          <p:cNvPr id="1068" name="4"/>
          <p:cNvSpPr txBox="1"/>
          <p:nvPr/>
        </p:nvSpPr>
        <p:spPr>
          <a:xfrm>
            <a:off x="6162398" y="1682749"/>
            <a:ext cx="29721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4</a:t>
            </a:r>
          </a:p>
        </p:txBody>
      </p:sp>
      <p:sp>
        <p:nvSpPr>
          <p:cNvPr id="1069" name="-5"/>
          <p:cNvSpPr txBox="1"/>
          <p:nvPr/>
        </p:nvSpPr>
        <p:spPr>
          <a:xfrm>
            <a:off x="2439640" y="2889249"/>
            <a:ext cx="48012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-5</a:t>
            </a:r>
          </a:p>
        </p:txBody>
      </p:sp>
      <p:sp>
        <p:nvSpPr>
          <p:cNvPr id="1070" name="-4"/>
          <p:cNvSpPr txBox="1"/>
          <p:nvPr/>
        </p:nvSpPr>
        <p:spPr>
          <a:xfrm>
            <a:off x="3347465" y="2889249"/>
            <a:ext cx="48012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-4</a:t>
            </a:r>
          </a:p>
        </p:txBody>
      </p:sp>
      <p:sp>
        <p:nvSpPr>
          <p:cNvPr id="1071" name="-3"/>
          <p:cNvSpPr txBox="1"/>
          <p:nvPr/>
        </p:nvSpPr>
        <p:spPr>
          <a:xfrm>
            <a:off x="4255291" y="2889249"/>
            <a:ext cx="48012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-3</a:t>
            </a:r>
          </a:p>
        </p:txBody>
      </p:sp>
      <p:sp>
        <p:nvSpPr>
          <p:cNvPr id="1072" name="-2"/>
          <p:cNvSpPr txBox="1"/>
          <p:nvPr/>
        </p:nvSpPr>
        <p:spPr>
          <a:xfrm>
            <a:off x="5163117" y="2889249"/>
            <a:ext cx="48012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-2</a:t>
            </a:r>
          </a:p>
        </p:txBody>
      </p:sp>
      <p:sp>
        <p:nvSpPr>
          <p:cNvPr id="1073" name="-1"/>
          <p:cNvSpPr txBox="1"/>
          <p:nvPr/>
        </p:nvSpPr>
        <p:spPr>
          <a:xfrm>
            <a:off x="6070943" y="2889249"/>
            <a:ext cx="48012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-1</a:t>
            </a:r>
          </a:p>
        </p:txBody>
      </p:sp>
      <p:sp>
        <p:nvSpPr>
          <p:cNvPr id="1074" name="S[1:4]"/>
          <p:cNvSpPr txBox="1"/>
          <p:nvPr/>
        </p:nvSpPr>
        <p:spPr>
          <a:xfrm>
            <a:off x="2052269" y="5588000"/>
            <a:ext cx="2316362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4800" b="0">
                <a:latin typeface="Menlo"/>
                <a:ea typeface="Menlo"/>
                <a:cs typeface="Menlo"/>
                <a:sym typeface="Menlo"/>
              </a:defRPr>
            </a:lvl1pPr>
          </a:lstStyle>
          <a:p>
            <a:r>
              <a:t>S[1:4]</a:t>
            </a:r>
          </a:p>
        </p:txBody>
      </p:sp>
      <p:sp>
        <p:nvSpPr>
          <p:cNvPr id="1075" name="Arrow"/>
          <p:cNvSpPr/>
          <p:nvPr/>
        </p:nvSpPr>
        <p:spPr>
          <a:xfrm>
            <a:off x="4504537" y="5359400"/>
            <a:ext cx="2249141" cy="1270000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Menlo"/>
                <a:ea typeface="Menlo"/>
                <a:cs typeface="Menlo"/>
                <a:sym typeface="Menlo"/>
              </a:defRPr>
            </a:pPr>
            <a:endParaRPr/>
          </a:p>
        </p:txBody>
      </p:sp>
      <p:sp>
        <p:nvSpPr>
          <p:cNvPr id="1076" name="“IZZ”"/>
          <p:cNvSpPr txBox="1"/>
          <p:nvPr/>
        </p:nvSpPr>
        <p:spPr>
          <a:xfrm>
            <a:off x="7273209" y="5588000"/>
            <a:ext cx="1949352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4800" b="0">
                <a:latin typeface="Menlo"/>
                <a:ea typeface="Menlo"/>
                <a:cs typeface="Menlo"/>
                <a:sym typeface="Menlo"/>
              </a:defRPr>
            </a:lvl1pPr>
          </a:lstStyle>
          <a:p>
            <a:r>
              <a:t>“IZZ”</a:t>
            </a:r>
          </a:p>
        </p:txBody>
      </p:sp>
      <p:sp>
        <p:nvSpPr>
          <p:cNvPr id="1077" name="Rectangle"/>
          <p:cNvSpPr/>
          <p:nvPr/>
        </p:nvSpPr>
        <p:spPr>
          <a:xfrm>
            <a:off x="3239826" y="1602432"/>
            <a:ext cx="2511052" cy="1722736"/>
          </a:xfrm>
          <a:prstGeom prst="rect">
            <a:avLst/>
          </a:prstGeom>
          <a:ln w="38100">
            <a:solidFill>
              <a:schemeClr val="accent1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078" name="Circle"/>
          <p:cNvSpPr/>
          <p:nvPr/>
        </p:nvSpPr>
        <p:spPr>
          <a:xfrm>
            <a:off x="3287766" y="1643340"/>
            <a:ext cx="599519" cy="599520"/>
          </a:xfrm>
          <a:prstGeom prst="ellipse">
            <a:avLst/>
          </a:prstGeom>
          <a:ln w="635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079" name="Circle"/>
          <p:cNvSpPr/>
          <p:nvPr/>
        </p:nvSpPr>
        <p:spPr>
          <a:xfrm>
            <a:off x="6011243" y="1617940"/>
            <a:ext cx="599520" cy="599520"/>
          </a:xfrm>
          <a:prstGeom prst="ellipse">
            <a:avLst/>
          </a:prstGeom>
          <a:ln w="635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080" name="Many different slices give the same result:…"/>
          <p:cNvSpPr txBox="1"/>
          <p:nvPr/>
        </p:nvSpPr>
        <p:spPr>
          <a:xfrm>
            <a:off x="3661639" y="7537772"/>
            <a:ext cx="5298729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Many different slices give the same result:</a:t>
            </a:r>
          </a:p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S[1:4] == S[1:-1] == S[-4:4] == S[-4:-1]</a:t>
            </a:r>
          </a:p>
        </p:txBody>
      </p:sp>
      <p:sp>
        <p:nvSpPr>
          <p:cNvPr id="1081" name="Circle"/>
          <p:cNvSpPr/>
          <p:nvPr/>
        </p:nvSpPr>
        <p:spPr>
          <a:xfrm>
            <a:off x="3287766" y="2837140"/>
            <a:ext cx="599520" cy="599520"/>
          </a:xfrm>
          <a:prstGeom prst="ellipse">
            <a:avLst/>
          </a:prstGeom>
          <a:ln w="635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082" name="Circle"/>
          <p:cNvSpPr/>
          <p:nvPr/>
        </p:nvSpPr>
        <p:spPr>
          <a:xfrm>
            <a:off x="6011244" y="2811740"/>
            <a:ext cx="599519" cy="599520"/>
          </a:xfrm>
          <a:prstGeom prst="ellipse">
            <a:avLst/>
          </a:prstGeom>
          <a:ln w="635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4" name="Slicing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Slicing</a:t>
            </a:r>
          </a:p>
        </p:txBody>
      </p:sp>
      <p:sp>
        <p:nvSpPr>
          <p:cNvPr id="1085" name="S:"/>
          <p:cNvSpPr txBox="1"/>
          <p:nvPr/>
        </p:nvSpPr>
        <p:spPr>
          <a:xfrm>
            <a:off x="1167804" y="2063750"/>
            <a:ext cx="839392" cy="800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/>
            </a:lvl1pPr>
          </a:lstStyle>
          <a:p>
            <a:r>
              <a:t>S: </a:t>
            </a:r>
          </a:p>
        </p:txBody>
      </p:sp>
      <p:sp>
        <p:nvSpPr>
          <p:cNvPr id="1086" name="P"/>
          <p:cNvSpPr txBox="1"/>
          <p:nvPr/>
        </p:nvSpPr>
        <p:spPr>
          <a:xfrm>
            <a:off x="2439640" y="2044699"/>
            <a:ext cx="480120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P</a:t>
            </a:r>
          </a:p>
        </p:txBody>
      </p:sp>
      <p:sp>
        <p:nvSpPr>
          <p:cNvPr id="1087" name="I"/>
          <p:cNvSpPr txBox="1"/>
          <p:nvPr/>
        </p:nvSpPr>
        <p:spPr>
          <a:xfrm>
            <a:off x="3347465" y="2044699"/>
            <a:ext cx="480121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I</a:t>
            </a:r>
          </a:p>
        </p:txBody>
      </p:sp>
      <p:sp>
        <p:nvSpPr>
          <p:cNvPr id="1088" name="Z"/>
          <p:cNvSpPr txBox="1"/>
          <p:nvPr/>
        </p:nvSpPr>
        <p:spPr>
          <a:xfrm>
            <a:off x="4255291" y="2044699"/>
            <a:ext cx="480121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Z</a:t>
            </a:r>
          </a:p>
        </p:txBody>
      </p:sp>
      <p:sp>
        <p:nvSpPr>
          <p:cNvPr id="1089" name="Z"/>
          <p:cNvSpPr txBox="1"/>
          <p:nvPr/>
        </p:nvSpPr>
        <p:spPr>
          <a:xfrm>
            <a:off x="5163117" y="2044699"/>
            <a:ext cx="480120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Z</a:t>
            </a:r>
          </a:p>
        </p:txBody>
      </p:sp>
      <p:sp>
        <p:nvSpPr>
          <p:cNvPr id="1090" name="A"/>
          <p:cNvSpPr txBox="1"/>
          <p:nvPr/>
        </p:nvSpPr>
        <p:spPr>
          <a:xfrm>
            <a:off x="6070943" y="2044699"/>
            <a:ext cx="480120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A</a:t>
            </a:r>
          </a:p>
        </p:txBody>
      </p:sp>
      <p:sp>
        <p:nvSpPr>
          <p:cNvPr id="1091" name="0"/>
          <p:cNvSpPr txBox="1"/>
          <p:nvPr/>
        </p:nvSpPr>
        <p:spPr>
          <a:xfrm>
            <a:off x="2531095" y="1682749"/>
            <a:ext cx="29721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0</a:t>
            </a:r>
          </a:p>
        </p:txBody>
      </p:sp>
      <p:sp>
        <p:nvSpPr>
          <p:cNvPr id="1092" name="1"/>
          <p:cNvSpPr txBox="1"/>
          <p:nvPr/>
        </p:nvSpPr>
        <p:spPr>
          <a:xfrm>
            <a:off x="3438920" y="1682749"/>
            <a:ext cx="29721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1</a:t>
            </a:r>
          </a:p>
        </p:txBody>
      </p:sp>
      <p:sp>
        <p:nvSpPr>
          <p:cNvPr id="1093" name="2"/>
          <p:cNvSpPr txBox="1"/>
          <p:nvPr/>
        </p:nvSpPr>
        <p:spPr>
          <a:xfrm>
            <a:off x="4346746" y="1682749"/>
            <a:ext cx="29721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2</a:t>
            </a:r>
          </a:p>
        </p:txBody>
      </p:sp>
      <p:sp>
        <p:nvSpPr>
          <p:cNvPr id="1094" name="3"/>
          <p:cNvSpPr txBox="1"/>
          <p:nvPr/>
        </p:nvSpPr>
        <p:spPr>
          <a:xfrm>
            <a:off x="5254572" y="1682749"/>
            <a:ext cx="29721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3</a:t>
            </a:r>
          </a:p>
        </p:txBody>
      </p:sp>
      <p:sp>
        <p:nvSpPr>
          <p:cNvPr id="1095" name="4"/>
          <p:cNvSpPr txBox="1"/>
          <p:nvPr/>
        </p:nvSpPr>
        <p:spPr>
          <a:xfrm>
            <a:off x="6162398" y="1682749"/>
            <a:ext cx="29721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4</a:t>
            </a:r>
          </a:p>
        </p:txBody>
      </p:sp>
      <p:sp>
        <p:nvSpPr>
          <p:cNvPr id="1096" name="-5"/>
          <p:cNvSpPr txBox="1"/>
          <p:nvPr/>
        </p:nvSpPr>
        <p:spPr>
          <a:xfrm>
            <a:off x="2439640" y="2889249"/>
            <a:ext cx="48012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-5</a:t>
            </a:r>
          </a:p>
        </p:txBody>
      </p:sp>
      <p:sp>
        <p:nvSpPr>
          <p:cNvPr id="1097" name="-4"/>
          <p:cNvSpPr txBox="1"/>
          <p:nvPr/>
        </p:nvSpPr>
        <p:spPr>
          <a:xfrm>
            <a:off x="3347465" y="2889249"/>
            <a:ext cx="48012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-4</a:t>
            </a:r>
          </a:p>
        </p:txBody>
      </p:sp>
      <p:sp>
        <p:nvSpPr>
          <p:cNvPr id="1098" name="-3"/>
          <p:cNvSpPr txBox="1"/>
          <p:nvPr/>
        </p:nvSpPr>
        <p:spPr>
          <a:xfrm>
            <a:off x="4255291" y="2889249"/>
            <a:ext cx="48012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-3</a:t>
            </a:r>
          </a:p>
        </p:txBody>
      </p:sp>
      <p:sp>
        <p:nvSpPr>
          <p:cNvPr id="1099" name="-2"/>
          <p:cNvSpPr txBox="1"/>
          <p:nvPr/>
        </p:nvSpPr>
        <p:spPr>
          <a:xfrm>
            <a:off x="5163117" y="2889249"/>
            <a:ext cx="48012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-2</a:t>
            </a:r>
          </a:p>
        </p:txBody>
      </p:sp>
      <p:sp>
        <p:nvSpPr>
          <p:cNvPr id="1100" name="-1"/>
          <p:cNvSpPr txBox="1"/>
          <p:nvPr/>
        </p:nvSpPr>
        <p:spPr>
          <a:xfrm>
            <a:off x="6070943" y="2889249"/>
            <a:ext cx="48012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-1</a:t>
            </a:r>
          </a:p>
        </p:txBody>
      </p:sp>
      <p:sp>
        <p:nvSpPr>
          <p:cNvPr id="1101" name="S[1:100]"/>
          <p:cNvSpPr txBox="1"/>
          <p:nvPr/>
        </p:nvSpPr>
        <p:spPr>
          <a:xfrm>
            <a:off x="1150569" y="5588000"/>
            <a:ext cx="3050382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defRPr sz="4800" b="0">
                <a:latin typeface="Menlo"/>
                <a:ea typeface="Menlo"/>
                <a:cs typeface="Menlo"/>
                <a:sym typeface="Menlo"/>
              </a:defRPr>
            </a:pPr>
            <a:r>
              <a:t>S[1:</a:t>
            </a:r>
            <a:r>
              <a: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100</a:t>
            </a:r>
            <a:r>
              <a:t>]</a:t>
            </a:r>
          </a:p>
        </p:txBody>
      </p:sp>
      <p:sp>
        <p:nvSpPr>
          <p:cNvPr id="1102" name="Arrow"/>
          <p:cNvSpPr/>
          <p:nvPr/>
        </p:nvSpPr>
        <p:spPr>
          <a:xfrm>
            <a:off x="4504537" y="5359400"/>
            <a:ext cx="2249141" cy="1270000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Menlo"/>
                <a:ea typeface="Menlo"/>
                <a:cs typeface="Menlo"/>
                <a:sym typeface="Menlo"/>
              </a:defRPr>
            </a:pPr>
            <a:endParaRPr/>
          </a:p>
        </p:txBody>
      </p:sp>
      <p:sp>
        <p:nvSpPr>
          <p:cNvPr id="1103" name="“IZZA”"/>
          <p:cNvSpPr txBox="1"/>
          <p:nvPr/>
        </p:nvSpPr>
        <p:spPr>
          <a:xfrm>
            <a:off x="7273209" y="5588000"/>
            <a:ext cx="2316362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4800" b="0">
                <a:latin typeface="Menlo"/>
                <a:ea typeface="Menlo"/>
                <a:cs typeface="Menlo"/>
                <a:sym typeface="Menlo"/>
              </a:defRPr>
            </a:lvl1pPr>
          </a:lstStyle>
          <a:p>
            <a:r>
              <a:t>“IZZA”</a:t>
            </a:r>
          </a:p>
        </p:txBody>
      </p:sp>
      <p:sp>
        <p:nvSpPr>
          <p:cNvPr id="1104" name="Rectangle"/>
          <p:cNvSpPr/>
          <p:nvPr/>
        </p:nvSpPr>
        <p:spPr>
          <a:xfrm>
            <a:off x="3239826" y="1602432"/>
            <a:ext cx="3467818" cy="1722736"/>
          </a:xfrm>
          <a:prstGeom prst="rect">
            <a:avLst/>
          </a:prstGeom>
          <a:ln w="38100">
            <a:solidFill>
              <a:schemeClr val="accent1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105" name="Slices don’t complain about out-of-range numbers.…"/>
          <p:cNvSpPr txBox="1"/>
          <p:nvPr/>
        </p:nvSpPr>
        <p:spPr>
          <a:xfrm>
            <a:off x="3102491" y="7537772"/>
            <a:ext cx="6417024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Slices don’t complain about out-of-range numbers.</a:t>
            </a:r>
          </a:p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You just don’t get data for that part</a:t>
            </a:r>
          </a:p>
        </p:txBody>
      </p:sp>
      <p:sp>
        <p:nvSpPr>
          <p:cNvPr id="1106" name="Circle"/>
          <p:cNvSpPr/>
          <p:nvPr/>
        </p:nvSpPr>
        <p:spPr>
          <a:xfrm>
            <a:off x="3287766" y="1643340"/>
            <a:ext cx="599519" cy="599520"/>
          </a:xfrm>
          <a:prstGeom prst="ellipse">
            <a:avLst/>
          </a:prstGeom>
          <a:ln w="635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107" name="Circle"/>
          <p:cNvSpPr/>
          <p:nvPr/>
        </p:nvSpPr>
        <p:spPr>
          <a:xfrm>
            <a:off x="10989643" y="1617940"/>
            <a:ext cx="599520" cy="599520"/>
          </a:xfrm>
          <a:prstGeom prst="ellipse">
            <a:avLst/>
          </a:prstGeom>
          <a:ln w="635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9" name="Slicing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Slicing</a:t>
            </a:r>
          </a:p>
        </p:txBody>
      </p:sp>
      <p:sp>
        <p:nvSpPr>
          <p:cNvPr id="1110" name="S:"/>
          <p:cNvSpPr txBox="1"/>
          <p:nvPr/>
        </p:nvSpPr>
        <p:spPr>
          <a:xfrm>
            <a:off x="1167804" y="2063750"/>
            <a:ext cx="839392" cy="800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/>
            </a:lvl1pPr>
          </a:lstStyle>
          <a:p>
            <a:r>
              <a:t>S: </a:t>
            </a:r>
          </a:p>
        </p:txBody>
      </p:sp>
      <p:sp>
        <p:nvSpPr>
          <p:cNvPr id="1111" name="P"/>
          <p:cNvSpPr txBox="1"/>
          <p:nvPr/>
        </p:nvSpPr>
        <p:spPr>
          <a:xfrm>
            <a:off x="2439640" y="2044699"/>
            <a:ext cx="480120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P</a:t>
            </a:r>
          </a:p>
        </p:txBody>
      </p:sp>
      <p:sp>
        <p:nvSpPr>
          <p:cNvPr id="1112" name="I"/>
          <p:cNvSpPr txBox="1"/>
          <p:nvPr/>
        </p:nvSpPr>
        <p:spPr>
          <a:xfrm>
            <a:off x="3347465" y="2044699"/>
            <a:ext cx="480121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I</a:t>
            </a:r>
          </a:p>
        </p:txBody>
      </p:sp>
      <p:sp>
        <p:nvSpPr>
          <p:cNvPr id="1113" name="Z"/>
          <p:cNvSpPr txBox="1"/>
          <p:nvPr/>
        </p:nvSpPr>
        <p:spPr>
          <a:xfrm>
            <a:off x="4255291" y="2044699"/>
            <a:ext cx="480121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Z</a:t>
            </a:r>
          </a:p>
        </p:txBody>
      </p:sp>
      <p:sp>
        <p:nvSpPr>
          <p:cNvPr id="1114" name="Z"/>
          <p:cNvSpPr txBox="1"/>
          <p:nvPr/>
        </p:nvSpPr>
        <p:spPr>
          <a:xfrm>
            <a:off x="5163117" y="2044699"/>
            <a:ext cx="480120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Z</a:t>
            </a:r>
          </a:p>
        </p:txBody>
      </p:sp>
      <p:sp>
        <p:nvSpPr>
          <p:cNvPr id="1115" name="A"/>
          <p:cNvSpPr txBox="1"/>
          <p:nvPr/>
        </p:nvSpPr>
        <p:spPr>
          <a:xfrm>
            <a:off x="6070943" y="2044699"/>
            <a:ext cx="480120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A</a:t>
            </a:r>
          </a:p>
        </p:txBody>
      </p:sp>
      <p:sp>
        <p:nvSpPr>
          <p:cNvPr id="1116" name="0"/>
          <p:cNvSpPr txBox="1"/>
          <p:nvPr/>
        </p:nvSpPr>
        <p:spPr>
          <a:xfrm>
            <a:off x="2531095" y="1682749"/>
            <a:ext cx="29721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0</a:t>
            </a:r>
          </a:p>
        </p:txBody>
      </p:sp>
      <p:sp>
        <p:nvSpPr>
          <p:cNvPr id="1117" name="1"/>
          <p:cNvSpPr txBox="1"/>
          <p:nvPr/>
        </p:nvSpPr>
        <p:spPr>
          <a:xfrm>
            <a:off x="3438920" y="1682749"/>
            <a:ext cx="29721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1</a:t>
            </a:r>
          </a:p>
        </p:txBody>
      </p:sp>
      <p:sp>
        <p:nvSpPr>
          <p:cNvPr id="1118" name="2"/>
          <p:cNvSpPr txBox="1"/>
          <p:nvPr/>
        </p:nvSpPr>
        <p:spPr>
          <a:xfrm>
            <a:off x="4346746" y="1682749"/>
            <a:ext cx="29721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2</a:t>
            </a:r>
          </a:p>
        </p:txBody>
      </p:sp>
      <p:sp>
        <p:nvSpPr>
          <p:cNvPr id="1119" name="3"/>
          <p:cNvSpPr txBox="1"/>
          <p:nvPr/>
        </p:nvSpPr>
        <p:spPr>
          <a:xfrm>
            <a:off x="5254572" y="1682749"/>
            <a:ext cx="29721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3</a:t>
            </a:r>
          </a:p>
        </p:txBody>
      </p:sp>
      <p:sp>
        <p:nvSpPr>
          <p:cNvPr id="1120" name="4"/>
          <p:cNvSpPr txBox="1"/>
          <p:nvPr/>
        </p:nvSpPr>
        <p:spPr>
          <a:xfrm>
            <a:off x="6162398" y="1682749"/>
            <a:ext cx="29721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4</a:t>
            </a:r>
          </a:p>
        </p:txBody>
      </p:sp>
      <p:sp>
        <p:nvSpPr>
          <p:cNvPr id="1121" name="-5"/>
          <p:cNvSpPr txBox="1"/>
          <p:nvPr/>
        </p:nvSpPr>
        <p:spPr>
          <a:xfrm>
            <a:off x="2439640" y="2889249"/>
            <a:ext cx="48012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-5</a:t>
            </a:r>
          </a:p>
        </p:txBody>
      </p:sp>
      <p:sp>
        <p:nvSpPr>
          <p:cNvPr id="1122" name="-4"/>
          <p:cNvSpPr txBox="1"/>
          <p:nvPr/>
        </p:nvSpPr>
        <p:spPr>
          <a:xfrm>
            <a:off x="3347465" y="2889249"/>
            <a:ext cx="48012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-4</a:t>
            </a:r>
          </a:p>
        </p:txBody>
      </p:sp>
      <p:sp>
        <p:nvSpPr>
          <p:cNvPr id="1123" name="-3"/>
          <p:cNvSpPr txBox="1"/>
          <p:nvPr/>
        </p:nvSpPr>
        <p:spPr>
          <a:xfrm>
            <a:off x="4255291" y="2889249"/>
            <a:ext cx="48012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-3</a:t>
            </a:r>
          </a:p>
        </p:txBody>
      </p:sp>
      <p:sp>
        <p:nvSpPr>
          <p:cNvPr id="1124" name="-2"/>
          <p:cNvSpPr txBox="1"/>
          <p:nvPr/>
        </p:nvSpPr>
        <p:spPr>
          <a:xfrm>
            <a:off x="5163117" y="2889249"/>
            <a:ext cx="48012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-2</a:t>
            </a:r>
          </a:p>
        </p:txBody>
      </p:sp>
      <p:sp>
        <p:nvSpPr>
          <p:cNvPr id="1125" name="-1"/>
          <p:cNvSpPr txBox="1"/>
          <p:nvPr/>
        </p:nvSpPr>
        <p:spPr>
          <a:xfrm>
            <a:off x="6070943" y="2889249"/>
            <a:ext cx="48012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-1</a:t>
            </a:r>
          </a:p>
        </p:txBody>
      </p:sp>
      <p:sp>
        <p:nvSpPr>
          <p:cNvPr id="1126" name="S[50:100]"/>
          <p:cNvSpPr txBox="1"/>
          <p:nvPr/>
        </p:nvSpPr>
        <p:spPr>
          <a:xfrm>
            <a:off x="1010869" y="5588000"/>
            <a:ext cx="3417392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defRPr sz="4800" b="0">
                <a:latin typeface="Menlo"/>
                <a:ea typeface="Menlo"/>
                <a:cs typeface="Menlo"/>
                <a:sym typeface="Menlo"/>
              </a:defRPr>
            </a:pPr>
            <a:r>
              <a:t>S[</a:t>
            </a:r>
            <a:r>
              <a: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50</a:t>
            </a:r>
            <a:r>
              <a:t>:</a:t>
            </a:r>
            <a:r>
              <a: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100</a:t>
            </a:r>
            <a:r>
              <a:t>]</a:t>
            </a:r>
          </a:p>
        </p:txBody>
      </p:sp>
      <p:sp>
        <p:nvSpPr>
          <p:cNvPr id="1127" name="Arrow"/>
          <p:cNvSpPr/>
          <p:nvPr/>
        </p:nvSpPr>
        <p:spPr>
          <a:xfrm>
            <a:off x="4504537" y="5359400"/>
            <a:ext cx="2249141" cy="1270000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128" name="“”"/>
          <p:cNvSpPr txBox="1"/>
          <p:nvPr/>
        </p:nvSpPr>
        <p:spPr>
          <a:xfrm>
            <a:off x="7273209" y="5588000"/>
            <a:ext cx="848321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4800" b="0">
                <a:latin typeface="Menlo"/>
                <a:ea typeface="Menlo"/>
                <a:cs typeface="Menlo"/>
                <a:sym typeface="Menlo"/>
              </a:defRPr>
            </a:lvl1pPr>
          </a:lstStyle>
          <a:p>
            <a:r>
              <a:t>“”</a:t>
            </a:r>
          </a:p>
        </p:txBody>
      </p:sp>
      <p:sp>
        <p:nvSpPr>
          <p:cNvPr id="1129" name="Slices don’t complain about out-of-range numbers.…"/>
          <p:cNvSpPr txBox="1"/>
          <p:nvPr/>
        </p:nvSpPr>
        <p:spPr>
          <a:xfrm>
            <a:off x="3102491" y="7537772"/>
            <a:ext cx="6417024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Slices don’t complain about out-of-range numbers.</a:t>
            </a:r>
          </a:p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You just don’t get data for that part</a:t>
            </a:r>
          </a:p>
        </p:txBody>
      </p:sp>
      <p:sp>
        <p:nvSpPr>
          <p:cNvPr id="1130" name="Circle"/>
          <p:cNvSpPr/>
          <p:nvPr/>
        </p:nvSpPr>
        <p:spPr>
          <a:xfrm>
            <a:off x="8748766" y="1643340"/>
            <a:ext cx="599520" cy="599520"/>
          </a:xfrm>
          <a:prstGeom prst="ellipse">
            <a:avLst/>
          </a:prstGeom>
          <a:ln w="635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131" name="Circle"/>
          <p:cNvSpPr/>
          <p:nvPr/>
        </p:nvSpPr>
        <p:spPr>
          <a:xfrm>
            <a:off x="10989643" y="1617940"/>
            <a:ext cx="599520" cy="599520"/>
          </a:xfrm>
          <a:prstGeom prst="ellipse">
            <a:avLst/>
          </a:prstGeom>
          <a:ln w="635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3" name="Slicing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Slicing</a:t>
            </a:r>
          </a:p>
        </p:txBody>
      </p:sp>
      <p:sp>
        <p:nvSpPr>
          <p:cNvPr id="1134" name="S:"/>
          <p:cNvSpPr txBox="1"/>
          <p:nvPr/>
        </p:nvSpPr>
        <p:spPr>
          <a:xfrm>
            <a:off x="1167804" y="2063750"/>
            <a:ext cx="839392" cy="800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/>
            </a:lvl1pPr>
          </a:lstStyle>
          <a:p>
            <a:r>
              <a:t>S: </a:t>
            </a:r>
          </a:p>
        </p:txBody>
      </p:sp>
      <p:sp>
        <p:nvSpPr>
          <p:cNvPr id="1135" name="P"/>
          <p:cNvSpPr txBox="1"/>
          <p:nvPr/>
        </p:nvSpPr>
        <p:spPr>
          <a:xfrm>
            <a:off x="2439640" y="2044699"/>
            <a:ext cx="480120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P</a:t>
            </a:r>
          </a:p>
        </p:txBody>
      </p:sp>
      <p:sp>
        <p:nvSpPr>
          <p:cNvPr id="1136" name="I"/>
          <p:cNvSpPr txBox="1"/>
          <p:nvPr/>
        </p:nvSpPr>
        <p:spPr>
          <a:xfrm>
            <a:off x="3347465" y="2044699"/>
            <a:ext cx="480121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I</a:t>
            </a:r>
          </a:p>
        </p:txBody>
      </p:sp>
      <p:sp>
        <p:nvSpPr>
          <p:cNvPr id="1137" name="Z"/>
          <p:cNvSpPr txBox="1"/>
          <p:nvPr/>
        </p:nvSpPr>
        <p:spPr>
          <a:xfrm>
            <a:off x="4255291" y="2044699"/>
            <a:ext cx="480121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Z</a:t>
            </a:r>
          </a:p>
        </p:txBody>
      </p:sp>
      <p:sp>
        <p:nvSpPr>
          <p:cNvPr id="1138" name="Z"/>
          <p:cNvSpPr txBox="1"/>
          <p:nvPr/>
        </p:nvSpPr>
        <p:spPr>
          <a:xfrm>
            <a:off x="5163117" y="2044699"/>
            <a:ext cx="480120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Z</a:t>
            </a:r>
          </a:p>
        </p:txBody>
      </p:sp>
      <p:sp>
        <p:nvSpPr>
          <p:cNvPr id="1139" name="A"/>
          <p:cNvSpPr txBox="1"/>
          <p:nvPr/>
        </p:nvSpPr>
        <p:spPr>
          <a:xfrm>
            <a:off x="6070943" y="2044699"/>
            <a:ext cx="480120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A</a:t>
            </a:r>
          </a:p>
        </p:txBody>
      </p:sp>
      <p:sp>
        <p:nvSpPr>
          <p:cNvPr id="1140" name="0"/>
          <p:cNvSpPr txBox="1"/>
          <p:nvPr/>
        </p:nvSpPr>
        <p:spPr>
          <a:xfrm>
            <a:off x="2531095" y="1682749"/>
            <a:ext cx="29721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0</a:t>
            </a:r>
          </a:p>
        </p:txBody>
      </p:sp>
      <p:sp>
        <p:nvSpPr>
          <p:cNvPr id="1141" name="1"/>
          <p:cNvSpPr txBox="1"/>
          <p:nvPr/>
        </p:nvSpPr>
        <p:spPr>
          <a:xfrm>
            <a:off x="3438920" y="1682749"/>
            <a:ext cx="29721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1</a:t>
            </a:r>
          </a:p>
        </p:txBody>
      </p:sp>
      <p:sp>
        <p:nvSpPr>
          <p:cNvPr id="1142" name="2"/>
          <p:cNvSpPr txBox="1"/>
          <p:nvPr/>
        </p:nvSpPr>
        <p:spPr>
          <a:xfrm>
            <a:off x="4346746" y="1682749"/>
            <a:ext cx="29721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2</a:t>
            </a:r>
          </a:p>
        </p:txBody>
      </p:sp>
      <p:sp>
        <p:nvSpPr>
          <p:cNvPr id="1143" name="3"/>
          <p:cNvSpPr txBox="1"/>
          <p:nvPr/>
        </p:nvSpPr>
        <p:spPr>
          <a:xfrm>
            <a:off x="5254572" y="1682749"/>
            <a:ext cx="29721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3</a:t>
            </a:r>
          </a:p>
        </p:txBody>
      </p:sp>
      <p:sp>
        <p:nvSpPr>
          <p:cNvPr id="1144" name="4"/>
          <p:cNvSpPr txBox="1"/>
          <p:nvPr/>
        </p:nvSpPr>
        <p:spPr>
          <a:xfrm>
            <a:off x="6162398" y="1682749"/>
            <a:ext cx="29721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4</a:t>
            </a:r>
          </a:p>
        </p:txBody>
      </p:sp>
      <p:sp>
        <p:nvSpPr>
          <p:cNvPr id="1145" name="-5"/>
          <p:cNvSpPr txBox="1"/>
          <p:nvPr/>
        </p:nvSpPr>
        <p:spPr>
          <a:xfrm>
            <a:off x="2439640" y="2889249"/>
            <a:ext cx="48012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-5</a:t>
            </a:r>
          </a:p>
        </p:txBody>
      </p:sp>
      <p:sp>
        <p:nvSpPr>
          <p:cNvPr id="1146" name="-4"/>
          <p:cNvSpPr txBox="1"/>
          <p:nvPr/>
        </p:nvSpPr>
        <p:spPr>
          <a:xfrm>
            <a:off x="3347465" y="2889249"/>
            <a:ext cx="48012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-4</a:t>
            </a:r>
          </a:p>
        </p:txBody>
      </p:sp>
      <p:sp>
        <p:nvSpPr>
          <p:cNvPr id="1147" name="-3"/>
          <p:cNvSpPr txBox="1"/>
          <p:nvPr/>
        </p:nvSpPr>
        <p:spPr>
          <a:xfrm>
            <a:off x="4255291" y="2889249"/>
            <a:ext cx="48012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-3</a:t>
            </a:r>
          </a:p>
        </p:txBody>
      </p:sp>
      <p:sp>
        <p:nvSpPr>
          <p:cNvPr id="1148" name="-2"/>
          <p:cNvSpPr txBox="1"/>
          <p:nvPr/>
        </p:nvSpPr>
        <p:spPr>
          <a:xfrm>
            <a:off x="5163117" y="2889249"/>
            <a:ext cx="48012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-2</a:t>
            </a:r>
          </a:p>
        </p:txBody>
      </p:sp>
      <p:sp>
        <p:nvSpPr>
          <p:cNvPr id="1149" name="-1"/>
          <p:cNvSpPr txBox="1"/>
          <p:nvPr/>
        </p:nvSpPr>
        <p:spPr>
          <a:xfrm>
            <a:off x="6070943" y="2889249"/>
            <a:ext cx="48012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-1</a:t>
            </a:r>
          </a:p>
        </p:txBody>
      </p:sp>
      <p:sp>
        <p:nvSpPr>
          <p:cNvPr id="1150" name="S[ : 2]"/>
          <p:cNvSpPr txBox="1"/>
          <p:nvPr/>
        </p:nvSpPr>
        <p:spPr>
          <a:xfrm>
            <a:off x="1569669" y="5588000"/>
            <a:ext cx="2683372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defRPr sz="4800" b="0">
                <a:latin typeface="Menlo"/>
                <a:ea typeface="Menlo"/>
                <a:cs typeface="Menlo"/>
                <a:sym typeface="Menlo"/>
              </a:defRPr>
            </a:pPr>
            <a:r>
              <a:t>S[ : </a:t>
            </a:r>
            <a:r>
              <a: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2</a:t>
            </a:r>
            <a:r>
              <a:t>]</a:t>
            </a:r>
          </a:p>
        </p:txBody>
      </p:sp>
      <p:sp>
        <p:nvSpPr>
          <p:cNvPr id="1151" name="Arrow"/>
          <p:cNvSpPr/>
          <p:nvPr/>
        </p:nvSpPr>
        <p:spPr>
          <a:xfrm>
            <a:off x="4504537" y="5359400"/>
            <a:ext cx="2249141" cy="1270000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152" name="“PI”"/>
          <p:cNvSpPr txBox="1"/>
          <p:nvPr/>
        </p:nvSpPr>
        <p:spPr>
          <a:xfrm>
            <a:off x="7273209" y="5588000"/>
            <a:ext cx="1582342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4800" b="0">
                <a:latin typeface="Menlo"/>
                <a:ea typeface="Menlo"/>
                <a:cs typeface="Menlo"/>
                <a:sym typeface="Menlo"/>
              </a:defRPr>
            </a:lvl1pPr>
          </a:lstStyle>
          <a:p>
            <a:r>
              <a:t>“PI”</a:t>
            </a:r>
          </a:p>
        </p:txBody>
      </p:sp>
      <p:sp>
        <p:nvSpPr>
          <p:cNvPr id="1153" name="Rectangle"/>
          <p:cNvSpPr/>
          <p:nvPr/>
        </p:nvSpPr>
        <p:spPr>
          <a:xfrm>
            <a:off x="2300869" y="1602432"/>
            <a:ext cx="1756943" cy="1722736"/>
          </a:xfrm>
          <a:prstGeom prst="rect">
            <a:avLst/>
          </a:prstGeom>
          <a:ln w="38100">
            <a:solidFill>
              <a:schemeClr val="accent1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154" name="Feel free to leave out one of the numbers in the slice"/>
          <p:cNvSpPr txBox="1"/>
          <p:nvPr/>
        </p:nvSpPr>
        <p:spPr>
          <a:xfrm>
            <a:off x="2982611" y="7715572"/>
            <a:ext cx="6656785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Feel free to leave out one of the numbers in the slice</a:t>
            </a:r>
          </a:p>
        </p:txBody>
      </p:sp>
      <p:sp>
        <p:nvSpPr>
          <p:cNvPr id="1155" name="Circle"/>
          <p:cNvSpPr/>
          <p:nvPr/>
        </p:nvSpPr>
        <p:spPr>
          <a:xfrm>
            <a:off x="4195592" y="1617940"/>
            <a:ext cx="599519" cy="599520"/>
          </a:xfrm>
          <a:prstGeom prst="ellipse">
            <a:avLst/>
          </a:prstGeom>
          <a:ln w="635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" name="Slicing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Slicing</a:t>
            </a:r>
          </a:p>
        </p:txBody>
      </p:sp>
      <p:sp>
        <p:nvSpPr>
          <p:cNvPr id="1158" name="S:"/>
          <p:cNvSpPr txBox="1"/>
          <p:nvPr/>
        </p:nvSpPr>
        <p:spPr>
          <a:xfrm>
            <a:off x="1167804" y="2063750"/>
            <a:ext cx="839392" cy="800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/>
            </a:lvl1pPr>
          </a:lstStyle>
          <a:p>
            <a:r>
              <a:t>S: </a:t>
            </a:r>
          </a:p>
        </p:txBody>
      </p:sp>
      <p:sp>
        <p:nvSpPr>
          <p:cNvPr id="1159" name="P"/>
          <p:cNvSpPr txBox="1"/>
          <p:nvPr/>
        </p:nvSpPr>
        <p:spPr>
          <a:xfrm>
            <a:off x="2439640" y="2044699"/>
            <a:ext cx="480120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P</a:t>
            </a:r>
          </a:p>
        </p:txBody>
      </p:sp>
      <p:sp>
        <p:nvSpPr>
          <p:cNvPr id="1160" name="I"/>
          <p:cNvSpPr txBox="1"/>
          <p:nvPr/>
        </p:nvSpPr>
        <p:spPr>
          <a:xfrm>
            <a:off x="3347465" y="2044699"/>
            <a:ext cx="480121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I</a:t>
            </a:r>
          </a:p>
        </p:txBody>
      </p:sp>
      <p:sp>
        <p:nvSpPr>
          <p:cNvPr id="1161" name="Z"/>
          <p:cNvSpPr txBox="1"/>
          <p:nvPr/>
        </p:nvSpPr>
        <p:spPr>
          <a:xfrm>
            <a:off x="4255291" y="2044699"/>
            <a:ext cx="480121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Z</a:t>
            </a:r>
          </a:p>
        </p:txBody>
      </p:sp>
      <p:sp>
        <p:nvSpPr>
          <p:cNvPr id="1162" name="Z"/>
          <p:cNvSpPr txBox="1"/>
          <p:nvPr/>
        </p:nvSpPr>
        <p:spPr>
          <a:xfrm>
            <a:off x="5163117" y="2044699"/>
            <a:ext cx="480120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Z</a:t>
            </a:r>
          </a:p>
        </p:txBody>
      </p:sp>
      <p:sp>
        <p:nvSpPr>
          <p:cNvPr id="1163" name="A"/>
          <p:cNvSpPr txBox="1"/>
          <p:nvPr/>
        </p:nvSpPr>
        <p:spPr>
          <a:xfrm>
            <a:off x="6070943" y="2044699"/>
            <a:ext cx="480120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A</a:t>
            </a:r>
          </a:p>
        </p:txBody>
      </p:sp>
      <p:sp>
        <p:nvSpPr>
          <p:cNvPr id="1164" name="0"/>
          <p:cNvSpPr txBox="1"/>
          <p:nvPr/>
        </p:nvSpPr>
        <p:spPr>
          <a:xfrm>
            <a:off x="2531095" y="1682749"/>
            <a:ext cx="29721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0</a:t>
            </a:r>
          </a:p>
        </p:txBody>
      </p:sp>
      <p:sp>
        <p:nvSpPr>
          <p:cNvPr id="1165" name="1"/>
          <p:cNvSpPr txBox="1"/>
          <p:nvPr/>
        </p:nvSpPr>
        <p:spPr>
          <a:xfrm>
            <a:off x="3438920" y="1682749"/>
            <a:ext cx="29721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1</a:t>
            </a:r>
          </a:p>
        </p:txBody>
      </p:sp>
      <p:sp>
        <p:nvSpPr>
          <p:cNvPr id="1166" name="2"/>
          <p:cNvSpPr txBox="1"/>
          <p:nvPr/>
        </p:nvSpPr>
        <p:spPr>
          <a:xfrm>
            <a:off x="4346746" y="1682749"/>
            <a:ext cx="29721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2</a:t>
            </a:r>
          </a:p>
        </p:txBody>
      </p:sp>
      <p:sp>
        <p:nvSpPr>
          <p:cNvPr id="1167" name="3"/>
          <p:cNvSpPr txBox="1"/>
          <p:nvPr/>
        </p:nvSpPr>
        <p:spPr>
          <a:xfrm>
            <a:off x="5254572" y="1682749"/>
            <a:ext cx="29721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3</a:t>
            </a:r>
          </a:p>
        </p:txBody>
      </p:sp>
      <p:sp>
        <p:nvSpPr>
          <p:cNvPr id="1168" name="4"/>
          <p:cNvSpPr txBox="1"/>
          <p:nvPr/>
        </p:nvSpPr>
        <p:spPr>
          <a:xfrm>
            <a:off x="6162398" y="1682749"/>
            <a:ext cx="29721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4</a:t>
            </a:r>
          </a:p>
        </p:txBody>
      </p:sp>
      <p:sp>
        <p:nvSpPr>
          <p:cNvPr id="1169" name="-5"/>
          <p:cNvSpPr txBox="1"/>
          <p:nvPr/>
        </p:nvSpPr>
        <p:spPr>
          <a:xfrm>
            <a:off x="2439640" y="2889249"/>
            <a:ext cx="48012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-5</a:t>
            </a:r>
          </a:p>
        </p:txBody>
      </p:sp>
      <p:sp>
        <p:nvSpPr>
          <p:cNvPr id="1170" name="-4"/>
          <p:cNvSpPr txBox="1"/>
          <p:nvPr/>
        </p:nvSpPr>
        <p:spPr>
          <a:xfrm>
            <a:off x="3347465" y="2889249"/>
            <a:ext cx="48012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-4</a:t>
            </a:r>
          </a:p>
        </p:txBody>
      </p:sp>
      <p:sp>
        <p:nvSpPr>
          <p:cNvPr id="1171" name="-3"/>
          <p:cNvSpPr txBox="1"/>
          <p:nvPr/>
        </p:nvSpPr>
        <p:spPr>
          <a:xfrm>
            <a:off x="4255291" y="2889249"/>
            <a:ext cx="48012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-3</a:t>
            </a:r>
          </a:p>
        </p:txBody>
      </p:sp>
      <p:sp>
        <p:nvSpPr>
          <p:cNvPr id="1172" name="-2"/>
          <p:cNvSpPr txBox="1"/>
          <p:nvPr/>
        </p:nvSpPr>
        <p:spPr>
          <a:xfrm>
            <a:off x="5163117" y="2889249"/>
            <a:ext cx="48012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-2</a:t>
            </a:r>
          </a:p>
        </p:txBody>
      </p:sp>
      <p:sp>
        <p:nvSpPr>
          <p:cNvPr id="1173" name="-1"/>
          <p:cNvSpPr txBox="1"/>
          <p:nvPr/>
        </p:nvSpPr>
        <p:spPr>
          <a:xfrm>
            <a:off x="6070943" y="2889249"/>
            <a:ext cx="48012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-1</a:t>
            </a:r>
          </a:p>
        </p:txBody>
      </p:sp>
      <p:sp>
        <p:nvSpPr>
          <p:cNvPr id="1174" name="S[2 : ]"/>
          <p:cNvSpPr txBox="1"/>
          <p:nvPr/>
        </p:nvSpPr>
        <p:spPr>
          <a:xfrm>
            <a:off x="1569669" y="5588000"/>
            <a:ext cx="2683372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defRPr sz="4800" b="0">
                <a:latin typeface="Menlo"/>
                <a:ea typeface="Menlo"/>
                <a:cs typeface="Menlo"/>
                <a:sym typeface="Menlo"/>
              </a:defRPr>
            </a:pPr>
            <a:r>
              <a:t>S[</a:t>
            </a:r>
            <a:r>
              <a: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2 </a:t>
            </a:r>
            <a:r>
              <a:t>: ]</a:t>
            </a:r>
          </a:p>
        </p:txBody>
      </p:sp>
      <p:sp>
        <p:nvSpPr>
          <p:cNvPr id="1175" name="Arrow"/>
          <p:cNvSpPr/>
          <p:nvPr/>
        </p:nvSpPr>
        <p:spPr>
          <a:xfrm>
            <a:off x="4504537" y="5359400"/>
            <a:ext cx="2249141" cy="1270000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176" name="“ZZA”"/>
          <p:cNvSpPr txBox="1"/>
          <p:nvPr/>
        </p:nvSpPr>
        <p:spPr>
          <a:xfrm>
            <a:off x="7273209" y="5588000"/>
            <a:ext cx="1949352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4800" b="0">
                <a:latin typeface="Menlo"/>
                <a:ea typeface="Menlo"/>
                <a:cs typeface="Menlo"/>
                <a:sym typeface="Menlo"/>
              </a:defRPr>
            </a:lvl1pPr>
          </a:lstStyle>
          <a:p>
            <a:r>
              <a:t>“ZZA”</a:t>
            </a:r>
          </a:p>
        </p:txBody>
      </p:sp>
      <p:sp>
        <p:nvSpPr>
          <p:cNvPr id="1177" name="Rectangle"/>
          <p:cNvSpPr/>
          <p:nvPr/>
        </p:nvSpPr>
        <p:spPr>
          <a:xfrm>
            <a:off x="3941005" y="1602432"/>
            <a:ext cx="2748829" cy="1722736"/>
          </a:xfrm>
          <a:prstGeom prst="rect">
            <a:avLst/>
          </a:prstGeom>
          <a:ln w="38100">
            <a:solidFill>
              <a:schemeClr val="accent1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178" name="Feel free to leave out one of the numbers in the slice"/>
          <p:cNvSpPr txBox="1"/>
          <p:nvPr/>
        </p:nvSpPr>
        <p:spPr>
          <a:xfrm>
            <a:off x="2982611" y="7715572"/>
            <a:ext cx="6656785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Feel free to leave out one of the numbers in the slice</a:t>
            </a:r>
          </a:p>
        </p:txBody>
      </p:sp>
      <p:sp>
        <p:nvSpPr>
          <p:cNvPr id="1179" name="Circle"/>
          <p:cNvSpPr/>
          <p:nvPr/>
        </p:nvSpPr>
        <p:spPr>
          <a:xfrm>
            <a:off x="4195592" y="1617940"/>
            <a:ext cx="599519" cy="599520"/>
          </a:xfrm>
          <a:prstGeom prst="ellipse">
            <a:avLst/>
          </a:prstGeom>
          <a:ln w="635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1" name="Slicing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Slicing</a:t>
            </a:r>
          </a:p>
        </p:txBody>
      </p:sp>
      <p:sp>
        <p:nvSpPr>
          <p:cNvPr id="1182" name="S:"/>
          <p:cNvSpPr txBox="1"/>
          <p:nvPr/>
        </p:nvSpPr>
        <p:spPr>
          <a:xfrm>
            <a:off x="1167804" y="2063750"/>
            <a:ext cx="839392" cy="800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/>
            </a:lvl1pPr>
          </a:lstStyle>
          <a:p>
            <a:r>
              <a:t>S: </a:t>
            </a:r>
          </a:p>
        </p:txBody>
      </p:sp>
      <p:sp>
        <p:nvSpPr>
          <p:cNvPr id="1183" name="P"/>
          <p:cNvSpPr txBox="1"/>
          <p:nvPr/>
        </p:nvSpPr>
        <p:spPr>
          <a:xfrm>
            <a:off x="2439640" y="2044699"/>
            <a:ext cx="480120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P</a:t>
            </a:r>
          </a:p>
        </p:txBody>
      </p:sp>
      <p:sp>
        <p:nvSpPr>
          <p:cNvPr id="1184" name="I"/>
          <p:cNvSpPr txBox="1"/>
          <p:nvPr/>
        </p:nvSpPr>
        <p:spPr>
          <a:xfrm>
            <a:off x="3347465" y="2044699"/>
            <a:ext cx="480121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I</a:t>
            </a:r>
          </a:p>
        </p:txBody>
      </p:sp>
      <p:sp>
        <p:nvSpPr>
          <p:cNvPr id="1185" name="Z"/>
          <p:cNvSpPr txBox="1"/>
          <p:nvPr/>
        </p:nvSpPr>
        <p:spPr>
          <a:xfrm>
            <a:off x="4255291" y="2044699"/>
            <a:ext cx="480121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Z</a:t>
            </a:r>
          </a:p>
        </p:txBody>
      </p:sp>
      <p:sp>
        <p:nvSpPr>
          <p:cNvPr id="1186" name="Z"/>
          <p:cNvSpPr txBox="1"/>
          <p:nvPr/>
        </p:nvSpPr>
        <p:spPr>
          <a:xfrm>
            <a:off x="5163117" y="2044699"/>
            <a:ext cx="480120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Z</a:t>
            </a:r>
          </a:p>
        </p:txBody>
      </p:sp>
      <p:sp>
        <p:nvSpPr>
          <p:cNvPr id="1187" name="A"/>
          <p:cNvSpPr txBox="1"/>
          <p:nvPr/>
        </p:nvSpPr>
        <p:spPr>
          <a:xfrm>
            <a:off x="6070943" y="2044699"/>
            <a:ext cx="480120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A</a:t>
            </a:r>
          </a:p>
        </p:txBody>
      </p:sp>
      <p:sp>
        <p:nvSpPr>
          <p:cNvPr id="1188" name="0"/>
          <p:cNvSpPr txBox="1"/>
          <p:nvPr/>
        </p:nvSpPr>
        <p:spPr>
          <a:xfrm>
            <a:off x="2531095" y="1682749"/>
            <a:ext cx="29721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0</a:t>
            </a:r>
          </a:p>
        </p:txBody>
      </p:sp>
      <p:sp>
        <p:nvSpPr>
          <p:cNvPr id="1189" name="1"/>
          <p:cNvSpPr txBox="1"/>
          <p:nvPr/>
        </p:nvSpPr>
        <p:spPr>
          <a:xfrm>
            <a:off x="3438920" y="1682749"/>
            <a:ext cx="29721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1</a:t>
            </a:r>
          </a:p>
        </p:txBody>
      </p:sp>
      <p:sp>
        <p:nvSpPr>
          <p:cNvPr id="1190" name="2"/>
          <p:cNvSpPr txBox="1"/>
          <p:nvPr/>
        </p:nvSpPr>
        <p:spPr>
          <a:xfrm>
            <a:off x="4346746" y="1682749"/>
            <a:ext cx="29721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2</a:t>
            </a:r>
          </a:p>
        </p:txBody>
      </p:sp>
      <p:sp>
        <p:nvSpPr>
          <p:cNvPr id="1191" name="3"/>
          <p:cNvSpPr txBox="1"/>
          <p:nvPr/>
        </p:nvSpPr>
        <p:spPr>
          <a:xfrm>
            <a:off x="5254572" y="1682749"/>
            <a:ext cx="29721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3</a:t>
            </a:r>
          </a:p>
        </p:txBody>
      </p:sp>
      <p:sp>
        <p:nvSpPr>
          <p:cNvPr id="1192" name="4"/>
          <p:cNvSpPr txBox="1"/>
          <p:nvPr/>
        </p:nvSpPr>
        <p:spPr>
          <a:xfrm>
            <a:off x="6162398" y="1682749"/>
            <a:ext cx="29721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4</a:t>
            </a:r>
          </a:p>
        </p:txBody>
      </p:sp>
      <p:sp>
        <p:nvSpPr>
          <p:cNvPr id="1193" name="-5"/>
          <p:cNvSpPr txBox="1"/>
          <p:nvPr/>
        </p:nvSpPr>
        <p:spPr>
          <a:xfrm>
            <a:off x="2439640" y="2889249"/>
            <a:ext cx="48012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-5</a:t>
            </a:r>
          </a:p>
        </p:txBody>
      </p:sp>
      <p:sp>
        <p:nvSpPr>
          <p:cNvPr id="1194" name="-4"/>
          <p:cNvSpPr txBox="1"/>
          <p:nvPr/>
        </p:nvSpPr>
        <p:spPr>
          <a:xfrm>
            <a:off x="3347465" y="2889249"/>
            <a:ext cx="48012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-4</a:t>
            </a:r>
          </a:p>
        </p:txBody>
      </p:sp>
      <p:sp>
        <p:nvSpPr>
          <p:cNvPr id="1195" name="-3"/>
          <p:cNvSpPr txBox="1"/>
          <p:nvPr/>
        </p:nvSpPr>
        <p:spPr>
          <a:xfrm>
            <a:off x="4255291" y="2889249"/>
            <a:ext cx="48012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-3</a:t>
            </a:r>
          </a:p>
        </p:txBody>
      </p:sp>
      <p:sp>
        <p:nvSpPr>
          <p:cNvPr id="1196" name="-2"/>
          <p:cNvSpPr txBox="1"/>
          <p:nvPr/>
        </p:nvSpPr>
        <p:spPr>
          <a:xfrm>
            <a:off x="5163117" y="2889249"/>
            <a:ext cx="48012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-2</a:t>
            </a:r>
          </a:p>
        </p:txBody>
      </p:sp>
      <p:sp>
        <p:nvSpPr>
          <p:cNvPr id="1197" name="-1"/>
          <p:cNvSpPr txBox="1"/>
          <p:nvPr/>
        </p:nvSpPr>
        <p:spPr>
          <a:xfrm>
            <a:off x="6070943" y="2889249"/>
            <a:ext cx="48012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-1</a:t>
            </a:r>
          </a:p>
        </p:txBody>
      </p:sp>
      <p:sp>
        <p:nvSpPr>
          <p:cNvPr id="1198" name="S[2 : ]"/>
          <p:cNvSpPr txBox="1"/>
          <p:nvPr/>
        </p:nvSpPr>
        <p:spPr>
          <a:xfrm>
            <a:off x="1569669" y="5588000"/>
            <a:ext cx="2683372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defRPr sz="4800" b="0">
                <a:latin typeface="Menlo"/>
                <a:ea typeface="Menlo"/>
                <a:cs typeface="Menlo"/>
                <a:sym typeface="Menlo"/>
              </a:defRPr>
            </a:pPr>
            <a:r>
              <a:t>S[</a:t>
            </a:r>
            <a:r>
              <a: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2 </a:t>
            </a:r>
            <a:r>
              <a:t>: ]</a:t>
            </a:r>
          </a:p>
        </p:txBody>
      </p:sp>
      <p:sp>
        <p:nvSpPr>
          <p:cNvPr id="1199" name="Arrow"/>
          <p:cNvSpPr/>
          <p:nvPr/>
        </p:nvSpPr>
        <p:spPr>
          <a:xfrm>
            <a:off x="4504537" y="5359400"/>
            <a:ext cx="2249141" cy="1270000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200" name="“ZZA”"/>
          <p:cNvSpPr txBox="1"/>
          <p:nvPr/>
        </p:nvSpPr>
        <p:spPr>
          <a:xfrm>
            <a:off x="7273209" y="5588000"/>
            <a:ext cx="1949352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4800" b="0">
                <a:latin typeface="Menlo"/>
                <a:ea typeface="Menlo"/>
                <a:cs typeface="Menlo"/>
                <a:sym typeface="Menlo"/>
              </a:defRPr>
            </a:lvl1pPr>
          </a:lstStyle>
          <a:p>
            <a:r>
              <a:t>“ZZA”</a:t>
            </a:r>
          </a:p>
        </p:txBody>
      </p:sp>
      <p:sp>
        <p:nvSpPr>
          <p:cNvPr id="1201" name="Rectangle"/>
          <p:cNvSpPr/>
          <p:nvPr/>
        </p:nvSpPr>
        <p:spPr>
          <a:xfrm>
            <a:off x="3941005" y="1602432"/>
            <a:ext cx="2748829" cy="1722736"/>
          </a:xfrm>
          <a:prstGeom prst="rect">
            <a:avLst/>
          </a:prstGeom>
          <a:ln w="38100">
            <a:solidFill>
              <a:schemeClr val="accent1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202" name="Circle"/>
          <p:cNvSpPr/>
          <p:nvPr/>
        </p:nvSpPr>
        <p:spPr>
          <a:xfrm>
            <a:off x="4195592" y="1617940"/>
            <a:ext cx="599519" cy="599520"/>
          </a:xfrm>
          <a:prstGeom prst="ellipse">
            <a:avLst/>
          </a:prstGeom>
          <a:ln w="635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203" name="Inclusive start and exclusive end makes it easier to split and inject things"/>
          <p:cNvSpPr txBox="1"/>
          <p:nvPr/>
        </p:nvSpPr>
        <p:spPr>
          <a:xfrm>
            <a:off x="1807464" y="7715572"/>
            <a:ext cx="9007079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Inclusive start and exclusive end makes it easier to split and inject things</a:t>
            </a:r>
          </a:p>
        </p:txBody>
      </p:sp>
    </p:spTree>
  </p:cSld>
  <p:clrMapOvr>
    <a:masterClrMapping/>
  </p:clrMapOvr>
  <p:transition spd="med"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5" name="Slicing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Slicing</a:t>
            </a:r>
          </a:p>
        </p:txBody>
      </p:sp>
      <p:sp>
        <p:nvSpPr>
          <p:cNvPr id="1206" name="S:"/>
          <p:cNvSpPr txBox="1"/>
          <p:nvPr/>
        </p:nvSpPr>
        <p:spPr>
          <a:xfrm>
            <a:off x="1167804" y="2063750"/>
            <a:ext cx="839392" cy="800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/>
            </a:lvl1pPr>
          </a:lstStyle>
          <a:p>
            <a:r>
              <a:t>S: </a:t>
            </a:r>
          </a:p>
        </p:txBody>
      </p:sp>
      <p:sp>
        <p:nvSpPr>
          <p:cNvPr id="1207" name="P"/>
          <p:cNvSpPr txBox="1"/>
          <p:nvPr/>
        </p:nvSpPr>
        <p:spPr>
          <a:xfrm>
            <a:off x="2439640" y="2044699"/>
            <a:ext cx="480120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P</a:t>
            </a:r>
          </a:p>
        </p:txBody>
      </p:sp>
      <p:sp>
        <p:nvSpPr>
          <p:cNvPr id="1208" name="I"/>
          <p:cNvSpPr txBox="1"/>
          <p:nvPr/>
        </p:nvSpPr>
        <p:spPr>
          <a:xfrm>
            <a:off x="3347465" y="2044699"/>
            <a:ext cx="480121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I</a:t>
            </a:r>
          </a:p>
        </p:txBody>
      </p:sp>
      <p:sp>
        <p:nvSpPr>
          <p:cNvPr id="1209" name="Z"/>
          <p:cNvSpPr txBox="1"/>
          <p:nvPr/>
        </p:nvSpPr>
        <p:spPr>
          <a:xfrm>
            <a:off x="4255291" y="2044699"/>
            <a:ext cx="480121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Z</a:t>
            </a:r>
          </a:p>
        </p:txBody>
      </p:sp>
      <p:sp>
        <p:nvSpPr>
          <p:cNvPr id="1210" name="Z"/>
          <p:cNvSpPr txBox="1"/>
          <p:nvPr/>
        </p:nvSpPr>
        <p:spPr>
          <a:xfrm>
            <a:off x="5163117" y="2044699"/>
            <a:ext cx="480120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Z</a:t>
            </a:r>
          </a:p>
        </p:txBody>
      </p:sp>
      <p:sp>
        <p:nvSpPr>
          <p:cNvPr id="1211" name="A"/>
          <p:cNvSpPr txBox="1"/>
          <p:nvPr/>
        </p:nvSpPr>
        <p:spPr>
          <a:xfrm>
            <a:off x="6070943" y="2044699"/>
            <a:ext cx="480120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A</a:t>
            </a:r>
          </a:p>
        </p:txBody>
      </p:sp>
      <p:sp>
        <p:nvSpPr>
          <p:cNvPr id="1212" name="0"/>
          <p:cNvSpPr txBox="1"/>
          <p:nvPr/>
        </p:nvSpPr>
        <p:spPr>
          <a:xfrm>
            <a:off x="2531095" y="1682749"/>
            <a:ext cx="29721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0</a:t>
            </a:r>
          </a:p>
        </p:txBody>
      </p:sp>
      <p:sp>
        <p:nvSpPr>
          <p:cNvPr id="1213" name="1"/>
          <p:cNvSpPr txBox="1"/>
          <p:nvPr/>
        </p:nvSpPr>
        <p:spPr>
          <a:xfrm>
            <a:off x="3438920" y="1682749"/>
            <a:ext cx="29721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1</a:t>
            </a:r>
          </a:p>
        </p:txBody>
      </p:sp>
      <p:sp>
        <p:nvSpPr>
          <p:cNvPr id="1214" name="2"/>
          <p:cNvSpPr txBox="1"/>
          <p:nvPr/>
        </p:nvSpPr>
        <p:spPr>
          <a:xfrm>
            <a:off x="4346746" y="1682749"/>
            <a:ext cx="29721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2</a:t>
            </a:r>
          </a:p>
        </p:txBody>
      </p:sp>
      <p:sp>
        <p:nvSpPr>
          <p:cNvPr id="1215" name="3"/>
          <p:cNvSpPr txBox="1"/>
          <p:nvPr/>
        </p:nvSpPr>
        <p:spPr>
          <a:xfrm>
            <a:off x="5254572" y="1682749"/>
            <a:ext cx="29721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3</a:t>
            </a:r>
          </a:p>
        </p:txBody>
      </p:sp>
      <p:sp>
        <p:nvSpPr>
          <p:cNvPr id="1216" name="4"/>
          <p:cNvSpPr txBox="1"/>
          <p:nvPr/>
        </p:nvSpPr>
        <p:spPr>
          <a:xfrm>
            <a:off x="6162398" y="1682749"/>
            <a:ext cx="29721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4</a:t>
            </a:r>
          </a:p>
        </p:txBody>
      </p:sp>
      <p:sp>
        <p:nvSpPr>
          <p:cNvPr id="1217" name="-5"/>
          <p:cNvSpPr txBox="1"/>
          <p:nvPr/>
        </p:nvSpPr>
        <p:spPr>
          <a:xfrm>
            <a:off x="2439640" y="2889249"/>
            <a:ext cx="48012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-5</a:t>
            </a:r>
          </a:p>
        </p:txBody>
      </p:sp>
      <p:sp>
        <p:nvSpPr>
          <p:cNvPr id="1218" name="-4"/>
          <p:cNvSpPr txBox="1"/>
          <p:nvPr/>
        </p:nvSpPr>
        <p:spPr>
          <a:xfrm>
            <a:off x="3347465" y="2889249"/>
            <a:ext cx="48012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-4</a:t>
            </a:r>
          </a:p>
        </p:txBody>
      </p:sp>
      <p:sp>
        <p:nvSpPr>
          <p:cNvPr id="1219" name="-3"/>
          <p:cNvSpPr txBox="1"/>
          <p:nvPr/>
        </p:nvSpPr>
        <p:spPr>
          <a:xfrm>
            <a:off x="4255291" y="2889249"/>
            <a:ext cx="48012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-3</a:t>
            </a:r>
          </a:p>
        </p:txBody>
      </p:sp>
      <p:sp>
        <p:nvSpPr>
          <p:cNvPr id="1220" name="-2"/>
          <p:cNvSpPr txBox="1"/>
          <p:nvPr/>
        </p:nvSpPr>
        <p:spPr>
          <a:xfrm>
            <a:off x="5163117" y="2889249"/>
            <a:ext cx="48012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-2</a:t>
            </a:r>
          </a:p>
        </p:txBody>
      </p:sp>
      <p:sp>
        <p:nvSpPr>
          <p:cNvPr id="1221" name="-1"/>
          <p:cNvSpPr txBox="1"/>
          <p:nvPr/>
        </p:nvSpPr>
        <p:spPr>
          <a:xfrm>
            <a:off x="6070943" y="2889249"/>
            <a:ext cx="48012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-1</a:t>
            </a:r>
          </a:p>
        </p:txBody>
      </p:sp>
      <p:sp>
        <p:nvSpPr>
          <p:cNvPr id="1222" name="S[:3] + “…” + S[3:]"/>
          <p:cNvSpPr txBox="1"/>
          <p:nvPr/>
        </p:nvSpPr>
        <p:spPr>
          <a:xfrm>
            <a:off x="407902" y="5821174"/>
            <a:ext cx="6215845" cy="723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defRPr sz="4200" b="0">
                <a:latin typeface="Menlo"/>
                <a:ea typeface="Menlo"/>
                <a:cs typeface="Menlo"/>
                <a:sym typeface="Menlo"/>
              </a:defRPr>
            </a:pPr>
            <a:r>
              <a:t>S[:</a:t>
            </a:r>
            <a:r>
              <a: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3</a:t>
            </a:r>
            <a:r>
              <a:t>] + “…” + S[</a:t>
            </a:r>
            <a:r>
              <a: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3</a:t>
            </a:r>
            <a:r>
              <a:t>:]</a:t>
            </a:r>
          </a:p>
        </p:txBody>
      </p:sp>
      <p:sp>
        <p:nvSpPr>
          <p:cNvPr id="1223" name="“PIZ...ZA”"/>
          <p:cNvSpPr txBox="1"/>
          <p:nvPr/>
        </p:nvSpPr>
        <p:spPr>
          <a:xfrm>
            <a:off x="9257268" y="5821174"/>
            <a:ext cx="3325640" cy="723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4200" b="0">
                <a:latin typeface="Menlo"/>
                <a:ea typeface="Menlo"/>
                <a:cs typeface="Menlo"/>
                <a:sym typeface="Menlo"/>
              </a:defRPr>
            </a:lvl1pPr>
          </a:lstStyle>
          <a:p>
            <a:r>
              <a:t>“PIZ...ZA”</a:t>
            </a:r>
          </a:p>
        </p:txBody>
      </p:sp>
      <p:sp>
        <p:nvSpPr>
          <p:cNvPr id="1224" name="Rectangle"/>
          <p:cNvSpPr/>
          <p:nvPr/>
        </p:nvSpPr>
        <p:spPr>
          <a:xfrm>
            <a:off x="4927338" y="1602432"/>
            <a:ext cx="1762496" cy="1722736"/>
          </a:xfrm>
          <a:prstGeom prst="rect">
            <a:avLst/>
          </a:prstGeom>
          <a:ln w="38100">
            <a:solidFill>
              <a:schemeClr val="accent1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225" name="Inclusive start and exclusive end makes it easier to split and inject things"/>
          <p:cNvSpPr txBox="1"/>
          <p:nvPr/>
        </p:nvSpPr>
        <p:spPr>
          <a:xfrm>
            <a:off x="1807464" y="7715572"/>
            <a:ext cx="9007079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Inclusive start and exclusive end makes it easier to split and inject things</a:t>
            </a:r>
          </a:p>
        </p:txBody>
      </p:sp>
      <p:sp>
        <p:nvSpPr>
          <p:cNvPr id="1226" name="Circle"/>
          <p:cNvSpPr/>
          <p:nvPr/>
        </p:nvSpPr>
        <p:spPr>
          <a:xfrm>
            <a:off x="5103417" y="1617940"/>
            <a:ext cx="599520" cy="599520"/>
          </a:xfrm>
          <a:prstGeom prst="ellipse">
            <a:avLst/>
          </a:prstGeom>
          <a:ln w="635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227" name="Rectangle"/>
          <p:cNvSpPr/>
          <p:nvPr/>
        </p:nvSpPr>
        <p:spPr>
          <a:xfrm>
            <a:off x="2300869" y="1602432"/>
            <a:ext cx="2481864" cy="1722736"/>
          </a:xfrm>
          <a:prstGeom prst="rect">
            <a:avLst/>
          </a:prstGeom>
          <a:ln w="38100">
            <a:solidFill>
              <a:schemeClr val="accent1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228" name="Arrow"/>
          <p:cNvSpPr/>
          <p:nvPr/>
        </p:nvSpPr>
        <p:spPr>
          <a:xfrm>
            <a:off x="6815937" y="5548124"/>
            <a:ext cx="2249141" cy="1270001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231" name="Connection Line"/>
          <p:cNvSpPr/>
          <p:nvPr/>
        </p:nvSpPr>
        <p:spPr>
          <a:xfrm>
            <a:off x="4880504" y="781719"/>
            <a:ext cx="1305769" cy="7747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9575" extrusionOk="0">
                <a:moveTo>
                  <a:pt x="21600" y="563"/>
                </a:moveTo>
                <a:cubicBezTo>
                  <a:pt x="9329" y="-2025"/>
                  <a:pt x="2129" y="4312"/>
                  <a:pt x="0" y="19575"/>
                </a:cubicBezTo>
              </a:path>
            </a:pathLst>
          </a:custGeom>
          <a:ln w="508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1230" name="let’s inject “…” here"/>
          <p:cNvSpPr txBox="1"/>
          <p:nvPr/>
        </p:nvSpPr>
        <p:spPr>
          <a:xfrm>
            <a:off x="6435880" y="573275"/>
            <a:ext cx="2602856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let’s inject “…” here</a:t>
            </a: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Comparison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Comparison</a:t>
            </a:r>
          </a:p>
        </p:txBody>
      </p:sp>
      <p:sp>
        <p:nvSpPr>
          <p:cNvPr id="161" name="1 &lt; 2"/>
          <p:cNvSpPr txBox="1"/>
          <p:nvPr/>
        </p:nvSpPr>
        <p:spPr>
          <a:xfrm>
            <a:off x="2198985" y="1987550"/>
            <a:ext cx="1418630" cy="800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 b="0"/>
            </a:lvl1pPr>
          </a:lstStyle>
          <a:p>
            <a:r>
              <a:t>1 &lt; 2</a:t>
            </a:r>
          </a:p>
        </p:txBody>
      </p:sp>
      <p:sp>
        <p:nvSpPr>
          <p:cNvPr id="162" name="Arrow"/>
          <p:cNvSpPr/>
          <p:nvPr/>
        </p:nvSpPr>
        <p:spPr>
          <a:xfrm>
            <a:off x="4127500" y="1752600"/>
            <a:ext cx="1946226" cy="1270000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63" name="True…"/>
          <p:cNvSpPr txBox="1"/>
          <p:nvPr/>
        </p:nvSpPr>
        <p:spPr>
          <a:xfrm>
            <a:off x="6351828" y="2008784"/>
            <a:ext cx="2917033" cy="1155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algn="l">
              <a:defRPr sz="4800" b="0"/>
            </a:pPr>
            <a:r>
              <a:t>True</a:t>
            </a:r>
          </a:p>
          <a:p>
            <a:pPr algn="l">
              <a:defRPr b="0"/>
            </a:pPr>
            <a:r>
              <a:t>(because 1 is before 2)</a:t>
            </a:r>
          </a:p>
        </p:txBody>
      </p:sp>
      <p:sp>
        <p:nvSpPr>
          <p:cNvPr id="164" name="200 &lt; 100"/>
          <p:cNvSpPr txBox="1"/>
          <p:nvPr/>
        </p:nvSpPr>
        <p:spPr>
          <a:xfrm>
            <a:off x="1104170" y="3853805"/>
            <a:ext cx="2637830" cy="800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 b="0"/>
            </a:lvl1pPr>
          </a:lstStyle>
          <a:p>
            <a:r>
              <a:t>200 &lt; 100</a:t>
            </a:r>
          </a:p>
        </p:txBody>
      </p:sp>
      <p:sp>
        <p:nvSpPr>
          <p:cNvPr id="165" name="Arrow"/>
          <p:cNvSpPr/>
          <p:nvPr/>
        </p:nvSpPr>
        <p:spPr>
          <a:xfrm>
            <a:off x="4127500" y="3618855"/>
            <a:ext cx="1946226" cy="1270001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66" name="False…"/>
          <p:cNvSpPr txBox="1"/>
          <p:nvPr/>
        </p:nvSpPr>
        <p:spPr>
          <a:xfrm>
            <a:off x="6351828" y="3875039"/>
            <a:ext cx="4264523" cy="1155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algn="l">
              <a:defRPr sz="4800" b="0"/>
            </a:pPr>
            <a:r>
              <a:t>False</a:t>
            </a:r>
          </a:p>
          <a:p>
            <a:pPr algn="l">
              <a:defRPr b="0"/>
            </a:pPr>
            <a:r>
              <a:t>(because 200 is NOT before 100)</a:t>
            </a:r>
          </a:p>
        </p:txBody>
      </p:sp>
      <p:sp>
        <p:nvSpPr>
          <p:cNvPr id="167" name="“cat” &lt; “dog”"/>
          <p:cNvSpPr txBox="1"/>
          <p:nvPr/>
        </p:nvSpPr>
        <p:spPr>
          <a:xfrm>
            <a:off x="494173" y="6165205"/>
            <a:ext cx="3426024" cy="800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 b="0"/>
            </a:lvl1pPr>
          </a:lstStyle>
          <a:p>
            <a:r>
              <a:t>“cat” &lt; “dog”</a:t>
            </a:r>
          </a:p>
        </p:txBody>
      </p:sp>
      <p:sp>
        <p:nvSpPr>
          <p:cNvPr id="168" name="Arrow"/>
          <p:cNvSpPr/>
          <p:nvPr/>
        </p:nvSpPr>
        <p:spPr>
          <a:xfrm>
            <a:off x="4127500" y="5930255"/>
            <a:ext cx="1946226" cy="1270001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69" name="Python can also compare strings"/>
          <p:cNvSpPr txBox="1"/>
          <p:nvPr/>
        </p:nvSpPr>
        <p:spPr>
          <a:xfrm>
            <a:off x="5606745" y="8508355"/>
            <a:ext cx="5429251" cy="558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>
            <a:spAutoFit/>
          </a:bodyPr>
          <a:lstStyle>
            <a:lvl1pPr algn="l">
              <a:defRPr sz="3200" b="0"/>
            </a:lvl1pPr>
          </a:lstStyle>
          <a:p>
            <a:r>
              <a:t>Python can also compare strings</a:t>
            </a:r>
          </a:p>
        </p:txBody>
      </p:sp>
      <p:sp>
        <p:nvSpPr>
          <p:cNvPr id="170" name="Sitting Cat"/>
          <p:cNvSpPr/>
          <p:nvPr/>
        </p:nvSpPr>
        <p:spPr>
          <a:xfrm>
            <a:off x="737338" y="7625398"/>
            <a:ext cx="699620" cy="5728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65" h="21587" extrusionOk="0">
                <a:moveTo>
                  <a:pt x="17781" y="2"/>
                </a:moveTo>
                <a:cubicBezTo>
                  <a:pt x="17756" y="8"/>
                  <a:pt x="17731" y="21"/>
                  <a:pt x="17710" y="44"/>
                </a:cubicBezTo>
                <a:cubicBezTo>
                  <a:pt x="17322" y="478"/>
                  <a:pt x="16998" y="1143"/>
                  <a:pt x="16854" y="1697"/>
                </a:cubicBezTo>
                <a:cubicBezTo>
                  <a:pt x="16817" y="1842"/>
                  <a:pt x="16743" y="1962"/>
                  <a:pt x="16637" y="2041"/>
                </a:cubicBezTo>
                <a:cubicBezTo>
                  <a:pt x="15872" y="2594"/>
                  <a:pt x="15930" y="4148"/>
                  <a:pt x="15574" y="5512"/>
                </a:cubicBezTo>
                <a:cubicBezTo>
                  <a:pt x="15277" y="6638"/>
                  <a:pt x="14071" y="7073"/>
                  <a:pt x="13306" y="7429"/>
                </a:cubicBezTo>
                <a:cubicBezTo>
                  <a:pt x="12541" y="7791"/>
                  <a:pt x="7195" y="10380"/>
                  <a:pt x="7195" y="16547"/>
                </a:cubicBezTo>
                <a:cubicBezTo>
                  <a:pt x="7068" y="19307"/>
                  <a:pt x="6195" y="19796"/>
                  <a:pt x="4474" y="19796"/>
                </a:cubicBezTo>
                <a:cubicBezTo>
                  <a:pt x="2752" y="19796"/>
                  <a:pt x="1594" y="17805"/>
                  <a:pt x="1228" y="16922"/>
                </a:cubicBezTo>
                <a:cubicBezTo>
                  <a:pt x="776" y="15822"/>
                  <a:pt x="-319" y="16435"/>
                  <a:pt x="90" y="17529"/>
                </a:cubicBezTo>
                <a:cubicBezTo>
                  <a:pt x="420" y="18405"/>
                  <a:pt x="1859" y="21587"/>
                  <a:pt x="4612" y="21587"/>
                </a:cubicBezTo>
                <a:cubicBezTo>
                  <a:pt x="6806" y="21587"/>
                  <a:pt x="7880" y="20850"/>
                  <a:pt x="8225" y="20553"/>
                </a:cubicBezTo>
                <a:cubicBezTo>
                  <a:pt x="8294" y="20494"/>
                  <a:pt x="8390" y="20513"/>
                  <a:pt x="8432" y="20605"/>
                </a:cubicBezTo>
                <a:cubicBezTo>
                  <a:pt x="8677" y="21106"/>
                  <a:pt x="9086" y="21587"/>
                  <a:pt x="9606" y="21587"/>
                </a:cubicBezTo>
                <a:cubicBezTo>
                  <a:pt x="9606" y="21587"/>
                  <a:pt x="14480" y="21587"/>
                  <a:pt x="14847" y="21587"/>
                </a:cubicBezTo>
                <a:cubicBezTo>
                  <a:pt x="15214" y="21587"/>
                  <a:pt x="15420" y="21369"/>
                  <a:pt x="15436" y="20941"/>
                </a:cubicBezTo>
                <a:cubicBezTo>
                  <a:pt x="15452" y="20565"/>
                  <a:pt x="15265" y="20138"/>
                  <a:pt x="14840" y="20138"/>
                </a:cubicBezTo>
                <a:cubicBezTo>
                  <a:pt x="14038" y="20138"/>
                  <a:pt x="13740" y="19077"/>
                  <a:pt x="14389" y="18556"/>
                </a:cubicBezTo>
                <a:cubicBezTo>
                  <a:pt x="14915" y="18128"/>
                  <a:pt x="15495" y="17641"/>
                  <a:pt x="16069" y="17107"/>
                </a:cubicBezTo>
                <a:cubicBezTo>
                  <a:pt x="16127" y="17054"/>
                  <a:pt x="16206" y="17094"/>
                  <a:pt x="16222" y="17173"/>
                </a:cubicBezTo>
                <a:cubicBezTo>
                  <a:pt x="16519" y="18800"/>
                  <a:pt x="17126" y="21587"/>
                  <a:pt x="17796" y="21587"/>
                </a:cubicBezTo>
                <a:cubicBezTo>
                  <a:pt x="18742" y="21587"/>
                  <a:pt x="18470" y="21587"/>
                  <a:pt x="18847" y="21587"/>
                </a:cubicBezTo>
                <a:cubicBezTo>
                  <a:pt x="19224" y="21587"/>
                  <a:pt x="19437" y="21356"/>
                  <a:pt x="19437" y="20908"/>
                </a:cubicBezTo>
                <a:cubicBezTo>
                  <a:pt x="19437" y="20512"/>
                  <a:pt x="19220" y="20151"/>
                  <a:pt x="18779" y="20066"/>
                </a:cubicBezTo>
                <a:cubicBezTo>
                  <a:pt x="18582" y="20026"/>
                  <a:pt x="18417" y="19854"/>
                  <a:pt x="18364" y="19611"/>
                </a:cubicBezTo>
                <a:cubicBezTo>
                  <a:pt x="18146" y="18655"/>
                  <a:pt x="18051" y="16896"/>
                  <a:pt x="18115" y="15005"/>
                </a:cubicBezTo>
                <a:cubicBezTo>
                  <a:pt x="18120" y="14900"/>
                  <a:pt x="18151" y="14808"/>
                  <a:pt x="18204" y="14729"/>
                </a:cubicBezTo>
                <a:cubicBezTo>
                  <a:pt x="19065" y="13537"/>
                  <a:pt x="19666" y="12212"/>
                  <a:pt x="19666" y="10809"/>
                </a:cubicBezTo>
                <a:cubicBezTo>
                  <a:pt x="19666" y="8826"/>
                  <a:pt x="18890" y="8267"/>
                  <a:pt x="19325" y="6224"/>
                </a:cubicBezTo>
                <a:cubicBezTo>
                  <a:pt x="19517" y="5335"/>
                  <a:pt x="20101" y="5182"/>
                  <a:pt x="20101" y="5182"/>
                </a:cubicBezTo>
                <a:cubicBezTo>
                  <a:pt x="20101" y="5182"/>
                  <a:pt x="21223" y="5353"/>
                  <a:pt x="21100" y="3871"/>
                </a:cubicBezTo>
                <a:cubicBezTo>
                  <a:pt x="21095" y="3812"/>
                  <a:pt x="21105" y="3753"/>
                  <a:pt x="21132" y="3700"/>
                </a:cubicBezTo>
                <a:cubicBezTo>
                  <a:pt x="21206" y="3595"/>
                  <a:pt x="21238" y="3489"/>
                  <a:pt x="21260" y="3404"/>
                </a:cubicBezTo>
                <a:cubicBezTo>
                  <a:pt x="21281" y="3298"/>
                  <a:pt x="21233" y="3192"/>
                  <a:pt x="21153" y="3152"/>
                </a:cubicBezTo>
                <a:cubicBezTo>
                  <a:pt x="20829" y="2994"/>
                  <a:pt x="20298" y="2646"/>
                  <a:pt x="19905" y="2080"/>
                </a:cubicBezTo>
                <a:cubicBezTo>
                  <a:pt x="19581" y="1605"/>
                  <a:pt x="18757" y="1566"/>
                  <a:pt x="18332" y="1586"/>
                </a:cubicBezTo>
                <a:cubicBezTo>
                  <a:pt x="18189" y="1592"/>
                  <a:pt x="18066" y="1453"/>
                  <a:pt x="18055" y="1275"/>
                </a:cubicBezTo>
                <a:cubicBezTo>
                  <a:pt x="18044" y="1103"/>
                  <a:pt x="17997" y="596"/>
                  <a:pt x="17949" y="155"/>
                </a:cubicBezTo>
                <a:cubicBezTo>
                  <a:pt x="17937" y="46"/>
                  <a:pt x="17856" y="-13"/>
                  <a:pt x="17781" y="2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71" name="Rectangle"/>
          <p:cNvSpPr/>
          <p:nvPr/>
        </p:nvSpPr>
        <p:spPr>
          <a:xfrm>
            <a:off x="196850" y="1498600"/>
            <a:ext cx="11256318" cy="3857179"/>
          </a:xfrm>
          <a:prstGeom prst="rect">
            <a:avLst/>
          </a:prstGeom>
          <a:solidFill>
            <a:srgbClr val="FFFFFF">
              <a:alpha val="89453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72" name="Dachshund"/>
          <p:cNvSpPr/>
          <p:nvPr/>
        </p:nvSpPr>
        <p:spPr>
          <a:xfrm>
            <a:off x="2736865" y="7680627"/>
            <a:ext cx="924454" cy="4623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01" h="21585" extrusionOk="0">
                <a:moveTo>
                  <a:pt x="18106" y="2"/>
                </a:moveTo>
                <a:cubicBezTo>
                  <a:pt x="17983" y="-4"/>
                  <a:pt x="17853" y="6"/>
                  <a:pt x="17717" y="32"/>
                </a:cubicBezTo>
                <a:cubicBezTo>
                  <a:pt x="16627" y="244"/>
                  <a:pt x="16556" y="2255"/>
                  <a:pt x="16556" y="2255"/>
                </a:cubicBezTo>
                <a:cubicBezTo>
                  <a:pt x="15624" y="4513"/>
                  <a:pt x="14870" y="7613"/>
                  <a:pt x="13041" y="7899"/>
                </a:cubicBezTo>
                <a:cubicBezTo>
                  <a:pt x="11556" y="7683"/>
                  <a:pt x="6457" y="7216"/>
                  <a:pt x="5448" y="8041"/>
                </a:cubicBezTo>
                <a:cubicBezTo>
                  <a:pt x="4380" y="8914"/>
                  <a:pt x="1600" y="14388"/>
                  <a:pt x="470" y="14308"/>
                </a:cubicBezTo>
                <a:cubicBezTo>
                  <a:pt x="72" y="14280"/>
                  <a:pt x="0" y="14547"/>
                  <a:pt x="0" y="14547"/>
                </a:cubicBezTo>
                <a:cubicBezTo>
                  <a:pt x="0" y="14547"/>
                  <a:pt x="115" y="15068"/>
                  <a:pt x="470" y="15049"/>
                </a:cubicBezTo>
                <a:cubicBezTo>
                  <a:pt x="1450" y="14996"/>
                  <a:pt x="2081" y="14462"/>
                  <a:pt x="3510" y="12510"/>
                </a:cubicBezTo>
                <a:cubicBezTo>
                  <a:pt x="4198" y="11571"/>
                  <a:pt x="4852" y="11567"/>
                  <a:pt x="4852" y="11567"/>
                </a:cubicBezTo>
                <a:cubicBezTo>
                  <a:pt x="4852" y="11567"/>
                  <a:pt x="4626" y="13119"/>
                  <a:pt x="4718" y="14177"/>
                </a:cubicBezTo>
                <a:cubicBezTo>
                  <a:pt x="4811" y="15235"/>
                  <a:pt x="3810" y="15023"/>
                  <a:pt x="3678" y="15790"/>
                </a:cubicBezTo>
                <a:cubicBezTo>
                  <a:pt x="3546" y="16558"/>
                  <a:pt x="3690" y="16776"/>
                  <a:pt x="3730" y="17380"/>
                </a:cubicBezTo>
                <a:cubicBezTo>
                  <a:pt x="3787" y="18253"/>
                  <a:pt x="3798" y="19582"/>
                  <a:pt x="3775" y="19950"/>
                </a:cubicBezTo>
                <a:cubicBezTo>
                  <a:pt x="3753" y="20317"/>
                  <a:pt x="3681" y="20411"/>
                  <a:pt x="3686" y="20788"/>
                </a:cubicBezTo>
                <a:cubicBezTo>
                  <a:pt x="3693" y="21242"/>
                  <a:pt x="3955" y="21576"/>
                  <a:pt x="4139" y="21576"/>
                </a:cubicBezTo>
                <a:cubicBezTo>
                  <a:pt x="4324" y="21576"/>
                  <a:pt x="5228" y="21576"/>
                  <a:pt x="5228" y="21576"/>
                </a:cubicBezTo>
                <a:cubicBezTo>
                  <a:pt x="5228" y="21576"/>
                  <a:pt x="5159" y="20132"/>
                  <a:pt x="4733" y="19939"/>
                </a:cubicBezTo>
                <a:cubicBezTo>
                  <a:pt x="4610" y="19851"/>
                  <a:pt x="4446" y="17776"/>
                  <a:pt x="4837" y="16982"/>
                </a:cubicBezTo>
                <a:cubicBezTo>
                  <a:pt x="5170" y="16940"/>
                  <a:pt x="5670" y="16790"/>
                  <a:pt x="6094" y="16481"/>
                </a:cubicBezTo>
                <a:cubicBezTo>
                  <a:pt x="6321" y="17887"/>
                  <a:pt x="6467" y="19769"/>
                  <a:pt x="6472" y="20081"/>
                </a:cubicBezTo>
                <a:cubicBezTo>
                  <a:pt x="6477" y="20449"/>
                  <a:pt x="6401" y="20539"/>
                  <a:pt x="6446" y="20919"/>
                </a:cubicBezTo>
                <a:cubicBezTo>
                  <a:pt x="6500" y="21366"/>
                  <a:pt x="6715" y="21576"/>
                  <a:pt x="6899" y="21576"/>
                </a:cubicBezTo>
                <a:cubicBezTo>
                  <a:pt x="7084" y="21576"/>
                  <a:pt x="7933" y="21576"/>
                  <a:pt x="7933" y="21576"/>
                </a:cubicBezTo>
                <a:cubicBezTo>
                  <a:pt x="7933" y="21576"/>
                  <a:pt x="7833" y="20128"/>
                  <a:pt x="7391" y="19990"/>
                </a:cubicBezTo>
                <a:cubicBezTo>
                  <a:pt x="7261" y="19902"/>
                  <a:pt x="7211" y="18831"/>
                  <a:pt x="7435" y="17114"/>
                </a:cubicBezTo>
                <a:cubicBezTo>
                  <a:pt x="7527" y="16403"/>
                  <a:pt x="7894" y="15638"/>
                  <a:pt x="8301" y="14904"/>
                </a:cubicBezTo>
                <a:cubicBezTo>
                  <a:pt x="10492" y="15396"/>
                  <a:pt x="11907" y="16906"/>
                  <a:pt x="13314" y="17424"/>
                </a:cubicBezTo>
                <a:cubicBezTo>
                  <a:pt x="13313" y="18443"/>
                  <a:pt x="13355" y="19925"/>
                  <a:pt x="13594" y="20172"/>
                </a:cubicBezTo>
                <a:cubicBezTo>
                  <a:pt x="13748" y="20331"/>
                  <a:pt x="13611" y="21576"/>
                  <a:pt x="13886" y="21576"/>
                </a:cubicBezTo>
                <a:cubicBezTo>
                  <a:pt x="14098" y="21576"/>
                  <a:pt x="14990" y="21576"/>
                  <a:pt x="14990" y="21576"/>
                </a:cubicBezTo>
                <a:cubicBezTo>
                  <a:pt x="14990" y="21576"/>
                  <a:pt x="14866" y="20195"/>
                  <a:pt x="14507" y="20125"/>
                </a:cubicBezTo>
                <a:cubicBezTo>
                  <a:pt x="14382" y="20100"/>
                  <a:pt x="14390" y="18808"/>
                  <a:pt x="14536" y="17575"/>
                </a:cubicBezTo>
                <a:cubicBezTo>
                  <a:pt x="14746" y="17543"/>
                  <a:pt x="14954" y="17478"/>
                  <a:pt x="15156" y="17383"/>
                </a:cubicBezTo>
                <a:cubicBezTo>
                  <a:pt x="15320" y="18564"/>
                  <a:pt x="15579" y="20134"/>
                  <a:pt x="15801" y="20209"/>
                </a:cubicBezTo>
                <a:cubicBezTo>
                  <a:pt x="16114" y="20314"/>
                  <a:pt x="16122" y="21559"/>
                  <a:pt x="16400" y="21576"/>
                </a:cubicBezTo>
                <a:cubicBezTo>
                  <a:pt x="16721" y="21596"/>
                  <a:pt x="17462" y="21576"/>
                  <a:pt x="17462" y="21576"/>
                </a:cubicBezTo>
                <a:cubicBezTo>
                  <a:pt x="17462" y="21576"/>
                  <a:pt x="17244" y="20027"/>
                  <a:pt x="16831" y="19956"/>
                </a:cubicBezTo>
                <a:cubicBezTo>
                  <a:pt x="16681" y="19931"/>
                  <a:pt x="16454" y="18042"/>
                  <a:pt x="16522" y="16171"/>
                </a:cubicBezTo>
                <a:cubicBezTo>
                  <a:pt x="17404" y="14941"/>
                  <a:pt x="17978" y="13032"/>
                  <a:pt x="17925" y="10897"/>
                </a:cubicBezTo>
                <a:cubicBezTo>
                  <a:pt x="17887" y="9363"/>
                  <a:pt x="17948" y="8356"/>
                  <a:pt x="18057" y="7664"/>
                </a:cubicBezTo>
                <a:cubicBezTo>
                  <a:pt x="18290" y="8097"/>
                  <a:pt x="18539" y="8308"/>
                  <a:pt x="18678" y="8411"/>
                </a:cubicBezTo>
                <a:cubicBezTo>
                  <a:pt x="18929" y="8597"/>
                  <a:pt x="19352" y="8674"/>
                  <a:pt x="19193" y="8118"/>
                </a:cubicBezTo>
                <a:cubicBezTo>
                  <a:pt x="19078" y="7711"/>
                  <a:pt x="18974" y="6272"/>
                  <a:pt x="18928" y="5528"/>
                </a:cubicBezTo>
                <a:cubicBezTo>
                  <a:pt x="19287" y="5038"/>
                  <a:pt x="19957" y="5314"/>
                  <a:pt x="20370" y="5219"/>
                </a:cubicBezTo>
                <a:cubicBezTo>
                  <a:pt x="20827" y="5113"/>
                  <a:pt x="20844" y="4725"/>
                  <a:pt x="20844" y="4478"/>
                </a:cubicBezTo>
                <a:cubicBezTo>
                  <a:pt x="21231" y="4195"/>
                  <a:pt x="21600" y="3489"/>
                  <a:pt x="21477" y="2925"/>
                </a:cubicBezTo>
                <a:cubicBezTo>
                  <a:pt x="21354" y="2361"/>
                  <a:pt x="20317" y="1938"/>
                  <a:pt x="19948" y="1655"/>
                </a:cubicBezTo>
                <a:cubicBezTo>
                  <a:pt x="19579" y="1373"/>
                  <a:pt x="19492" y="773"/>
                  <a:pt x="19492" y="773"/>
                </a:cubicBezTo>
                <a:cubicBezTo>
                  <a:pt x="19492" y="773"/>
                  <a:pt x="18967" y="42"/>
                  <a:pt x="18106" y="2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73" name="True…"/>
          <p:cNvSpPr txBox="1"/>
          <p:nvPr/>
        </p:nvSpPr>
        <p:spPr>
          <a:xfrm>
            <a:off x="6351828" y="6186439"/>
            <a:ext cx="6001347" cy="1155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algn="l">
              <a:defRPr sz="4800" b="0"/>
            </a:pPr>
            <a:r>
              <a:t>True</a:t>
            </a:r>
          </a:p>
          <a:p>
            <a:pPr algn="l">
              <a:defRPr b="0"/>
            </a:pPr>
            <a:r>
              <a:t>(because “cat” is before “dog” in the dictionary)</a:t>
            </a:r>
          </a:p>
        </p:txBody>
      </p:sp>
      <p:sp>
        <p:nvSpPr>
          <p:cNvPr id="174" name="Dingbat Check"/>
          <p:cNvSpPr/>
          <p:nvPr/>
        </p:nvSpPr>
        <p:spPr>
          <a:xfrm>
            <a:off x="2955809" y="8472439"/>
            <a:ext cx="486566" cy="4623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52" h="20404" extrusionOk="0">
                <a:moveTo>
                  <a:pt x="19340" y="6"/>
                </a:moveTo>
                <a:cubicBezTo>
                  <a:pt x="18911" y="-308"/>
                  <a:pt x="8317" y="11620"/>
                  <a:pt x="6423" y="13985"/>
                </a:cubicBezTo>
                <a:cubicBezTo>
                  <a:pt x="6323" y="14108"/>
                  <a:pt x="6215" y="14226"/>
                  <a:pt x="6090" y="14370"/>
                </a:cubicBezTo>
                <a:cubicBezTo>
                  <a:pt x="5960" y="14216"/>
                  <a:pt x="5854" y="14096"/>
                  <a:pt x="5755" y="13971"/>
                </a:cubicBezTo>
                <a:cubicBezTo>
                  <a:pt x="4964" y="12967"/>
                  <a:pt x="4458" y="12167"/>
                  <a:pt x="3657" y="11171"/>
                </a:cubicBezTo>
                <a:cubicBezTo>
                  <a:pt x="3337" y="10773"/>
                  <a:pt x="2972" y="10410"/>
                  <a:pt x="2634" y="10026"/>
                </a:cubicBezTo>
                <a:cubicBezTo>
                  <a:pt x="2472" y="9843"/>
                  <a:pt x="2283" y="9849"/>
                  <a:pt x="2071" y="9915"/>
                </a:cubicBezTo>
                <a:cubicBezTo>
                  <a:pt x="1856" y="9981"/>
                  <a:pt x="1574" y="9982"/>
                  <a:pt x="1303" y="10152"/>
                </a:cubicBezTo>
                <a:cubicBezTo>
                  <a:pt x="1209" y="10262"/>
                  <a:pt x="1332" y="10438"/>
                  <a:pt x="1349" y="10609"/>
                </a:cubicBezTo>
                <a:cubicBezTo>
                  <a:pt x="1369" y="10821"/>
                  <a:pt x="603" y="10792"/>
                  <a:pt x="203" y="11061"/>
                </a:cubicBezTo>
                <a:cubicBezTo>
                  <a:pt x="111" y="11123"/>
                  <a:pt x="286" y="11375"/>
                  <a:pt x="227" y="11440"/>
                </a:cubicBezTo>
                <a:cubicBezTo>
                  <a:pt x="51" y="11634"/>
                  <a:pt x="-61" y="11588"/>
                  <a:pt x="36" y="11826"/>
                </a:cubicBezTo>
                <a:cubicBezTo>
                  <a:pt x="896" y="13941"/>
                  <a:pt x="2182" y="15733"/>
                  <a:pt x="3218" y="17879"/>
                </a:cubicBezTo>
                <a:cubicBezTo>
                  <a:pt x="4865" y="21292"/>
                  <a:pt x="5178" y="19166"/>
                  <a:pt x="5654" y="19575"/>
                </a:cubicBezTo>
                <a:cubicBezTo>
                  <a:pt x="7119" y="20836"/>
                  <a:pt x="6474" y="21179"/>
                  <a:pt x="9921" y="16770"/>
                </a:cubicBezTo>
                <a:cubicBezTo>
                  <a:pt x="11378" y="14721"/>
                  <a:pt x="19009" y="5203"/>
                  <a:pt x="20710" y="3334"/>
                </a:cubicBezTo>
                <a:cubicBezTo>
                  <a:pt x="20919" y="3106"/>
                  <a:pt x="21118" y="2879"/>
                  <a:pt x="21258" y="2594"/>
                </a:cubicBezTo>
                <a:cubicBezTo>
                  <a:pt x="21526" y="2050"/>
                  <a:pt x="21539" y="2066"/>
                  <a:pt x="21150" y="1624"/>
                </a:cubicBezTo>
                <a:cubicBezTo>
                  <a:pt x="21006" y="1461"/>
                  <a:pt x="20856" y="1427"/>
                  <a:pt x="20646" y="1437"/>
                </a:cubicBezTo>
                <a:cubicBezTo>
                  <a:pt x="20244" y="1456"/>
                  <a:pt x="20044" y="1227"/>
                  <a:pt x="20086" y="860"/>
                </a:cubicBezTo>
                <a:cubicBezTo>
                  <a:pt x="20096" y="778"/>
                  <a:pt x="20075" y="672"/>
                  <a:pt x="20023" y="612"/>
                </a:cubicBezTo>
                <a:cubicBezTo>
                  <a:pt x="19903" y="469"/>
                  <a:pt x="19492" y="117"/>
                  <a:pt x="19340" y="6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75" name="Dingbat X"/>
          <p:cNvSpPr/>
          <p:nvPr/>
        </p:nvSpPr>
        <p:spPr>
          <a:xfrm>
            <a:off x="923960" y="8510789"/>
            <a:ext cx="326375" cy="3856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84" h="21548" extrusionOk="0">
                <a:moveTo>
                  <a:pt x="18655" y="0"/>
                </a:moveTo>
                <a:cubicBezTo>
                  <a:pt x="18494" y="5"/>
                  <a:pt x="18333" y="109"/>
                  <a:pt x="18066" y="314"/>
                </a:cubicBezTo>
                <a:cubicBezTo>
                  <a:pt x="15478" y="2289"/>
                  <a:pt x="13027" y="4381"/>
                  <a:pt x="10727" y="6600"/>
                </a:cubicBezTo>
                <a:cubicBezTo>
                  <a:pt x="10587" y="6735"/>
                  <a:pt x="10434" y="6862"/>
                  <a:pt x="10258" y="7020"/>
                </a:cubicBezTo>
                <a:cubicBezTo>
                  <a:pt x="10102" y="6832"/>
                  <a:pt x="9974" y="6685"/>
                  <a:pt x="9856" y="6533"/>
                </a:cubicBezTo>
                <a:cubicBezTo>
                  <a:pt x="8908" y="5315"/>
                  <a:pt x="7971" y="4091"/>
                  <a:pt x="7009" y="2882"/>
                </a:cubicBezTo>
                <a:cubicBezTo>
                  <a:pt x="6625" y="2399"/>
                  <a:pt x="6178" y="1951"/>
                  <a:pt x="5769" y="1483"/>
                </a:cubicBezTo>
                <a:cubicBezTo>
                  <a:pt x="5573" y="1260"/>
                  <a:pt x="5327" y="1254"/>
                  <a:pt x="5044" y="1314"/>
                </a:cubicBezTo>
                <a:cubicBezTo>
                  <a:pt x="4759" y="1375"/>
                  <a:pt x="4593" y="1540"/>
                  <a:pt x="4590" y="1770"/>
                </a:cubicBezTo>
                <a:cubicBezTo>
                  <a:pt x="4583" y="2129"/>
                  <a:pt x="4349" y="2291"/>
                  <a:pt x="3989" y="2389"/>
                </a:cubicBezTo>
                <a:cubicBezTo>
                  <a:pt x="3741" y="2232"/>
                  <a:pt x="3498" y="2079"/>
                  <a:pt x="3221" y="1904"/>
                </a:cubicBezTo>
                <a:cubicBezTo>
                  <a:pt x="2922" y="2176"/>
                  <a:pt x="2660" y="2427"/>
                  <a:pt x="2382" y="2665"/>
                </a:cubicBezTo>
                <a:cubicBezTo>
                  <a:pt x="2135" y="2876"/>
                  <a:pt x="2125" y="3090"/>
                  <a:pt x="2231" y="3371"/>
                </a:cubicBezTo>
                <a:cubicBezTo>
                  <a:pt x="3179" y="5877"/>
                  <a:pt x="4394" y="8283"/>
                  <a:pt x="5880" y="10593"/>
                </a:cubicBezTo>
                <a:cubicBezTo>
                  <a:pt x="5956" y="10712"/>
                  <a:pt x="6024" y="10835"/>
                  <a:pt x="6094" y="10951"/>
                </a:cubicBezTo>
                <a:cubicBezTo>
                  <a:pt x="4046" y="12991"/>
                  <a:pt x="2019" y="15012"/>
                  <a:pt x="0" y="17024"/>
                </a:cubicBezTo>
                <a:cubicBezTo>
                  <a:pt x="166" y="17359"/>
                  <a:pt x="297" y="17644"/>
                  <a:pt x="450" y="17921"/>
                </a:cubicBezTo>
                <a:cubicBezTo>
                  <a:pt x="559" y="18117"/>
                  <a:pt x="570" y="18299"/>
                  <a:pt x="443" y="18491"/>
                </a:cubicBezTo>
                <a:cubicBezTo>
                  <a:pt x="355" y="18625"/>
                  <a:pt x="277" y="18763"/>
                  <a:pt x="214" y="18906"/>
                </a:cubicBezTo>
                <a:cubicBezTo>
                  <a:pt x="179" y="18986"/>
                  <a:pt x="139" y="19096"/>
                  <a:pt x="175" y="19164"/>
                </a:cubicBezTo>
                <a:cubicBezTo>
                  <a:pt x="462" y="19717"/>
                  <a:pt x="876" y="20186"/>
                  <a:pt x="1406" y="20550"/>
                </a:cubicBezTo>
                <a:cubicBezTo>
                  <a:pt x="1668" y="20457"/>
                  <a:pt x="1862" y="20370"/>
                  <a:pt x="2068" y="20319"/>
                </a:cubicBezTo>
                <a:cubicBezTo>
                  <a:pt x="2305" y="20259"/>
                  <a:pt x="2506" y="20384"/>
                  <a:pt x="2432" y="20567"/>
                </a:cubicBezTo>
                <a:cubicBezTo>
                  <a:pt x="2271" y="20967"/>
                  <a:pt x="2606" y="21165"/>
                  <a:pt x="2838" y="21403"/>
                </a:cubicBezTo>
                <a:cubicBezTo>
                  <a:pt x="3027" y="21596"/>
                  <a:pt x="3335" y="21593"/>
                  <a:pt x="3548" y="21414"/>
                </a:cubicBezTo>
                <a:cubicBezTo>
                  <a:pt x="3624" y="21350"/>
                  <a:pt x="3679" y="21268"/>
                  <a:pt x="3745" y="21195"/>
                </a:cubicBezTo>
                <a:cubicBezTo>
                  <a:pt x="5406" y="19353"/>
                  <a:pt x="7068" y="17510"/>
                  <a:pt x="8732" y="15669"/>
                </a:cubicBezTo>
                <a:cubicBezTo>
                  <a:pt x="8850" y="15538"/>
                  <a:pt x="8982" y="15417"/>
                  <a:pt x="9151" y="15248"/>
                </a:cubicBezTo>
                <a:cubicBezTo>
                  <a:pt x="9312" y="15457"/>
                  <a:pt x="9442" y="15618"/>
                  <a:pt x="9566" y="15782"/>
                </a:cubicBezTo>
                <a:cubicBezTo>
                  <a:pt x="10552" y="17091"/>
                  <a:pt x="11622" y="18348"/>
                  <a:pt x="12799" y="19538"/>
                </a:cubicBezTo>
                <a:cubicBezTo>
                  <a:pt x="13137" y="19880"/>
                  <a:pt x="13363" y="19913"/>
                  <a:pt x="13764" y="19639"/>
                </a:cubicBezTo>
                <a:cubicBezTo>
                  <a:pt x="14071" y="19429"/>
                  <a:pt x="14340" y="19181"/>
                  <a:pt x="14638" y="18942"/>
                </a:cubicBezTo>
                <a:cubicBezTo>
                  <a:pt x="14977" y="19118"/>
                  <a:pt x="15325" y="19299"/>
                  <a:pt x="15670" y="19479"/>
                </a:cubicBezTo>
                <a:cubicBezTo>
                  <a:pt x="15874" y="19336"/>
                  <a:pt x="16024" y="19228"/>
                  <a:pt x="16179" y="19123"/>
                </a:cubicBezTo>
                <a:cubicBezTo>
                  <a:pt x="16407" y="18969"/>
                  <a:pt x="16586" y="18817"/>
                  <a:pt x="16625" y="18532"/>
                </a:cubicBezTo>
                <a:cubicBezTo>
                  <a:pt x="16663" y="18245"/>
                  <a:pt x="16848" y="17980"/>
                  <a:pt x="17238" y="17893"/>
                </a:cubicBezTo>
                <a:cubicBezTo>
                  <a:pt x="17537" y="17826"/>
                  <a:pt x="17736" y="17646"/>
                  <a:pt x="17893" y="17435"/>
                </a:cubicBezTo>
                <a:cubicBezTo>
                  <a:pt x="18144" y="17098"/>
                  <a:pt x="18337" y="16737"/>
                  <a:pt x="18424" y="16377"/>
                </a:cubicBezTo>
                <a:cubicBezTo>
                  <a:pt x="16705" y="14528"/>
                  <a:pt x="15014" y="12708"/>
                  <a:pt x="13308" y="10873"/>
                </a:cubicBezTo>
                <a:cubicBezTo>
                  <a:pt x="13494" y="10665"/>
                  <a:pt x="13612" y="10530"/>
                  <a:pt x="13734" y="10397"/>
                </a:cubicBezTo>
                <a:cubicBezTo>
                  <a:pt x="15805" y="8137"/>
                  <a:pt x="18039" y="6000"/>
                  <a:pt x="20413" y="3968"/>
                </a:cubicBezTo>
                <a:cubicBezTo>
                  <a:pt x="20703" y="3719"/>
                  <a:pt x="20983" y="3471"/>
                  <a:pt x="21190" y="3153"/>
                </a:cubicBezTo>
                <a:cubicBezTo>
                  <a:pt x="21585" y="2544"/>
                  <a:pt x="21600" y="2565"/>
                  <a:pt x="21129" y="2026"/>
                </a:cubicBezTo>
                <a:cubicBezTo>
                  <a:pt x="20955" y="1827"/>
                  <a:pt x="20762" y="1776"/>
                  <a:pt x="20487" y="1772"/>
                </a:cubicBezTo>
                <a:cubicBezTo>
                  <a:pt x="19961" y="1764"/>
                  <a:pt x="19720" y="1486"/>
                  <a:pt x="19806" y="1064"/>
                </a:cubicBezTo>
                <a:cubicBezTo>
                  <a:pt x="19825" y="971"/>
                  <a:pt x="19804" y="847"/>
                  <a:pt x="19743" y="773"/>
                </a:cubicBezTo>
                <a:cubicBezTo>
                  <a:pt x="19597" y="599"/>
                  <a:pt x="19434" y="429"/>
                  <a:pt x="19245" y="289"/>
                </a:cubicBezTo>
                <a:cubicBezTo>
                  <a:pt x="18978" y="92"/>
                  <a:pt x="18816" y="-4"/>
                  <a:pt x="18655" y="0"/>
                </a:cubicBezTo>
                <a:close/>
              </a:path>
            </a:pathLst>
          </a:cu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3" name="Do problem 4"/>
          <p:cNvSpPr txBox="1"/>
          <p:nvPr/>
        </p:nvSpPr>
        <p:spPr>
          <a:xfrm>
            <a:off x="4615557" y="4476750"/>
            <a:ext cx="3619203" cy="800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4800" b="0"/>
            </a:lvl1pPr>
          </a:lstStyle>
          <a:p>
            <a:r>
              <a:t>Do problem 4</a:t>
            </a:r>
          </a:p>
        </p:txBody>
      </p:sp>
    </p:spTree>
  </p:cSld>
  <p:clrMapOvr>
    <a:masterClrMapping/>
  </p:clrMapOvr>
  <p:transition spd="med"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5" name="Rounded Rectangle"/>
          <p:cNvSpPr/>
          <p:nvPr/>
        </p:nvSpPr>
        <p:spPr>
          <a:xfrm>
            <a:off x="1295400" y="6311900"/>
            <a:ext cx="3124200" cy="685800"/>
          </a:xfrm>
          <a:prstGeom prst="roundRect">
            <a:avLst>
              <a:gd name="adj" fmla="val 27778"/>
            </a:avLst>
          </a:pr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236" name="Python Sequences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Python Sequences</a:t>
            </a:r>
          </a:p>
        </p:txBody>
      </p:sp>
      <p:sp>
        <p:nvSpPr>
          <p:cNvPr id="1237" name="&quot;h&quot;"/>
          <p:cNvSpPr/>
          <p:nvPr/>
        </p:nvSpPr>
        <p:spPr>
          <a:xfrm>
            <a:off x="20574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"h"</a:t>
            </a:r>
          </a:p>
        </p:txBody>
      </p:sp>
      <p:sp>
        <p:nvSpPr>
          <p:cNvPr id="1238" name="&quot;e&quot;"/>
          <p:cNvSpPr/>
          <p:nvPr/>
        </p:nvSpPr>
        <p:spPr>
          <a:xfrm>
            <a:off x="27432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chemeClr val="accent6">
              <a:satOff val="18029"/>
              <a:lumOff val="12067"/>
            </a:schemeClr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"e"</a:t>
            </a:r>
          </a:p>
        </p:txBody>
      </p:sp>
      <p:sp>
        <p:nvSpPr>
          <p:cNvPr id="1239" name="&quot;l&quot;"/>
          <p:cNvSpPr/>
          <p:nvPr/>
        </p:nvSpPr>
        <p:spPr>
          <a:xfrm>
            <a:off x="34290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"l"</a:t>
            </a:r>
          </a:p>
        </p:txBody>
      </p:sp>
      <p:sp>
        <p:nvSpPr>
          <p:cNvPr id="1240" name="&quot;l&quot;"/>
          <p:cNvSpPr/>
          <p:nvPr/>
        </p:nvSpPr>
        <p:spPr>
          <a:xfrm>
            <a:off x="41148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"l"</a:t>
            </a:r>
          </a:p>
        </p:txBody>
      </p:sp>
      <p:sp>
        <p:nvSpPr>
          <p:cNvPr id="1241" name="&quot;o&quot;"/>
          <p:cNvSpPr/>
          <p:nvPr/>
        </p:nvSpPr>
        <p:spPr>
          <a:xfrm>
            <a:off x="48006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"o"</a:t>
            </a:r>
          </a:p>
        </p:txBody>
      </p:sp>
      <p:sp>
        <p:nvSpPr>
          <p:cNvPr id="1242" name="&quot; &quot;"/>
          <p:cNvSpPr/>
          <p:nvPr/>
        </p:nvSpPr>
        <p:spPr>
          <a:xfrm>
            <a:off x="54864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 "</a:t>
            </a:r>
          </a:p>
        </p:txBody>
      </p:sp>
      <p:sp>
        <p:nvSpPr>
          <p:cNvPr id="1243" name="&quot;w&quot;"/>
          <p:cNvSpPr/>
          <p:nvPr/>
        </p:nvSpPr>
        <p:spPr>
          <a:xfrm>
            <a:off x="61722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chemeClr val="accent6">
              <a:satOff val="18029"/>
              <a:lumOff val="12067"/>
            </a:schemeClr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"w"</a:t>
            </a:r>
          </a:p>
        </p:txBody>
      </p:sp>
      <p:sp>
        <p:nvSpPr>
          <p:cNvPr id="1244" name="0"/>
          <p:cNvSpPr txBox="1"/>
          <p:nvPr/>
        </p:nvSpPr>
        <p:spPr>
          <a:xfrm>
            <a:off x="22661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0</a:t>
            </a:r>
          </a:p>
        </p:txBody>
      </p:sp>
      <p:sp>
        <p:nvSpPr>
          <p:cNvPr id="1245" name="1"/>
          <p:cNvSpPr txBox="1"/>
          <p:nvPr/>
        </p:nvSpPr>
        <p:spPr>
          <a:xfrm>
            <a:off x="29519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1</a:t>
            </a:r>
          </a:p>
        </p:txBody>
      </p:sp>
      <p:sp>
        <p:nvSpPr>
          <p:cNvPr id="1246" name="2"/>
          <p:cNvSpPr txBox="1"/>
          <p:nvPr/>
        </p:nvSpPr>
        <p:spPr>
          <a:xfrm>
            <a:off x="36377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2</a:t>
            </a:r>
          </a:p>
        </p:txBody>
      </p:sp>
      <p:sp>
        <p:nvSpPr>
          <p:cNvPr id="1247" name="3"/>
          <p:cNvSpPr txBox="1"/>
          <p:nvPr/>
        </p:nvSpPr>
        <p:spPr>
          <a:xfrm>
            <a:off x="43235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3</a:t>
            </a:r>
          </a:p>
        </p:txBody>
      </p:sp>
      <p:sp>
        <p:nvSpPr>
          <p:cNvPr id="1248" name="&quot;o&quot;"/>
          <p:cNvSpPr/>
          <p:nvPr/>
        </p:nvSpPr>
        <p:spPr>
          <a:xfrm>
            <a:off x="68580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chemeClr val="accent6">
              <a:satOff val="18029"/>
              <a:lumOff val="12067"/>
            </a:schemeClr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"o"</a:t>
            </a:r>
          </a:p>
        </p:txBody>
      </p:sp>
      <p:sp>
        <p:nvSpPr>
          <p:cNvPr id="1249" name="&quot;r&quot;"/>
          <p:cNvSpPr/>
          <p:nvPr/>
        </p:nvSpPr>
        <p:spPr>
          <a:xfrm>
            <a:off x="75438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chemeClr val="accent6">
              <a:satOff val="18029"/>
              <a:lumOff val="12067"/>
            </a:schemeClr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"r"</a:t>
            </a:r>
          </a:p>
        </p:txBody>
      </p:sp>
      <p:sp>
        <p:nvSpPr>
          <p:cNvPr id="1250" name="&quot;l&quot;"/>
          <p:cNvSpPr/>
          <p:nvPr/>
        </p:nvSpPr>
        <p:spPr>
          <a:xfrm>
            <a:off x="82296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chemeClr val="accent6">
              <a:satOff val="18029"/>
              <a:lumOff val="12067"/>
            </a:schemeClr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"l"</a:t>
            </a:r>
          </a:p>
        </p:txBody>
      </p:sp>
      <p:sp>
        <p:nvSpPr>
          <p:cNvPr id="1251" name="&quot;d&quot;"/>
          <p:cNvSpPr/>
          <p:nvPr/>
        </p:nvSpPr>
        <p:spPr>
          <a:xfrm>
            <a:off x="89154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chemeClr val="accent6">
              <a:satOff val="18029"/>
              <a:lumOff val="12067"/>
            </a:schemeClr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"d"</a:t>
            </a:r>
          </a:p>
        </p:txBody>
      </p:sp>
      <p:sp>
        <p:nvSpPr>
          <p:cNvPr id="1252" name="&quot;\n&quot;"/>
          <p:cNvSpPr/>
          <p:nvPr/>
        </p:nvSpPr>
        <p:spPr>
          <a:xfrm>
            <a:off x="96012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17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"\n"</a:t>
            </a:r>
          </a:p>
        </p:txBody>
      </p:sp>
      <p:sp>
        <p:nvSpPr>
          <p:cNvPr id="1253" name="4"/>
          <p:cNvSpPr txBox="1"/>
          <p:nvPr/>
        </p:nvSpPr>
        <p:spPr>
          <a:xfrm>
            <a:off x="50093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4</a:t>
            </a:r>
          </a:p>
        </p:txBody>
      </p:sp>
      <p:sp>
        <p:nvSpPr>
          <p:cNvPr id="1254" name="5"/>
          <p:cNvSpPr txBox="1"/>
          <p:nvPr/>
        </p:nvSpPr>
        <p:spPr>
          <a:xfrm>
            <a:off x="56951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5</a:t>
            </a:r>
          </a:p>
        </p:txBody>
      </p:sp>
      <p:sp>
        <p:nvSpPr>
          <p:cNvPr id="1255" name="6"/>
          <p:cNvSpPr txBox="1"/>
          <p:nvPr/>
        </p:nvSpPr>
        <p:spPr>
          <a:xfrm>
            <a:off x="63809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6</a:t>
            </a:r>
          </a:p>
        </p:txBody>
      </p:sp>
      <p:sp>
        <p:nvSpPr>
          <p:cNvPr id="1256" name="7"/>
          <p:cNvSpPr txBox="1"/>
          <p:nvPr/>
        </p:nvSpPr>
        <p:spPr>
          <a:xfrm>
            <a:off x="70667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7</a:t>
            </a:r>
          </a:p>
        </p:txBody>
      </p:sp>
      <p:sp>
        <p:nvSpPr>
          <p:cNvPr id="1257" name="8"/>
          <p:cNvSpPr txBox="1"/>
          <p:nvPr/>
        </p:nvSpPr>
        <p:spPr>
          <a:xfrm>
            <a:off x="77525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8</a:t>
            </a:r>
          </a:p>
        </p:txBody>
      </p:sp>
      <p:sp>
        <p:nvSpPr>
          <p:cNvPr id="1258" name="9"/>
          <p:cNvSpPr txBox="1"/>
          <p:nvPr/>
        </p:nvSpPr>
        <p:spPr>
          <a:xfrm>
            <a:off x="84383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9</a:t>
            </a:r>
          </a:p>
        </p:txBody>
      </p:sp>
      <p:sp>
        <p:nvSpPr>
          <p:cNvPr id="1259" name="10"/>
          <p:cNvSpPr txBox="1"/>
          <p:nvPr/>
        </p:nvSpPr>
        <p:spPr>
          <a:xfrm>
            <a:off x="9047981" y="3124199"/>
            <a:ext cx="4191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10</a:t>
            </a:r>
          </a:p>
        </p:txBody>
      </p:sp>
      <p:sp>
        <p:nvSpPr>
          <p:cNvPr id="1260" name="11"/>
          <p:cNvSpPr txBox="1"/>
          <p:nvPr/>
        </p:nvSpPr>
        <p:spPr>
          <a:xfrm>
            <a:off x="9733781" y="3124199"/>
            <a:ext cx="4191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11</a:t>
            </a:r>
          </a:p>
        </p:txBody>
      </p:sp>
      <p:sp>
        <p:nvSpPr>
          <p:cNvPr id="1261" name="Definition: a string is a sequence of one-character strings"/>
          <p:cNvSpPr txBox="1"/>
          <p:nvPr/>
        </p:nvSpPr>
        <p:spPr>
          <a:xfrm>
            <a:off x="2789435" y="4914155"/>
            <a:ext cx="7425930" cy="4586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Definition: </a:t>
            </a:r>
            <a:r>
              <a:rPr b="0"/>
              <a:t>a </a:t>
            </a:r>
            <a:r>
              <a:rPr b="0" i="1"/>
              <a:t>string</a:t>
            </a:r>
            <a:r>
              <a:rPr b="0"/>
              <a:t> is a sequence of one-character strings</a:t>
            </a:r>
          </a:p>
        </p:txBody>
      </p:sp>
      <p:sp>
        <p:nvSpPr>
          <p:cNvPr id="1262" name="types of sequences"/>
          <p:cNvSpPr txBox="1"/>
          <p:nvPr/>
        </p:nvSpPr>
        <p:spPr>
          <a:xfrm>
            <a:off x="1340569" y="6426199"/>
            <a:ext cx="303386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types of sequences</a:t>
            </a:r>
          </a:p>
        </p:txBody>
      </p:sp>
      <p:sp>
        <p:nvSpPr>
          <p:cNvPr id="1263" name="lists"/>
          <p:cNvSpPr txBox="1"/>
          <p:nvPr/>
        </p:nvSpPr>
        <p:spPr>
          <a:xfrm>
            <a:off x="2565499" y="8063890"/>
            <a:ext cx="58400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rgbClr val="D6D5D5"/>
                </a:solidFill>
              </a:defRPr>
            </a:lvl1pPr>
          </a:lstStyle>
          <a:p>
            <a:r>
              <a:t>lists</a:t>
            </a:r>
          </a:p>
        </p:txBody>
      </p:sp>
      <p:sp>
        <p:nvSpPr>
          <p:cNvPr id="1264" name="tuples"/>
          <p:cNvSpPr txBox="1"/>
          <p:nvPr/>
        </p:nvSpPr>
        <p:spPr>
          <a:xfrm>
            <a:off x="4031580" y="7785099"/>
            <a:ext cx="85070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rgbClr val="D6D5D5"/>
                </a:solidFill>
              </a:defRPr>
            </a:lvl1pPr>
          </a:lstStyle>
          <a:p>
            <a:r>
              <a:t>tuples</a:t>
            </a:r>
          </a:p>
        </p:txBody>
      </p:sp>
      <p:sp>
        <p:nvSpPr>
          <p:cNvPr id="1265" name="Line"/>
          <p:cNvSpPr/>
          <p:nvPr/>
        </p:nvSpPr>
        <p:spPr>
          <a:xfrm flipV="1">
            <a:off x="1346200" y="7071568"/>
            <a:ext cx="626269" cy="738932"/>
          </a:xfrm>
          <a:prstGeom prst="line">
            <a:avLst/>
          </a:prstGeom>
          <a:ln w="25400">
            <a:solidFill>
              <a:srgbClr val="000000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266" name="Line"/>
          <p:cNvSpPr/>
          <p:nvPr/>
        </p:nvSpPr>
        <p:spPr>
          <a:xfrm flipH="1" flipV="1">
            <a:off x="3759200" y="7071568"/>
            <a:ext cx="626269" cy="738933"/>
          </a:xfrm>
          <a:prstGeom prst="line">
            <a:avLst/>
          </a:prstGeom>
          <a:ln w="25400">
            <a:solidFill>
              <a:srgbClr val="D6D5D5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267" name="Line"/>
          <p:cNvSpPr/>
          <p:nvPr/>
        </p:nvSpPr>
        <p:spPr>
          <a:xfrm flipV="1">
            <a:off x="2870200" y="7071568"/>
            <a:ext cx="0" cy="931001"/>
          </a:xfrm>
          <a:prstGeom prst="line">
            <a:avLst/>
          </a:prstGeom>
          <a:ln w="25400">
            <a:solidFill>
              <a:srgbClr val="D6D5D5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268" name="s ="/>
          <p:cNvSpPr txBox="1"/>
          <p:nvPr/>
        </p:nvSpPr>
        <p:spPr>
          <a:xfrm>
            <a:off x="1234529" y="2450331"/>
            <a:ext cx="57894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/>
            </a:lvl1pPr>
          </a:lstStyle>
          <a:p>
            <a:r>
              <a:t>s = </a:t>
            </a:r>
          </a:p>
        </p:txBody>
      </p:sp>
      <p:sp>
        <p:nvSpPr>
          <p:cNvPr id="1269" name="12"/>
          <p:cNvSpPr txBox="1"/>
          <p:nvPr/>
        </p:nvSpPr>
        <p:spPr>
          <a:xfrm>
            <a:off x="10495781" y="3124199"/>
            <a:ext cx="4191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12</a:t>
            </a:r>
          </a:p>
        </p:txBody>
      </p:sp>
      <p:sp>
        <p:nvSpPr>
          <p:cNvPr id="1270" name="len(s)"/>
          <p:cNvSpPr txBox="1"/>
          <p:nvPr/>
        </p:nvSpPr>
        <p:spPr>
          <a:xfrm>
            <a:off x="10099451" y="3738035"/>
            <a:ext cx="121176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len(s)</a:t>
            </a:r>
          </a:p>
        </p:txBody>
      </p:sp>
      <p:sp>
        <p:nvSpPr>
          <p:cNvPr id="1271" name="Line"/>
          <p:cNvSpPr/>
          <p:nvPr/>
        </p:nvSpPr>
        <p:spPr>
          <a:xfrm flipV="1">
            <a:off x="10731624" y="3575694"/>
            <a:ext cx="1" cy="247006"/>
          </a:xfrm>
          <a:prstGeom prst="line">
            <a:avLst/>
          </a:pr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272" name="indexing: access one value"/>
          <p:cNvSpPr txBox="1"/>
          <p:nvPr/>
        </p:nvSpPr>
        <p:spPr>
          <a:xfrm>
            <a:off x="1470297" y="1332830"/>
            <a:ext cx="3587206" cy="4585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rPr b="1"/>
              <a:t>indexing</a:t>
            </a:r>
            <a:r>
              <a:t>: access one value</a:t>
            </a:r>
          </a:p>
        </p:txBody>
      </p:sp>
      <p:sp>
        <p:nvSpPr>
          <p:cNvPr id="1273" name="Line"/>
          <p:cNvSpPr/>
          <p:nvPr/>
        </p:nvSpPr>
        <p:spPr>
          <a:xfrm>
            <a:off x="3085331" y="1765844"/>
            <a:ext cx="1" cy="469901"/>
          </a:xfrm>
          <a:prstGeom prst="line">
            <a:avLst/>
          </a:pr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274" name="slicing: extract sub-sequence"/>
          <p:cNvSpPr txBox="1"/>
          <p:nvPr/>
        </p:nvSpPr>
        <p:spPr>
          <a:xfrm>
            <a:off x="5988124" y="1332830"/>
            <a:ext cx="3821014" cy="4585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rPr b="1"/>
              <a:t>slicing</a:t>
            </a:r>
            <a:r>
              <a:t>: extract sub-sequence</a:t>
            </a:r>
          </a:p>
        </p:txBody>
      </p:sp>
      <p:sp>
        <p:nvSpPr>
          <p:cNvPr id="1275" name="Line"/>
          <p:cNvSpPr/>
          <p:nvPr/>
        </p:nvSpPr>
        <p:spPr>
          <a:xfrm>
            <a:off x="7873231" y="1765844"/>
            <a:ext cx="1" cy="469901"/>
          </a:xfrm>
          <a:prstGeom prst="line">
            <a:avLst/>
          </a:pr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301" name="Connection Line"/>
          <p:cNvSpPr/>
          <p:nvPr/>
        </p:nvSpPr>
        <p:spPr>
          <a:xfrm>
            <a:off x="2436151" y="3644589"/>
            <a:ext cx="579041" cy="2054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6290" extrusionOk="0">
                <a:moveTo>
                  <a:pt x="0" y="4481"/>
                </a:moveTo>
                <a:cubicBezTo>
                  <a:pt x="8663" y="21600"/>
                  <a:pt x="15863" y="20106"/>
                  <a:pt x="21600" y="0"/>
                </a:cubicBezTo>
              </a:path>
            </a:pathLst>
          </a:cu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1302" name="Connection Line"/>
          <p:cNvSpPr/>
          <p:nvPr/>
        </p:nvSpPr>
        <p:spPr>
          <a:xfrm>
            <a:off x="3109251" y="3644589"/>
            <a:ext cx="579041" cy="2054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6290" extrusionOk="0">
                <a:moveTo>
                  <a:pt x="0" y="4481"/>
                </a:moveTo>
                <a:cubicBezTo>
                  <a:pt x="8663" y="21600"/>
                  <a:pt x="15863" y="20106"/>
                  <a:pt x="21600" y="0"/>
                </a:cubicBezTo>
              </a:path>
            </a:pathLst>
          </a:cu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1303" name="Connection Line"/>
          <p:cNvSpPr/>
          <p:nvPr/>
        </p:nvSpPr>
        <p:spPr>
          <a:xfrm>
            <a:off x="3833151" y="3644589"/>
            <a:ext cx="579041" cy="2054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6290" extrusionOk="0">
                <a:moveTo>
                  <a:pt x="0" y="4481"/>
                </a:moveTo>
                <a:cubicBezTo>
                  <a:pt x="8663" y="21600"/>
                  <a:pt x="15863" y="20106"/>
                  <a:pt x="21600" y="0"/>
                </a:cubicBezTo>
              </a:path>
            </a:pathLst>
          </a:cu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1304" name="Connection Line"/>
          <p:cNvSpPr/>
          <p:nvPr/>
        </p:nvSpPr>
        <p:spPr>
          <a:xfrm>
            <a:off x="4506251" y="3644589"/>
            <a:ext cx="579041" cy="2054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6290" extrusionOk="0">
                <a:moveTo>
                  <a:pt x="0" y="4481"/>
                </a:moveTo>
                <a:cubicBezTo>
                  <a:pt x="8663" y="21600"/>
                  <a:pt x="15863" y="20106"/>
                  <a:pt x="21600" y="0"/>
                </a:cubicBezTo>
              </a:path>
            </a:pathLst>
          </a:cu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1305" name="Connection Line"/>
          <p:cNvSpPr/>
          <p:nvPr/>
        </p:nvSpPr>
        <p:spPr>
          <a:xfrm>
            <a:off x="5192051" y="3644589"/>
            <a:ext cx="579041" cy="2054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6290" extrusionOk="0">
                <a:moveTo>
                  <a:pt x="0" y="4481"/>
                </a:moveTo>
                <a:cubicBezTo>
                  <a:pt x="8663" y="21600"/>
                  <a:pt x="15863" y="20106"/>
                  <a:pt x="21600" y="0"/>
                </a:cubicBezTo>
              </a:path>
            </a:pathLst>
          </a:cu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1306" name="Connection Line"/>
          <p:cNvSpPr/>
          <p:nvPr/>
        </p:nvSpPr>
        <p:spPr>
          <a:xfrm>
            <a:off x="5865151" y="3644589"/>
            <a:ext cx="579041" cy="2054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6290" extrusionOk="0">
                <a:moveTo>
                  <a:pt x="0" y="4481"/>
                </a:moveTo>
                <a:cubicBezTo>
                  <a:pt x="8663" y="21600"/>
                  <a:pt x="15863" y="20106"/>
                  <a:pt x="21600" y="0"/>
                </a:cubicBezTo>
              </a:path>
            </a:pathLst>
          </a:cu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1307" name="Connection Line"/>
          <p:cNvSpPr/>
          <p:nvPr/>
        </p:nvSpPr>
        <p:spPr>
          <a:xfrm>
            <a:off x="6589051" y="3644589"/>
            <a:ext cx="579041" cy="2054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6290" extrusionOk="0">
                <a:moveTo>
                  <a:pt x="0" y="4481"/>
                </a:moveTo>
                <a:cubicBezTo>
                  <a:pt x="8663" y="21600"/>
                  <a:pt x="15863" y="20106"/>
                  <a:pt x="21600" y="0"/>
                </a:cubicBezTo>
              </a:path>
            </a:pathLst>
          </a:cu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1308" name="Connection Line"/>
          <p:cNvSpPr/>
          <p:nvPr/>
        </p:nvSpPr>
        <p:spPr>
          <a:xfrm>
            <a:off x="7262151" y="3644589"/>
            <a:ext cx="579041" cy="2054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6290" extrusionOk="0">
                <a:moveTo>
                  <a:pt x="0" y="4481"/>
                </a:moveTo>
                <a:cubicBezTo>
                  <a:pt x="8663" y="21600"/>
                  <a:pt x="15863" y="20106"/>
                  <a:pt x="21600" y="0"/>
                </a:cubicBezTo>
              </a:path>
            </a:pathLst>
          </a:cu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1309" name="Connection Line"/>
          <p:cNvSpPr/>
          <p:nvPr/>
        </p:nvSpPr>
        <p:spPr>
          <a:xfrm>
            <a:off x="7947951" y="3644589"/>
            <a:ext cx="579041" cy="2054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6290" extrusionOk="0">
                <a:moveTo>
                  <a:pt x="0" y="4481"/>
                </a:moveTo>
                <a:cubicBezTo>
                  <a:pt x="8663" y="21600"/>
                  <a:pt x="15863" y="20106"/>
                  <a:pt x="21600" y="0"/>
                </a:cubicBezTo>
              </a:path>
            </a:pathLst>
          </a:cu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1310" name="Connection Line"/>
          <p:cNvSpPr/>
          <p:nvPr/>
        </p:nvSpPr>
        <p:spPr>
          <a:xfrm>
            <a:off x="8621051" y="3644589"/>
            <a:ext cx="579041" cy="2054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6290" extrusionOk="0">
                <a:moveTo>
                  <a:pt x="0" y="4481"/>
                </a:moveTo>
                <a:cubicBezTo>
                  <a:pt x="8663" y="21600"/>
                  <a:pt x="15863" y="20106"/>
                  <a:pt x="21600" y="0"/>
                </a:cubicBezTo>
              </a:path>
            </a:pathLst>
          </a:cu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1311" name="Connection Line"/>
          <p:cNvSpPr/>
          <p:nvPr/>
        </p:nvSpPr>
        <p:spPr>
          <a:xfrm>
            <a:off x="9344951" y="3644589"/>
            <a:ext cx="579041" cy="2054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6290" extrusionOk="0">
                <a:moveTo>
                  <a:pt x="0" y="4481"/>
                </a:moveTo>
                <a:cubicBezTo>
                  <a:pt x="8663" y="21600"/>
                  <a:pt x="15863" y="20106"/>
                  <a:pt x="21600" y="0"/>
                </a:cubicBezTo>
              </a:path>
            </a:pathLst>
          </a:cu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1287" name="for loop: execute for each value"/>
          <p:cNvSpPr txBox="1"/>
          <p:nvPr/>
        </p:nvSpPr>
        <p:spPr>
          <a:xfrm>
            <a:off x="4033937" y="4018575"/>
            <a:ext cx="4232822" cy="4585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rPr b="1"/>
              <a:t>for loop</a:t>
            </a:r>
            <a:r>
              <a:t>: execute for each value</a:t>
            </a:r>
          </a:p>
        </p:txBody>
      </p:sp>
      <p:sp>
        <p:nvSpPr>
          <p:cNvPr id="1288" name="Rectangle"/>
          <p:cNvSpPr/>
          <p:nvPr/>
        </p:nvSpPr>
        <p:spPr>
          <a:xfrm>
            <a:off x="112762" y="1090184"/>
            <a:ext cx="11431538" cy="7573232"/>
          </a:xfrm>
          <a:prstGeom prst="rect">
            <a:avLst/>
          </a:prstGeom>
          <a:solidFill>
            <a:srgbClr val="FFFFFF">
              <a:alpha val="65121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289" name="Rounded Rectangle"/>
          <p:cNvSpPr/>
          <p:nvPr/>
        </p:nvSpPr>
        <p:spPr>
          <a:xfrm>
            <a:off x="6595864" y="6311900"/>
            <a:ext cx="5248672" cy="685800"/>
          </a:xfrm>
          <a:prstGeom prst="roundRect">
            <a:avLst>
              <a:gd name="adj" fmla="val 27778"/>
            </a:avLst>
          </a:pr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290" name="things you can do with sequences"/>
          <p:cNvSpPr txBox="1"/>
          <p:nvPr/>
        </p:nvSpPr>
        <p:spPr>
          <a:xfrm>
            <a:off x="6576144" y="6426199"/>
            <a:ext cx="526271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things you can do with sequences</a:t>
            </a:r>
          </a:p>
        </p:txBody>
      </p:sp>
      <p:sp>
        <p:nvSpPr>
          <p:cNvPr id="1291" name="len"/>
          <p:cNvSpPr txBox="1"/>
          <p:nvPr/>
        </p:nvSpPr>
        <p:spPr>
          <a:xfrm>
            <a:off x="6212116" y="7791450"/>
            <a:ext cx="478968" cy="44450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200" b="0"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len</a:t>
            </a:r>
          </a:p>
        </p:txBody>
      </p:sp>
      <p:sp>
        <p:nvSpPr>
          <p:cNvPr id="1292" name="indexing"/>
          <p:cNvSpPr txBox="1"/>
          <p:nvPr/>
        </p:nvSpPr>
        <p:spPr>
          <a:xfrm>
            <a:off x="7622889" y="8070240"/>
            <a:ext cx="1137222" cy="44450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200" b="0"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indexing</a:t>
            </a:r>
          </a:p>
        </p:txBody>
      </p:sp>
      <p:sp>
        <p:nvSpPr>
          <p:cNvPr id="1293" name="for loop"/>
          <p:cNvSpPr txBox="1"/>
          <p:nvPr/>
        </p:nvSpPr>
        <p:spPr>
          <a:xfrm>
            <a:off x="11279013" y="7791450"/>
            <a:ext cx="1087836" cy="444501"/>
          </a:xfrm>
          <a:prstGeom prst="rect">
            <a:avLst/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for loop</a:t>
            </a:r>
          </a:p>
        </p:txBody>
      </p:sp>
      <p:sp>
        <p:nvSpPr>
          <p:cNvPr id="1294" name="Line"/>
          <p:cNvSpPr/>
          <p:nvPr/>
        </p:nvSpPr>
        <p:spPr>
          <a:xfrm flipV="1">
            <a:off x="6553199" y="7071568"/>
            <a:ext cx="626270" cy="738932"/>
          </a:xfrm>
          <a:prstGeom prst="line">
            <a:avLst/>
          </a:prstGeom>
          <a:ln w="25400">
            <a:solidFill>
              <a:srgbClr val="000000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295" name="Line"/>
          <p:cNvSpPr/>
          <p:nvPr/>
        </p:nvSpPr>
        <p:spPr>
          <a:xfrm flipH="1" flipV="1">
            <a:off x="11125200" y="7071568"/>
            <a:ext cx="626270" cy="738933"/>
          </a:xfrm>
          <a:prstGeom prst="line">
            <a:avLst/>
          </a:prstGeom>
          <a:ln w="25400">
            <a:solidFill>
              <a:srgbClr val="000000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296" name="Line"/>
          <p:cNvSpPr/>
          <p:nvPr/>
        </p:nvSpPr>
        <p:spPr>
          <a:xfrm flipV="1">
            <a:off x="8204200" y="7071568"/>
            <a:ext cx="0" cy="931001"/>
          </a:xfrm>
          <a:prstGeom prst="line">
            <a:avLst/>
          </a:prstGeom>
          <a:ln w="25400">
            <a:solidFill>
              <a:srgbClr val="000000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297" name="slicing"/>
          <p:cNvSpPr txBox="1"/>
          <p:nvPr/>
        </p:nvSpPr>
        <p:spPr>
          <a:xfrm>
            <a:off x="9672488" y="8063890"/>
            <a:ext cx="84802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/>
            </a:lvl1pPr>
          </a:lstStyle>
          <a:p>
            <a:r>
              <a:t>slicing</a:t>
            </a:r>
          </a:p>
        </p:txBody>
      </p:sp>
      <p:sp>
        <p:nvSpPr>
          <p:cNvPr id="1298" name="Line"/>
          <p:cNvSpPr/>
          <p:nvPr/>
        </p:nvSpPr>
        <p:spPr>
          <a:xfrm flipV="1">
            <a:off x="10109200" y="7071568"/>
            <a:ext cx="0" cy="931001"/>
          </a:xfrm>
          <a:prstGeom prst="line">
            <a:avLst/>
          </a:prstGeom>
          <a:ln w="25400">
            <a:solidFill>
              <a:srgbClr val="000000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299" name="strings"/>
          <p:cNvSpPr txBox="1"/>
          <p:nvPr/>
        </p:nvSpPr>
        <p:spPr>
          <a:xfrm>
            <a:off x="784423" y="7785099"/>
            <a:ext cx="92035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strings</a:t>
            </a:r>
          </a:p>
        </p:txBody>
      </p:sp>
      <p:sp>
        <p:nvSpPr>
          <p:cNvPr id="1300" name="[today]"/>
          <p:cNvSpPr txBox="1"/>
          <p:nvPr/>
        </p:nvSpPr>
        <p:spPr>
          <a:xfrm>
            <a:off x="747737" y="8166099"/>
            <a:ext cx="993726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[today]</a:t>
            </a:r>
          </a:p>
        </p:txBody>
      </p:sp>
    </p:spTree>
  </p:cSld>
  <p:clrMapOvr>
    <a:masterClrMapping/>
  </p:clrMapOvr>
  <p:transition spd="med"/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3" name="Today's Outline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Today's Outline</a:t>
            </a:r>
          </a:p>
        </p:txBody>
      </p:sp>
      <p:sp>
        <p:nvSpPr>
          <p:cNvPr id="1314" name="Comparison…"/>
          <p:cNvSpPr txBox="1">
            <a:spLocks noGrp="1"/>
          </p:cNvSpPr>
          <p:nvPr>
            <p:ph type="body" idx="1"/>
          </p:nvPr>
        </p:nvSpPr>
        <p:spPr>
          <a:xfrm>
            <a:off x="952500" y="1587896"/>
            <a:ext cx="11099800" cy="7289404"/>
          </a:xfrm>
          <a:prstGeom prst="rect">
            <a:avLst/>
          </a:prstGeom>
        </p:spPr>
        <p:txBody>
          <a:bodyPr anchor="t"/>
          <a:lstStyle/>
          <a:p>
            <a:pPr marL="0" indent="0">
              <a:buSzTx/>
              <a:buNone/>
              <a:defRPr>
                <a:solidFill>
                  <a:srgbClr val="929292"/>
                </a:solidFill>
              </a:defRPr>
            </a:pPr>
            <a:r>
              <a:t>Comparison</a:t>
            </a:r>
          </a:p>
          <a:p>
            <a:pPr marL="0" indent="0">
              <a:buSzTx/>
              <a:buNone/>
              <a:defRPr>
                <a:solidFill>
                  <a:srgbClr val="929292"/>
                </a:solidFill>
              </a:defRPr>
            </a:pPr>
            <a:r>
              <a:t>String Methods</a:t>
            </a:r>
          </a:p>
          <a:p>
            <a:pPr marL="0" lvl="5" indent="0">
              <a:buSzTx/>
              <a:buNone/>
              <a:defRPr>
                <a:solidFill>
                  <a:srgbClr val="929292"/>
                </a:solidFill>
              </a:defRPr>
            </a:pPr>
            <a:r>
              <a:t>Sequences</a:t>
            </a:r>
          </a:p>
          <a:p>
            <a:pPr marL="0" lvl="5" indent="0">
              <a:buSzTx/>
              <a:buNone/>
              <a:defRPr>
                <a:solidFill>
                  <a:srgbClr val="929292"/>
                </a:solidFill>
              </a:defRPr>
            </a:pPr>
            <a:r>
              <a:t>Slicing</a:t>
            </a:r>
          </a:p>
          <a:p>
            <a:pPr marL="0" lvl="5" indent="0">
              <a:buSzTx/>
              <a:buNone/>
              <a:defRPr b="1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for loop over sequence</a:t>
            </a:r>
          </a:p>
          <a:p>
            <a:pPr marL="0" lvl="5" indent="0">
              <a:buSzTx/>
              <a:buNone/>
            </a:pPr>
            <a:r>
              <a:t>for loop over range</a:t>
            </a:r>
          </a:p>
        </p:txBody>
      </p:sp>
    </p:spTree>
  </p:cSld>
  <p:clrMapOvr>
    <a:masterClrMapping/>
  </p:clrMapOvr>
  <p:transition spd="med"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6" name="msg = &quot;hello&quot;…"/>
          <p:cNvSpPr txBox="1"/>
          <p:nvPr/>
        </p:nvSpPr>
        <p:spPr>
          <a:xfrm>
            <a:off x="2755924" y="3222724"/>
            <a:ext cx="7492952" cy="33081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msg = "hello"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endParaRPr/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# let’s say we want to print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# each letter on its own line</a:t>
            </a:r>
          </a:p>
        </p:txBody>
      </p:sp>
      <p:sp>
        <p:nvSpPr>
          <p:cNvPr id="1317" name="Motivation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Motivation</a:t>
            </a:r>
          </a:p>
        </p:txBody>
      </p:sp>
    </p:spTree>
  </p:cSld>
  <p:clrMapOvr>
    <a:masterClrMapping/>
  </p:clrMapOvr>
  <p:transition spd="med"/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9" name="msg = &quot;hello&quot;…"/>
          <p:cNvSpPr txBox="1"/>
          <p:nvPr/>
        </p:nvSpPr>
        <p:spPr>
          <a:xfrm>
            <a:off x="2755924" y="3222724"/>
            <a:ext cx="7492952" cy="33081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msg = "hello"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endParaRPr/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i = </a:t>
            </a:r>
            <a:r>
              <a: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???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while i &lt; </a:t>
            </a:r>
            <a:r>
              <a: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???</a:t>
            </a:r>
            <a:r>
              <a:t>: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    </a:t>
            </a:r>
            <a:r>
              <a: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???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    i += </a:t>
            </a:r>
            <a:r>
              <a: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???</a:t>
            </a:r>
          </a:p>
        </p:txBody>
      </p:sp>
      <p:sp>
        <p:nvSpPr>
          <p:cNvPr id="1320" name="Motivation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Motivation</a:t>
            </a:r>
          </a:p>
        </p:txBody>
      </p:sp>
    </p:spTree>
  </p:cSld>
  <p:clrMapOvr>
    <a:masterClrMapping/>
  </p:clrMapOvr>
  <p:transition spd="med"/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2" name="msg = &quot;hello&quot;…"/>
          <p:cNvSpPr txBox="1"/>
          <p:nvPr/>
        </p:nvSpPr>
        <p:spPr>
          <a:xfrm>
            <a:off x="2755924" y="3222724"/>
            <a:ext cx="7492952" cy="33081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msg = "hello"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endParaRPr/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i = </a:t>
            </a:r>
            <a:r>
              <a: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0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while i &lt; </a:t>
            </a:r>
            <a:r>
              <a: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???</a:t>
            </a:r>
            <a:r>
              <a:t>: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    </a:t>
            </a:r>
            <a:r>
              <a: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???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    i += </a:t>
            </a:r>
            <a:r>
              <a: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???</a:t>
            </a:r>
          </a:p>
        </p:txBody>
      </p:sp>
      <p:sp>
        <p:nvSpPr>
          <p:cNvPr id="1323" name="Motivation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Motivation</a:t>
            </a:r>
          </a:p>
        </p:txBody>
      </p:sp>
      <p:sp>
        <p:nvSpPr>
          <p:cNvPr id="1326" name="Connection Line"/>
          <p:cNvSpPr/>
          <p:nvPr/>
        </p:nvSpPr>
        <p:spPr>
          <a:xfrm>
            <a:off x="4165362" y="3878507"/>
            <a:ext cx="1654022" cy="42117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9446" extrusionOk="0">
                <a:moveTo>
                  <a:pt x="21600" y="650"/>
                </a:moveTo>
                <a:cubicBezTo>
                  <a:pt x="11893" y="-2154"/>
                  <a:pt x="4693" y="4111"/>
                  <a:pt x="0" y="19446"/>
                </a:cubicBezTo>
              </a:path>
            </a:pathLst>
          </a:custGeom>
          <a:ln w="508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1325" name="indexing starts at 0, so msg[0] is ‘h’,…"/>
          <p:cNvSpPr txBox="1"/>
          <p:nvPr/>
        </p:nvSpPr>
        <p:spPr>
          <a:xfrm>
            <a:off x="6302030" y="3669992"/>
            <a:ext cx="4558457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indexing starts at 0, so msg[0] is ‘h’,</a:t>
            </a:r>
          </a:p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so we want to start i at 0</a:t>
            </a:r>
          </a:p>
        </p:txBody>
      </p:sp>
    </p:spTree>
  </p:cSld>
  <p:clrMapOvr>
    <a:masterClrMapping/>
  </p:clrMapOvr>
  <p:transition spd="med"/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8" name="msg = &quot;hello&quot;…"/>
          <p:cNvSpPr txBox="1"/>
          <p:nvPr/>
        </p:nvSpPr>
        <p:spPr>
          <a:xfrm>
            <a:off x="2755924" y="3222724"/>
            <a:ext cx="7492952" cy="33081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msg = "hello"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endParaRPr/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i = </a:t>
            </a:r>
            <a:r>
              <a: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0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while i &lt; </a:t>
            </a:r>
            <a:r>
              <a: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???</a:t>
            </a:r>
            <a:r>
              <a:t>: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    </a:t>
            </a:r>
            <a:r>
              <a: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???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    i += </a:t>
            </a:r>
            <a:r>
              <a: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1</a:t>
            </a:r>
          </a:p>
        </p:txBody>
      </p:sp>
      <p:sp>
        <p:nvSpPr>
          <p:cNvPr id="1329" name="Motivation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Motivation</a:t>
            </a:r>
          </a:p>
        </p:txBody>
      </p:sp>
      <p:sp>
        <p:nvSpPr>
          <p:cNvPr id="1334" name="Connection Line"/>
          <p:cNvSpPr/>
          <p:nvPr/>
        </p:nvSpPr>
        <p:spPr>
          <a:xfrm>
            <a:off x="4165362" y="3878507"/>
            <a:ext cx="1654022" cy="42117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9446" extrusionOk="0">
                <a:moveTo>
                  <a:pt x="21600" y="650"/>
                </a:moveTo>
                <a:cubicBezTo>
                  <a:pt x="11893" y="-2154"/>
                  <a:pt x="4693" y="4111"/>
                  <a:pt x="0" y="19446"/>
                </a:cubicBezTo>
              </a:path>
            </a:pathLst>
          </a:custGeom>
          <a:ln w="508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1331" name="indexing starts at 0, so msg[0] is ‘h’,…"/>
          <p:cNvSpPr txBox="1"/>
          <p:nvPr/>
        </p:nvSpPr>
        <p:spPr>
          <a:xfrm>
            <a:off x="6302030" y="3669992"/>
            <a:ext cx="4558457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indexing starts at 0, so msg[0] is ‘h’,</a:t>
            </a:r>
          </a:p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so we want to start i at 0</a:t>
            </a:r>
          </a:p>
        </p:txBody>
      </p:sp>
      <p:sp>
        <p:nvSpPr>
          <p:cNvPr id="1335" name="Connection Line"/>
          <p:cNvSpPr/>
          <p:nvPr/>
        </p:nvSpPr>
        <p:spPr>
          <a:xfrm>
            <a:off x="5173871" y="6214400"/>
            <a:ext cx="1356713" cy="6626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cubicBezTo>
                  <a:pt x="9403" y="20096"/>
                  <a:pt x="2203" y="12896"/>
                  <a:pt x="0" y="0"/>
                </a:cubicBezTo>
              </a:path>
            </a:pathLst>
          </a:custGeom>
          <a:ln w="508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1333" name="we don’t want to skip any letters"/>
          <p:cNvSpPr txBox="1"/>
          <p:nvPr/>
        </p:nvSpPr>
        <p:spPr>
          <a:xfrm>
            <a:off x="6847534" y="6616393"/>
            <a:ext cx="4178649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we don’t want to skip any letters</a:t>
            </a:r>
          </a:p>
        </p:txBody>
      </p:sp>
    </p:spTree>
  </p:cSld>
  <p:clrMapOvr>
    <a:masterClrMapping/>
  </p:clrMapOvr>
  <p:transition spd="med"/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7" name="msg = &quot;hello&quot;…"/>
          <p:cNvSpPr txBox="1"/>
          <p:nvPr/>
        </p:nvSpPr>
        <p:spPr>
          <a:xfrm>
            <a:off x="2755924" y="3222724"/>
            <a:ext cx="7492952" cy="33081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msg = "hello"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endParaRPr/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i = </a:t>
            </a:r>
            <a:r>
              <a: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0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while i &lt; </a:t>
            </a:r>
            <a:r>
              <a: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len(msg)</a:t>
            </a:r>
            <a:r>
              <a:t>: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    </a:t>
            </a:r>
            <a:r>
              <a: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???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    i += </a:t>
            </a:r>
            <a:r>
              <a: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1</a:t>
            </a:r>
          </a:p>
        </p:txBody>
      </p:sp>
      <p:sp>
        <p:nvSpPr>
          <p:cNvPr id="1338" name="Motivation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Motivation</a:t>
            </a:r>
          </a:p>
        </p:txBody>
      </p:sp>
      <p:sp>
        <p:nvSpPr>
          <p:cNvPr id="1345" name="Connection Line"/>
          <p:cNvSpPr/>
          <p:nvPr/>
        </p:nvSpPr>
        <p:spPr>
          <a:xfrm>
            <a:off x="4165362" y="3878507"/>
            <a:ext cx="1654022" cy="42117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9446" extrusionOk="0">
                <a:moveTo>
                  <a:pt x="21600" y="650"/>
                </a:moveTo>
                <a:cubicBezTo>
                  <a:pt x="11893" y="-2154"/>
                  <a:pt x="4693" y="4111"/>
                  <a:pt x="0" y="19446"/>
                </a:cubicBezTo>
              </a:path>
            </a:pathLst>
          </a:custGeom>
          <a:ln w="508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1340" name="indexing starts at 0, so msg[0] is ‘h’,…"/>
          <p:cNvSpPr txBox="1"/>
          <p:nvPr/>
        </p:nvSpPr>
        <p:spPr>
          <a:xfrm>
            <a:off x="6302030" y="3669992"/>
            <a:ext cx="4558457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indexing starts at 0, so msg[0] is ‘h’,</a:t>
            </a:r>
          </a:p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so we want to start i at 0</a:t>
            </a:r>
          </a:p>
        </p:txBody>
      </p:sp>
      <p:sp>
        <p:nvSpPr>
          <p:cNvPr id="1346" name="Connection Line"/>
          <p:cNvSpPr/>
          <p:nvPr/>
        </p:nvSpPr>
        <p:spPr>
          <a:xfrm>
            <a:off x="5173871" y="6214400"/>
            <a:ext cx="1356713" cy="6626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cubicBezTo>
                  <a:pt x="9403" y="20096"/>
                  <a:pt x="2203" y="12896"/>
                  <a:pt x="0" y="0"/>
                </a:cubicBezTo>
              </a:path>
            </a:pathLst>
          </a:custGeom>
          <a:ln w="508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1342" name="we don’t want to skip any letters"/>
          <p:cNvSpPr txBox="1"/>
          <p:nvPr/>
        </p:nvSpPr>
        <p:spPr>
          <a:xfrm>
            <a:off x="6847534" y="6616393"/>
            <a:ext cx="4178649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we don’t want to skip any letters</a:t>
            </a:r>
          </a:p>
        </p:txBody>
      </p:sp>
      <p:sp>
        <p:nvSpPr>
          <p:cNvPr id="1347" name="Connection Line"/>
          <p:cNvSpPr/>
          <p:nvPr/>
        </p:nvSpPr>
        <p:spPr>
          <a:xfrm>
            <a:off x="5921737" y="5309762"/>
            <a:ext cx="1356713" cy="6626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cubicBezTo>
                  <a:pt x="9403" y="20096"/>
                  <a:pt x="2203" y="12896"/>
                  <a:pt x="0" y="0"/>
                </a:cubicBezTo>
              </a:path>
            </a:pathLst>
          </a:custGeom>
          <a:ln w="508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1344" name="last letter (o) has index 4,…"/>
          <p:cNvSpPr txBox="1"/>
          <p:nvPr/>
        </p:nvSpPr>
        <p:spPr>
          <a:xfrm>
            <a:off x="7462422" y="5699054"/>
            <a:ext cx="3377804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last letter (o) has index 4,</a:t>
            </a:r>
          </a:p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or len(msg)-1</a:t>
            </a:r>
          </a:p>
        </p:txBody>
      </p:sp>
    </p:spTree>
  </p:cSld>
  <p:clrMapOvr>
    <a:masterClrMapping/>
  </p:clrMapOvr>
  <p:transition spd="med"/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9" name="msg = &quot;hello&quot;…"/>
          <p:cNvSpPr txBox="1"/>
          <p:nvPr/>
        </p:nvSpPr>
        <p:spPr>
          <a:xfrm>
            <a:off x="2755924" y="3222724"/>
            <a:ext cx="7492952" cy="33081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msg = "hello"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endParaRPr/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i = </a:t>
            </a:r>
            <a:r>
              <a: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0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while i &lt; </a:t>
            </a:r>
            <a:r>
              <a: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len(msg)</a:t>
            </a:r>
            <a:r>
              <a:t>: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    </a:t>
            </a:r>
            <a:r>
              <a: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???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    i += </a:t>
            </a:r>
            <a:r>
              <a: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1</a:t>
            </a:r>
          </a:p>
        </p:txBody>
      </p:sp>
      <p:sp>
        <p:nvSpPr>
          <p:cNvPr id="1350" name="Motivation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Motivation</a:t>
            </a:r>
          </a:p>
        </p:txBody>
      </p:sp>
    </p:spTree>
  </p:cSld>
  <p:clrMapOvr>
    <a:masterClrMapping/>
  </p:clrMapOvr>
  <p:transition spd="med"/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2" name="msg = &quot;hello&quot;…"/>
          <p:cNvSpPr txBox="1"/>
          <p:nvPr/>
        </p:nvSpPr>
        <p:spPr>
          <a:xfrm>
            <a:off x="2755924" y="3222724"/>
            <a:ext cx="7492952" cy="41934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msg = "hello"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endParaRPr/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i = </a:t>
            </a:r>
            <a:r>
              <a: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0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while i &lt; </a:t>
            </a:r>
            <a:r>
              <a: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len(msg)</a:t>
            </a:r>
            <a:r>
              <a:t>: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    </a:t>
            </a:r>
            <a:r>
              <a: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letter = msg[i]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    </a:t>
            </a:r>
            <a:r>
              <a: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???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    i += </a:t>
            </a:r>
            <a:r>
              <a: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1</a:t>
            </a:r>
          </a:p>
        </p:txBody>
      </p:sp>
      <p:sp>
        <p:nvSpPr>
          <p:cNvPr id="1353" name="Motivation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Motivation</a:t>
            </a:r>
          </a:p>
        </p:txBody>
      </p:sp>
      <p:sp>
        <p:nvSpPr>
          <p:cNvPr id="1356" name="Connection Line"/>
          <p:cNvSpPr/>
          <p:nvPr/>
        </p:nvSpPr>
        <p:spPr>
          <a:xfrm>
            <a:off x="6380371" y="5782600"/>
            <a:ext cx="1356713" cy="6626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cubicBezTo>
                  <a:pt x="9403" y="20096"/>
                  <a:pt x="2203" y="12896"/>
                  <a:pt x="0" y="0"/>
                </a:cubicBezTo>
              </a:path>
            </a:pathLst>
          </a:custGeom>
          <a:ln w="508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1355" name="get the letter for the current index"/>
          <p:cNvSpPr txBox="1"/>
          <p:nvPr/>
        </p:nvSpPr>
        <p:spPr>
          <a:xfrm>
            <a:off x="7925596" y="6184593"/>
            <a:ext cx="4435525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get the letter for the current index</a:t>
            </a: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Comparison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Comparison</a:t>
            </a:r>
          </a:p>
        </p:txBody>
      </p:sp>
      <p:sp>
        <p:nvSpPr>
          <p:cNvPr id="178" name="“dog” &lt; “doo doo”"/>
          <p:cNvSpPr txBox="1"/>
          <p:nvPr/>
        </p:nvSpPr>
        <p:spPr>
          <a:xfrm>
            <a:off x="1302408" y="2240905"/>
            <a:ext cx="4832153" cy="800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4800" b="0"/>
            </a:pPr>
            <a:r>
              <a:t>“</a:t>
            </a:r>
            <a:r>
              <a:rPr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</a:rPr>
              <a:t>do</a:t>
            </a:r>
            <a:r>
              <a:t>g” &lt; “</a:t>
            </a:r>
            <a:r>
              <a:rPr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</a:rPr>
              <a:t>do</a:t>
            </a:r>
            <a:r>
              <a:t>o doo”</a:t>
            </a:r>
          </a:p>
        </p:txBody>
      </p:sp>
      <p:sp>
        <p:nvSpPr>
          <p:cNvPr id="179" name="Arrow"/>
          <p:cNvSpPr/>
          <p:nvPr/>
        </p:nvSpPr>
        <p:spPr>
          <a:xfrm>
            <a:off x="6642100" y="2005955"/>
            <a:ext cx="1946226" cy="1270001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80" name="???"/>
          <p:cNvSpPr txBox="1"/>
          <p:nvPr/>
        </p:nvSpPr>
        <p:spPr>
          <a:xfrm>
            <a:off x="8866429" y="2262139"/>
            <a:ext cx="723306" cy="800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>
            <a:spAutoFit/>
          </a:bodyPr>
          <a:lstStyle>
            <a:lvl1pPr algn="l">
              <a:defRPr sz="4800" b="0"/>
            </a:lvl1pPr>
          </a:lstStyle>
          <a:p>
            <a:r>
              <a:t>???</a:t>
            </a:r>
          </a:p>
        </p:txBody>
      </p:sp>
      <p:sp>
        <p:nvSpPr>
          <p:cNvPr id="181" name="What about strings that start with the same letter?"/>
          <p:cNvSpPr txBox="1"/>
          <p:nvPr/>
        </p:nvSpPr>
        <p:spPr>
          <a:xfrm>
            <a:off x="2242244" y="5453989"/>
            <a:ext cx="8520312" cy="558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>
            <a:spAutoFit/>
          </a:bodyPr>
          <a:lstStyle>
            <a:lvl1pPr>
              <a:defRPr sz="3200" b="0"/>
            </a:lvl1pPr>
          </a:lstStyle>
          <a:p>
            <a:r>
              <a:t>What about strings that start with the same letter?</a:t>
            </a:r>
          </a:p>
        </p:txBody>
      </p:sp>
    </p:spTree>
  </p:cSld>
  <p:clrMapOvr>
    <a:masterClrMapping/>
  </p:clrMapOvr>
  <p:transition spd="med"/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8" name="msg = &quot;hello&quot;…"/>
          <p:cNvSpPr txBox="1"/>
          <p:nvPr/>
        </p:nvSpPr>
        <p:spPr>
          <a:xfrm>
            <a:off x="2755924" y="3222724"/>
            <a:ext cx="7492952" cy="41934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msg = "hello"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endParaRPr/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i = </a:t>
            </a:r>
            <a:r>
              <a: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0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while i &lt; </a:t>
            </a:r>
            <a:r>
              <a: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len(msg)</a:t>
            </a:r>
            <a:r>
              <a:t>: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    </a:t>
            </a:r>
            <a:r>
              <a: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letter = msg[i]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    </a:t>
            </a:r>
            <a:r>
              <a: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print(letter)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    i += </a:t>
            </a:r>
            <a:r>
              <a: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1</a:t>
            </a:r>
          </a:p>
        </p:txBody>
      </p:sp>
      <p:sp>
        <p:nvSpPr>
          <p:cNvPr id="1359" name="Motivation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Motivation</a:t>
            </a:r>
          </a:p>
        </p:txBody>
      </p:sp>
      <p:sp>
        <p:nvSpPr>
          <p:cNvPr id="1362" name="Connection Line"/>
          <p:cNvSpPr/>
          <p:nvPr/>
        </p:nvSpPr>
        <p:spPr>
          <a:xfrm>
            <a:off x="7053471" y="5919805"/>
            <a:ext cx="1607985" cy="9536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0905" extrusionOk="0">
                <a:moveTo>
                  <a:pt x="21600" y="20905"/>
                </a:moveTo>
                <a:cubicBezTo>
                  <a:pt x="18117" y="6255"/>
                  <a:pt x="10917" y="-695"/>
                  <a:pt x="0" y="54"/>
                </a:cubicBezTo>
              </a:path>
            </a:pathLst>
          </a:custGeom>
          <a:ln w="508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1361" name="this is the only interesting part…"/>
          <p:cNvSpPr txBox="1"/>
          <p:nvPr/>
        </p:nvSpPr>
        <p:spPr>
          <a:xfrm>
            <a:off x="7341272" y="6971993"/>
            <a:ext cx="4410373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this is the only interesting part</a:t>
            </a:r>
          </a:p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(we just want to print each letter!)</a:t>
            </a:r>
          </a:p>
        </p:txBody>
      </p:sp>
    </p:spTree>
  </p:cSld>
  <p:clrMapOvr>
    <a:masterClrMapping/>
  </p:clrMapOvr>
  <p:transition spd="med"/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4" name="msg = &quot;hello&quot;…"/>
          <p:cNvSpPr txBox="1"/>
          <p:nvPr/>
        </p:nvSpPr>
        <p:spPr>
          <a:xfrm>
            <a:off x="2755924" y="3222724"/>
            <a:ext cx="7492952" cy="41934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msg = "hello"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endParaRPr/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i = </a:t>
            </a:r>
            <a:r>
              <a: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0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while i &lt; </a:t>
            </a:r>
            <a:r>
              <a: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len(msg)</a:t>
            </a:r>
            <a:r>
              <a:t>: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    </a:t>
            </a:r>
            <a:r>
              <a: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letter = msg[i]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    </a:t>
            </a:r>
            <a:r>
              <a: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print(letter)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    i += </a:t>
            </a:r>
            <a:r>
              <a: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1</a:t>
            </a:r>
          </a:p>
        </p:txBody>
      </p:sp>
      <p:sp>
        <p:nvSpPr>
          <p:cNvPr id="1365" name="Motivation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Motivation</a:t>
            </a:r>
          </a:p>
        </p:txBody>
      </p:sp>
      <p:sp>
        <p:nvSpPr>
          <p:cNvPr id="1369" name="Connection Line"/>
          <p:cNvSpPr/>
          <p:nvPr/>
        </p:nvSpPr>
        <p:spPr>
          <a:xfrm>
            <a:off x="7053471" y="5919805"/>
            <a:ext cx="1607985" cy="9536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0905" extrusionOk="0">
                <a:moveTo>
                  <a:pt x="21600" y="20905"/>
                </a:moveTo>
                <a:cubicBezTo>
                  <a:pt x="18117" y="6255"/>
                  <a:pt x="10917" y="-695"/>
                  <a:pt x="0" y="54"/>
                </a:cubicBezTo>
              </a:path>
            </a:pathLst>
          </a:custGeom>
          <a:ln w="508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1367" name="this is the only interesting part…"/>
          <p:cNvSpPr txBox="1"/>
          <p:nvPr/>
        </p:nvSpPr>
        <p:spPr>
          <a:xfrm>
            <a:off x="7341272" y="6971993"/>
            <a:ext cx="4410373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this is the only interesting part</a:t>
            </a:r>
          </a:p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(we just want to print each letter!)</a:t>
            </a:r>
          </a:p>
        </p:txBody>
      </p:sp>
      <p:sp>
        <p:nvSpPr>
          <p:cNvPr id="1368" name="Code like this for sequences is so common…"/>
          <p:cNvSpPr txBox="1"/>
          <p:nvPr/>
        </p:nvSpPr>
        <p:spPr>
          <a:xfrm>
            <a:off x="3080469" y="8292123"/>
            <a:ext cx="6843862" cy="8141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Code like this for sequences is so common</a:t>
            </a:r>
          </a:p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that Python provides an easier way, with the </a:t>
            </a:r>
            <a:r>
              <a:rPr b="1"/>
              <a:t>for loop</a:t>
            </a:r>
          </a:p>
        </p:txBody>
      </p:sp>
    </p:spTree>
  </p:cSld>
  <p:clrMapOvr>
    <a:masterClrMapping/>
  </p:clrMapOvr>
  <p:transition spd="med"/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1" name="msg = &quot;hello&quot;…"/>
          <p:cNvSpPr txBox="1"/>
          <p:nvPr/>
        </p:nvSpPr>
        <p:spPr>
          <a:xfrm>
            <a:off x="3035324" y="1444724"/>
            <a:ext cx="7492952" cy="73790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msg = "hello"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endParaRPr/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i = 0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while i &lt; len(msg):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    letter = msg[i]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Menlo"/>
                <a:ea typeface="Menlo"/>
                <a:cs typeface="Menlo"/>
                <a:sym typeface="Menlo"/>
              </a:defRPr>
            </a:pPr>
            <a:r>
              <a:t>    print(letter)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    i += 1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endParaRPr/>
          </a:p>
        </p:txBody>
      </p:sp>
      <p:sp>
        <p:nvSpPr>
          <p:cNvPr id="1372" name="while vs. for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while vs. for</a:t>
            </a:r>
          </a:p>
        </p:txBody>
      </p:sp>
      <p:sp>
        <p:nvSpPr>
          <p:cNvPr id="1373" name="while…"/>
          <p:cNvSpPr txBox="1"/>
          <p:nvPr/>
        </p:nvSpPr>
        <p:spPr>
          <a:xfrm>
            <a:off x="439489" y="2527300"/>
            <a:ext cx="1940422" cy="1498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4800"/>
            </a:pPr>
            <a:r>
              <a:t>while</a:t>
            </a:r>
          </a:p>
          <a:p>
            <a:pPr>
              <a:defRPr sz="4800"/>
            </a:pPr>
            <a:r>
              <a:t>loop</a:t>
            </a:r>
          </a:p>
        </p:txBody>
      </p:sp>
    </p:spTree>
  </p:cSld>
  <p:clrMapOvr>
    <a:masterClrMapping/>
  </p:clrMapOvr>
  <p:transition spd="med"/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5" name="msg = &quot;hello&quot;…"/>
          <p:cNvSpPr txBox="1"/>
          <p:nvPr/>
        </p:nvSpPr>
        <p:spPr>
          <a:xfrm>
            <a:off x="3035324" y="1444724"/>
            <a:ext cx="7492952" cy="73790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msg = "hello"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endParaRPr/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i = 0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while i &lt; len(</a:t>
            </a:r>
            <a:r>
              <a:rPr b="1">
                <a:solidFill>
                  <a:schemeClr val="accent6">
                    <a:satOff val="-15808"/>
                    <a:lumOff val="-17557"/>
                  </a:schemeClr>
                </a:solidFill>
              </a:rPr>
              <a:t>msg</a:t>
            </a:r>
            <a:r>
              <a:t>):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    </a:t>
            </a:r>
            <a:r>
              <a:rPr b="1"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</a:rPr>
              <a:t>letter</a:t>
            </a:r>
            <a:r>
              <a:t> = </a:t>
            </a:r>
            <a:r>
              <a:rPr b="1">
                <a:solidFill>
                  <a:schemeClr val="accent6">
                    <a:satOff val="-15808"/>
                    <a:lumOff val="-17557"/>
                  </a:schemeClr>
                </a:solidFill>
              </a:rPr>
              <a:t>msg</a:t>
            </a:r>
            <a:r>
              <a:t>[i]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Menlo"/>
                <a:ea typeface="Menlo"/>
                <a:cs typeface="Menlo"/>
                <a:sym typeface="Menlo"/>
              </a:defRPr>
            </a:pPr>
            <a:r>
              <a:t>    print(letter)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    i += 1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endParaRPr/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endParaRPr/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endParaRPr/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for </a:t>
            </a:r>
            <a:r>
              <a:rPr b="1"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</a:rPr>
              <a:t>letter</a:t>
            </a:r>
            <a:r>
              <a:t> in </a:t>
            </a:r>
            <a:r>
              <a:rPr b="1">
                <a:solidFill>
                  <a:schemeClr val="accent6">
                    <a:satOff val="-15808"/>
                    <a:lumOff val="-17557"/>
                  </a:schemeClr>
                </a:solidFill>
              </a:rPr>
              <a:t>msg</a:t>
            </a:r>
            <a:r>
              <a:t>: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Menlo"/>
                <a:ea typeface="Menlo"/>
                <a:cs typeface="Menlo"/>
                <a:sym typeface="Menlo"/>
              </a:defRPr>
            </a:pPr>
            <a:r>
              <a:t>    print(letter)</a:t>
            </a:r>
          </a:p>
        </p:txBody>
      </p:sp>
      <p:sp>
        <p:nvSpPr>
          <p:cNvPr id="1376" name="while vs. for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while vs. for</a:t>
            </a:r>
          </a:p>
        </p:txBody>
      </p:sp>
      <p:sp>
        <p:nvSpPr>
          <p:cNvPr id="1377" name="while…"/>
          <p:cNvSpPr txBox="1"/>
          <p:nvPr/>
        </p:nvSpPr>
        <p:spPr>
          <a:xfrm>
            <a:off x="439489" y="2527300"/>
            <a:ext cx="1940422" cy="1498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4800"/>
            </a:pPr>
            <a:r>
              <a:t>while</a:t>
            </a:r>
          </a:p>
          <a:p>
            <a:pPr>
              <a:defRPr sz="4800"/>
            </a:pPr>
            <a:r>
              <a:t>loop</a:t>
            </a:r>
          </a:p>
        </p:txBody>
      </p:sp>
      <p:sp>
        <p:nvSpPr>
          <p:cNvPr id="1378" name="for…"/>
          <p:cNvSpPr txBox="1"/>
          <p:nvPr/>
        </p:nvSpPr>
        <p:spPr>
          <a:xfrm>
            <a:off x="679102" y="6083300"/>
            <a:ext cx="1461196" cy="1498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4800"/>
            </a:pPr>
            <a:r>
              <a:t>for</a:t>
            </a:r>
          </a:p>
          <a:p>
            <a:pPr>
              <a:defRPr sz="4800"/>
            </a:pPr>
            <a:r>
              <a:t>loop</a:t>
            </a:r>
          </a:p>
        </p:txBody>
      </p:sp>
      <p:sp>
        <p:nvSpPr>
          <p:cNvPr id="1379" name="they do the same thing!"/>
          <p:cNvSpPr txBox="1"/>
          <p:nvPr/>
        </p:nvSpPr>
        <p:spPr>
          <a:xfrm>
            <a:off x="4992687" y="8470593"/>
            <a:ext cx="3019426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they do the same thing!</a:t>
            </a:r>
          </a:p>
        </p:txBody>
      </p:sp>
    </p:spTree>
  </p:cSld>
  <p:clrMapOvr>
    <a:masterClrMapping/>
  </p:clrMapOvr>
  <p:transition spd="med"/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1" name="msg = &quot;hello&quot;…"/>
          <p:cNvSpPr txBox="1"/>
          <p:nvPr/>
        </p:nvSpPr>
        <p:spPr>
          <a:xfrm>
            <a:off x="3035324" y="1444724"/>
            <a:ext cx="7492952" cy="73790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msg = "hello"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endParaRPr/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i = 0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while i &lt; len(</a:t>
            </a:r>
            <a:r>
              <a:rPr b="1">
                <a:solidFill>
                  <a:schemeClr val="accent6">
                    <a:satOff val="-15808"/>
                    <a:lumOff val="-17557"/>
                  </a:schemeClr>
                </a:solidFill>
              </a:rPr>
              <a:t>msg</a:t>
            </a:r>
            <a:r>
              <a:t>):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    </a:t>
            </a:r>
            <a:r>
              <a:rPr b="1"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</a:rPr>
              <a:t>letter</a:t>
            </a:r>
            <a:r>
              <a:t> = </a:t>
            </a:r>
            <a:r>
              <a:rPr b="1">
                <a:solidFill>
                  <a:schemeClr val="accent6">
                    <a:satOff val="-15808"/>
                    <a:lumOff val="-17557"/>
                  </a:schemeClr>
                </a:solidFill>
              </a:rPr>
              <a:t>msg</a:t>
            </a:r>
            <a:r>
              <a:t>[i]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Menlo"/>
                <a:ea typeface="Menlo"/>
                <a:cs typeface="Menlo"/>
                <a:sym typeface="Menlo"/>
              </a:defRPr>
            </a:pPr>
            <a:r>
              <a:t>    print(letter)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    i += 1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endParaRPr/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endParaRPr/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endParaRPr/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for </a:t>
            </a:r>
            <a:r>
              <a:rPr b="1"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</a:rPr>
              <a:t>letter</a:t>
            </a:r>
            <a:r>
              <a:t> in </a:t>
            </a:r>
            <a:r>
              <a:rPr b="1">
                <a:solidFill>
                  <a:schemeClr val="accent6">
                    <a:satOff val="-15808"/>
                    <a:lumOff val="-17557"/>
                  </a:schemeClr>
                </a:solidFill>
              </a:rPr>
              <a:t>msg</a:t>
            </a:r>
            <a:r>
              <a:t>: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Menlo"/>
                <a:ea typeface="Menlo"/>
                <a:cs typeface="Menlo"/>
                <a:sym typeface="Menlo"/>
              </a:defRPr>
            </a:pPr>
            <a:r>
              <a:t>    print(letter)</a:t>
            </a:r>
          </a:p>
        </p:txBody>
      </p:sp>
      <p:sp>
        <p:nvSpPr>
          <p:cNvPr id="1382" name="while vs. for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while vs. for</a:t>
            </a:r>
          </a:p>
        </p:txBody>
      </p:sp>
      <p:sp>
        <p:nvSpPr>
          <p:cNvPr id="1383" name="while…"/>
          <p:cNvSpPr txBox="1"/>
          <p:nvPr/>
        </p:nvSpPr>
        <p:spPr>
          <a:xfrm>
            <a:off x="439489" y="2527300"/>
            <a:ext cx="1940422" cy="1498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4800"/>
            </a:pPr>
            <a:r>
              <a:t>while</a:t>
            </a:r>
          </a:p>
          <a:p>
            <a:pPr>
              <a:defRPr sz="4800"/>
            </a:pPr>
            <a:r>
              <a:t>loop</a:t>
            </a:r>
          </a:p>
        </p:txBody>
      </p:sp>
      <p:sp>
        <p:nvSpPr>
          <p:cNvPr id="1384" name="for…"/>
          <p:cNvSpPr txBox="1"/>
          <p:nvPr/>
        </p:nvSpPr>
        <p:spPr>
          <a:xfrm>
            <a:off x="679102" y="6083300"/>
            <a:ext cx="1461196" cy="1498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4800"/>
            </a:pPr>
            <a:r>
              <a:t>for</a:t>
            </a:r>
          </a:p>
          <a:p>
            <a:pPr>
              <a:defRPr sz="4800"/>
            </a:pPr>
            <a:r>
              <a:t>loop</a:t>
            </a:r>
          </a:p>
        </p:txBody>
      </p:sp>
      <p:sp>
        <p:nvSpPr>
          <p:cNvPr id="1385" name="they do the same thing!"/>
          <p:cNvSpPr txBox="1"/>
          <p:nvPr/>
        </p:nvSpPr>
        <p:spPr>
          <a:xfrm>
            <a:off x="4992687" y="8470593"/>
            <a:ext cx="3019426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they do the same thing!</a:t>
            </a:r>
          </a:p>
        </p:txBody>
      </p:sp>
      <p:sp>
        <p:nvSpPr>
          <p:cNvPr id="1386" name="Line"/>
          <p:cNvSpPr/>
          <p:nvPr/>
        </p:nvSpPr>
        <p:spPr>
          <a:xfrm flipH="1">
            <a:off x="8089900" y="3651250"/>
            <a:ext cx="781018" cy="0"/>
          </a:xfrm>
          <a:prstGeom prst="line">
            <a:avLst/>
          </a:pr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387" name="this happens automatically now"/>
          <p:cNvSpPr txBox="1"/>
          <p:nvPr/>
        </p:nvSpPr>
        <p:spPr>
          <a:xfrm>
            <a:off x="8940800" y="3422649"/>
            <a:ext cx="3701505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b="0" i="1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this happens automatically now</a:t>
            </a:r>
          </a:p>
        </p:txBody>
      </p:sp>
    </p:spTree>
  </p:cSld>
  <p:clrMapOvr>
    <a:masterClrMapping/>
  </p:clrMapOvr>
  <p:transition spd="med"/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9" name="for letter in msg:…"/>
          <p:cNvSpPr txBox="1"/>
          <p:nvPr/>
        </p:nvSpPr>
        <p:spPr>
          <a:xfrm>
            <a:off x="3035324" y="1444724"/>
            <a:ext cx="7492952" cy="73790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endParaRPr/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endParaRPr/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endParaRPr/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endParaRPr/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endParaRPr/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endParaRPr/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endParaRPr/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endParaRPr/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endParaRPr/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endParaRPr/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rPr b="1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for</a:t>
            </a:r>
            <a:r>
              <a:t> letter </a:t>
            </a:r>
            <a:r>
              <a:rPr b="1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in</a:t>
            </a:r>
            <a:r>
              <a:t> msg</a:t>
            </a:r>
            <a:r>
              <a:rPr b="1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: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    print(letter)</a:t>
            </a:r>
          </a:p>
        </p:txBody>
      </p:sp>
      <p:sp>
        <p:nvSpPr>
          <p:cNvPr id="1390" name="for syntax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for syntax</a:t>
            </a:r>
          </a:p>
        </p:txBody>
      </p:sp>
      <p:sp>
        <p:nvSpPr>
          <p:cNvPr id="1391" name="for…"/>
          <p:cNvSpPr txBox="1"/>
          <p:nvPr/>
        </p:nvSpPr>
        <p:spPr>
          <a:xfrm>
            <a:off x="679102" y="6083300"/>
            <a:ext cx="1461196" cy="1498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4800"/>
            </a:pPr>
            <a:r>
              <a:t>for</a:t>
            </a:r>
          </a:p>
          <a:p>
            <a:pPr>
              <a:defRPr sz="4800"/>
            </a:pPr>
            <a:r>
              <a:t>loop</a:t>
            </a:r>
          </a:p>
        </p:txBody>
      </p:sp>
      <p:sp>
        <p:nvSpPr>
          <p:cNvPr id="1392" name="basic syntax always used"/>
          <p:cNvSpPr txBox="1"/>
          <p:nvPr/>
        </p:nvSpPr>
        <p:spPr>
          <a:xfrm>
            <a:off x="4948187" y="8470593"/>
            <a:ext cx="3108426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basic syntax always used</a:t>
            </a:r>
          </a:p>
        </p:txBody>
      </p:sp>
    </p:spTree>
  </p:cSld>
  <p:clrMapOvr>
    <a:masterClrMapping/>
  </p:clrMapOvr>
  <p:transition spd="med"/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4" name="for letter in msg:…"/>
          <p:cNvSpPr txBox="1"/>
          <p:nvPr/>
        </p:nvSpPr>
        <p:spPr>
          <a:xfrm>
            <a:off x="3035324" y="1444724"/>
            <a:ext cx="7492952" cy="73790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endParaRPr/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endParaRPr/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endParaRPr/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endParaRPr/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endParaRPr/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endParaRPr/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endParaRPr/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endParaRPr/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endParaRPr/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endParaRPr/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for </a:t>
            </a:r>
            <a:r>
              <a:rPr b="1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letter</a:t>
            </a:r>
            <a:r>
              <a:t> in </a:t>
            </a:r>
            <a:r>
              <a:rPr b="1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msg</a:t>
            </a:r>
            <a:r>
              <a:t>: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    print(letter)</a:t>
            </a:r>
          </a:p>
        </p:txBody>
      </p:sp>
      <p:sp>
        <p:nvSpPr>
          <p:cNvPr id="1395" name="for syntax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for syntax</a:t>
            </a:r>
          </a:p>
        </p:txBody>
      </p:sp>
      <p:sp>
        <p:nvSpPr>
          <p:cNvPr id="1396" name="for…"/>
          <p:cNvSpPr txBox="1"/>
          <p:nvPr/>
        </p:nvSpPr>
        <p:spPr>
          <a:xfrm>
            <a:off x="679102" y="6083300"/>
            <a:ext cx="1461196" cy="1498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4800"/>
            </a:pPr>
            <a:r>
              <a:t>for</a:t>
            </a:r>
          </a:p>
          <a:p>
            <a:pPr>
              <a:defRPr sz="4800"/>
            </a:pPr>
            <a:r>
              <a:t>loop</a:t>
            </a:r>
          </a:p>
        </p:txBody>
      </p:sp>
      <p:sp>
        <p:nvSpPr>
          <p:cNvPr id="1397" name="specify a variable name to use inside the loop,…"/>
          <p:cNvSpPr txBox="1"/>
          <p:nvPr/>
        </p:nvSpPr>
        <p:spPr>
          <a:xfrm>
            <a:off x="3579713" y="8292793"/>
            <a:ext cx="5845374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specify a variable name to use inside the loop,</a:t>
            </a:r>
          </a:p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and the sequence you want to loop over</a:t>
            </a:r>
          </a:p>
        </p:txBody>
      </p:sp>
      <p:sp>
        <p:nvSpPr>
          <p:cNvPr id="1402" name="Connection Line"/>
          <p:cNvSpPr/>
          <p:nvPr/>
        </p:nvSpPr>
        <p:spPr>
          <a:xfrm>
            <a:off x="6939171" y="5134309"/>
            <a:ext cx="1088723" cy="12197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8526" y="1288"/>
                  <a:pt x="1326" y="8488"/>
                  <a:pt x="0" y="21600"/>
                </a:cubicBezTo>
              </a:path>
            </a:pathLst>
          </a:custGeom>
          <a:ln w="508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1399" name="the sequence…"/>
          <p:cNvSpPr txBox="1"/>
          <p:nvPr/>
        </p:nvSpPr>
        <p:spPr>
          <a:xfrm>
            <a:off x="8237986" y="4876493"/>
            <a:ext cx="1829545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the sequence</a:t>
            </a:r>
          </a:p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(e.g., “hello”)</a:t>
            </a:r>
          </a:p>
        </p:txBody>
      </p:sp>
      <p:sp>
        <p:nvSpPr>
          <p:cNvPr id="1403" name="Connection Line"/>
          <p:cNvSpPr/>
          <p:nvPr/>
        </p:nvSpPr>
        <p:spPr>
          <a:xfrm>
            <a:off x="4763994" y="3434196"/>
            <a:ext cx="1802706" cy="27929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999" h="21600" extrusionOk="0">
                <a:moveTo>
                  <a:pt x="20999" y="0"/>
                </a:moveTo>
                <a:cubicBezTo>
                  <a:pt x="6385" y="591"/>
                  <a:pt x="-601" y="7791"/>
                  <a:pt x="41" y="21600"/>
                </a:cubicBezTo>
              </a:path>
            </a:pathLst>
          </a:custGeom>
          <a:ln w="508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1401" name="automatically initialized to a different item on each iteration…"/>
          <p:cNvSpPr txBox="1"/>
          <p:nvPr/>
        </p:nvSpPr>
        <p:spPr>
          <a:xfrm>
            <a:off x="6820100" y="2780993"/>
            <a:ext cx="4055716" cy="1168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automatically initialized to a</a:t>
            </a:r>
            <a:br/>
            <a:r>
              <a:t>different item on each iteration</a:t>
            </a:r>
          </a:p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(“h” on 1st, “e” on 2nd, etc)</a:t>
            </a:r>
          </a:p>
        </p:txBody>
      </p:sp>
    </p:spTree>
  </p:cSld>
  <p:clrMapOvr>
    <a:masterClrMapping/>
  </p:clrMapOvr>
  <p:transition spd="med"/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5" name="for letter in msg:…"/>
          <p:cNvSpPr txBox="1"/>
          <p:nvPr/>
        </p:nvSpPr>
        <p:spPr>
          <a:xfrm>
            <a:off x="3035324" y="1444724"/>
            <a:ext cx="7492952" cy="73790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endParaRPr/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endParaRPr/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endParaRPr/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endParaRPr/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endParaRPr/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endParaRPr/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endParaRPr/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endParaRPr/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endParaRPr/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endParaRPr/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for </a:t>
            </a:r>
            <a:r>
              <a:rPr b="1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letter</a:t>
            </a:r>
            <a:r>
              <a:t> in </a:t>
            </a:r>
            <a:r>
              <a:rPr b="1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msg</a:t>
            </a:r>
            <a:r>
              <a:t>: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    print(letter)</a:t>
            </a:r>
          </a:p>
        </p:txBody>
      </p:sp>
      <p:sp>
        <p:nvSpPr>
          <p:cNvPr id="1406" name="for syntax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for syntax</a:t>
            </a:r>
          </a:p>
        </p:txBody>
      </p:sp>
      <p:sp>
        <p:nvSpPr>
          <p:cNvPr id="1407" name="for…"/>
          <p:cNvSpPr txBox="1"/>
          <p:nvPr/>
        </p:nvSpPr>
        <p:spPr>
          <a:xfrm>
            <a:off x="679102" y="6083300"/>
            <a:ext cx="1461196" cy="1498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4800"/>
            </a:pPr>
            <a:r>
              <a:t>for</a:t>
            </a:r>
          </a:p>
          <a:p>
            <a:pPr>
              <a:defRPr sz="4800"/>
            </a:pPr>
            <a:r>
              <a:t>loop</a:t>
            </a:r>
          </a:p>
        </p:txBody>
      </p:sp>
      <p:sp>
        <p:nvSpPr>
          <p:cNvPr id="1408" name="specify a variable name to use inside the loop,…"/>
          <p:cNvSpPr txBox="1"/>
          <p:nvPr/>
        </p:nvSpPr>
        <p:spPr>
          <a:xfrm>
            <a:off x="3579713" y="8292793"/>
            <a:ext cx="5845374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specify a variable name to use inside the loop,</a:t>
            </a:r>
          </a:p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and the sequence you want to loop over</a:t>
            </a:r>
          </a:p>
        </p:txBody>
      </p:sp>
      <p:sp>
        <p:nvSpPr>
          <p:cNvPr id="1414" name="Connection Line"/>
          <p:cNvSpPr/>
          <p:nvPr/>
        </p:nvSpPr>
        <p:spPr>
          <a:xfrm>
            <a:off x="6939171" y="5134309"/>
            <a:ext cx="1088723" cy="12197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8526" y="1288"/>
                  <a:pt x="1326" y="8488"/>
                  <a:pt x="0" y="21600"/>
                </a:cubicBezTo>
              </a:path>
            </a:pathLst>
          </a:custGeom>
          <a:ln w="508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1410" name="the sequence…"/>
          <p:cNvSpPr txBox="1"/>
          <p:nvPr/>
        </p:nvSpPr>
        <p:spPr>
          <a:xfrm>
            <a:off x="8237986" y="4876493"/>
            <a:ext cx="1829545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the sequence</a:t>
            </a:r>
          </a:p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(e.g., “hello”)</a:t>
            </a:r>
          </a:p>
        </p:txBody>
      </p:sp>
      <p:sp>
        <p:nvSpPr>
          <p:cNvPr id="1415" name="Connection Line"/>
          <p:cNvSpPr/>
          <p:nvPr/>
        </p:nvSpPr>
        <p:spPr>
          <a:xfrm>
            <a:off x="4763994" y="3434196"/>
            <a:ext cx="1802706" cy="27929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999" h="21600" extrusionOk="0">
                <a:moveTo>
                  <a:pt x="20999" y="0"/>
                </a:moveTo>
                <a:cubicBezTo>
                  <a:pt x="6385" y="591"/>
                  <a:pt x="-601" y="7791"/>
                  <a:pt x="41" y="21600"/>
                </a:cubicBezTo>
              </a:path>
            </a:pathLst>
          </a:custGeom>
          <a:ln w="508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1412" name="automatically initialized to a different item on each iteration…"/>
          <p:cNvSpPr txBox="1"/>
          <p:nvPr/>
        </p:nvSpPr>
        <p:spPr>
          <a:xfrm>
            <a:off x="6820100" y="2780993"/>
            <a:ext cx="4055716" cy="1168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automatically initialized to a</a:t>
            </a:r>
            <a:br/>
            <a:r>
              <a:t>different item on each iteration</a:t>
            </a:r>
          </a:p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(“h” on 1st, “e” on 2nd, etc)</a:t>
            </a:r>
          </a:p>
        </p:txBody>
      </p:sp>
      <p:sp>
        <p:nvSpPr>
          <p:cNvPr id="1413" name="do PythonTutor example"/>
          <p:cNvSpPr txBox="1"/>
          <p:nvPr/>
        </p:nvSpPr>
        <p:spPr>
          <a:xfrm>
            <a:off x="1418183" y="2368549"/>
            <a:ext cx="318343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/>
            </a:lvl1pPr>
          </a:lstStyle>
          <a:p>
            <a:r>
              <a:t>do PythonTutor example</a:t>
            </a:r>
          </a:p>
        </p:txBody>
      </p:sp>
    </p:spTree>
  </p:cSld>
  <p:clrMapOvr>
    <a:masterClrMapping/>
  </p:clrMapOvr>
  <p:transition spd="med"/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7" name="Do problem 5"/>
          <p:cNvSpPr txBox="1"/>
          <p:nvPr/>
        </p:nvSpPr>
        <p:spPr>
          <a:xfrm>
            <a:off x="4615557" y="4476750"/>
            <a:ext cx="3619203" cy="800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4800" b="0"/>
            </a:lvl1pPr>
          </a:lstStyle>
          <a:p>
            <a:r>
              <a:t>Do problem 5</a:t>
            </a:r>
          </a:p>
        </p:txBody>
      </p:sp>
    </p:spTree>
  </p:cSld>
  <p:clrMapOvr>
    <a:masterClrMapping/>
  </p:clrMapOvr>
  <p:transition spd="med"/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9" name="Today's Outline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Today's Outline</a:t>
            </a:r>
          </a:p>
        </p:txBody>
      </p:sp>
      <p:sp>
        <p:nvSpPr>
          <p:cNvPr id="1420" name="Comparison…"/>
          <p:cNvSpPr txBox="1">
            <a:spLocks noGrp="1"/>
          </p:cNvSpPr>
          <p:nvPr>
            <p:ph type="body" idx="1"/>
          </p:nvPr>
        </p:nvSpPr>
        <p:spPr>
          <a:xfrm>
            <a:off x="952500" y="1587896"/>
            <a:ext cx="11099800" cy="7289404"/>
          </a:xfrm>
          <a:prstGeom prst="rect">
            <a:avLst/>
          </a:prstGeom>
        </p:spPr>
        <p:txBody>
          <a:bodyPr anchor="t"/>
          <a:lstStyle/>
          <a:p>
            <a:pPr marL="0" indent="0">
              <a:buSzTx/>
              <a:buNone/>
              <a:defRPr>
                <a:solidFill>
                  <a:srgbClr val="929292"/>
                </a:solidFill>
              </a:defRPr>
            </a:pPr>
            <a:r>
              <a:t>Comparison</a:t>
            </a:r>
          </a:p>
          <a:p>
            <a:pPr marL="0" indent="0">
              <a:buSzTx/>
              <a:buNone/>
              <a:defRPr>
                <a:solidFill>
                  <a:srgbClr val="929292"/>
                </a:solidFill>
              </a:defRPr>
            </a:pPr>
            <a:r>
              <a:t>String Methods</a:t>
            </a:r>
          </a:p>
          <a:p>
            <a:pPr marL="0" lvl="5" indent="0">
              <a:buSzTx/>
              <a:buNone/>
              <a:defRPr>
                <a:solidFill>
                  <a:srgbClr val="929292"/>
                </a:solidFill>
              </a:defRPr>
            </a:pPr>
            <a:r>
              <a:t>Sequences</a:t>
            </a:r>
          </a:p>
          <a:p>
            <a:pPr marL="0" lvl="5" indent="0">
              <a:buSzTx/>
              <a:buNone/>
              <a:defRPr>
                <a:solidFill>
                  <a:srgbClr val="929292"/>
                </a:solidFill>
              </a:defRPr>
            </a:pPr>
            <a:r>
              <a:t>Slicing</a:t>
            </a:r>
          </a:p>
          <a:p>
            <a:pPr marL="0" lvl="5" indent="0">
              <a:buSzTx/>
              <a:buNone/>
              <a:defRPr>
                <a:solidFill>
                  <a:srgbClr val="929292"/>
                </a:solidFill>
              </a:defRPr>
            </a:pPr>
            <a:r>
              <a:t>for loop over sequence</a:t>
            </a:r>
          </a:p>
          <a:p>
            <a:pPr marL="0" lvl="5" indent="0">
              <a:buSzTx/>
              <a:buNone/>
              <a:defRPr b="1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for loop over range</a:t>
            </a: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Comparison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Comparison</a:t>
            </a:r>
          </a:p>
        </p:txBody>
      </p:sp>
      <p:sp>
        <p:nvSpPr>
          <p:cNvPr id="184" name="“dog” &lt; “doo doo”"/>
          <p:cNvSpPr txBox="1"/>
          <p:nvPr/>
        </p:nvSpPr>
        <p:spPr>
          <a:xfrm>
            <a:off x="1302408" y="2240905"/>
            <a:ext cx="4832153" cy="800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 b="0"/>
            </a:lvl1pPr>
          </a:lstStyle>
          <a:p>
            <a:r>
              <a:t>“dog” &lt; “doo doo”</a:t>
            </a:r>
          </a:p>
        </p:txBody>
      </p:sp>
      <p:sp>
        <p:nvSpPr>
          <p:cNvPr id="185" name="Arrow"/>
          <p:cNvSpPr/>
          <p:nvPr/>
        </p:nvSpPr>
        <p:spPr>
          <a:xfrm>
            <a:off x="6642100" y="2005955"/>
            <a:ext cx="1946226" cy="1270001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86" name="???"/>
          <p:cNvSpPr txBox="1"/>
          <p:nvPr/>
        </p:nvSpPr>
        <p:spPr>
          <a:xfrm>
            <a:off x="8866429" y="2262139"/>
            <a:ext cx="723306" cy="800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>
            <a:spAutoFit/>
          </a:bodyPr>
          <a:lstStyle>
            <a:lvl1pPr algn="l">
              <a:defRPr sz="4800" b="0"/>
            </a:lvl1pPr>
          </a:lstStyle>
          <a:p>
            <a:r>
              <a:t>???</a:t>
            </a:r>
          </a:p>
        </p:txBody>
      </p:sp>
      <p:sp>
        <p:nvSpPr>
          <p:cNvPr id="187" name="What about strings that start with the same letter?"/>
          <p:cNvSpPr txBox="1"/>
          <p:nvPr/>
        </p:nvSpPr>
        <p:spPr>
          <a:xfrm>
            <a:off x="2242244" y="5453989"/>
            <a:ext cx="8520312" cy="558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>
            <a:spAutoFit/>
          </a:bodyPr>
          <a:lstStyle>
            <a:lvl1pPr>
              <a:defRPr sz="3200" b="0"/>
            </a:lvl1pPr>
          </a:lstStyle>
          <a:p>
            <a:r>
              <a:t>What about strings that start with the same letter?</a:t>
            </a:r>
          </a:p>
        </p:txBody>
      </p:sp>
      <p:sp>
        <p:nvSpPr>
          <p:cNvPr id="188" name="Rectangle"/>
          <p:cNvSpPr/>
          <p:nvPr/>
        </p:nvSpPr>
        <p:spPr>
          <a:xfrm>
            <a:off x="2273300" y="2359573"/>
            <a:ext cx="294482" cy="783033"/>
          </a:xfrm>
          <a:prstGeom prst="rect">
            <a:avLst/>
          </a:prstGeom>
          <a:ln w="254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89" name="Rectangle"/>
          <p:cNvSpPr/>
          <p:nvPr/>
        </p:nvSpPr>
        <p:spPr>
          <a:xfrm>
            <a:off x="4318000" y="2359573"/>
            <a:ext cx="375543" cy="783033"/>
          </a:xfrm>
          <a:prstGeom prst="rect">
            <a:avLst/>
          </a:prstGeom>
          <a:ln w="254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90" name="Look for the first letter that’s different, and compare those."/>
          <p:cNvSpPr txBox="1"/>
          <p:nvPr/>
        </p:nvSpPr>
        <p:spPr>
          <a:xfrm>
            <a:off x="1565374" y="7079589"/>
            <a:ext cx="9874052" cy="558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>
            <a:spAutoFit/>
          </a:bodyPr>
          <a:lstStyle>
            <a:lvl1pPr>
              <a:defRPr sz="3200" b="0"/>
            </a:lvl1pPr>
          </a:lstStyle>
          <a:p>
            <a:r>
              <a:t>Look for the first letter that’s different, and compare those.</a:t>
            </a:r>
          </a:p>
        </p:txBody>
      </p:sp>
    </p:spTree>
  </p:cSld>
  <p:clrMapOvr>
    <a:masterClrMapping/>
  </p:clrMapOvr>
  <p:transition spd="med"/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2" name="msg = “01234”…"/>
          <p:cNvSpPr txBox="1"/>
          <p:nvPr/>
        </p:nvSpPr>
        <p:spPr>
          <a:xfrm>
            <a:off x="990624" y="1720676"/>
            <a:ext cx="7492952" cy="73790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msg = “01234”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endParaRPr/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for </a:t>
            </a:r>
            <a:r>
              <a:rPr b="1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item</a:t>
            </a:r>
            <a:r>
              <a:t> in </a:t>
            </a:r>
            <a:r>
              <a:rPr b="1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msg</a:t>
            </a:r>
            <a:r>
              <a:t>: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    print(item * 3)</a:t>
            </a:r>
          </a:p>
        </p:txBody>
      </p:sp>
      <p:sp>
        <p:nvSpPr>
          <p:cNvPr id="1423" name="for with range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for with range</a:t>
            </a:r>
          </a:p>
        </p:txBody>
      </p:sp>
      <p:sp>
        <p:nvSpPr>
          <p:cNvPr id="1424" name="Output:…"/>
          <p:cNvSpPr txBox="1"/>
          <p:nvPr/>
        </p:nvSpPr>
        <p:spPr>
          <a:xfrm>
            <a:off x="9271000" y="1737970"/>
            <a:ext cx="1417886" cy="2590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algn="l"/>
            <a:r>
              <a:t>Output:</a:t>
            </a:r>
          </a:p>
          <a:p>
            <a:pPr algn="l">
              <a:defRPr b="0"/>
            </a:pPr>
            <a:r>
              <a:t>000</a:t>
            </a:r>
          </a:p>
          <a:p>
            <a:pPr algn="l">
              <a:defRPr b="0"/>
            </a:pPr>
            <a:r>
              <a:t>111</a:t>
            </a:r>
          </a:p>
          <a:p>
            <a:pPr algn="l">
              <a:defRPr b="0"/>
            </a:pPr>
            <a:r>
              <a:t>222</a:t>
            </a:r>
          </a:p>
          <a:p>
            <a:pPr algn="l">
              <a:defRPr b="0"/>
            </a:pPr>
            <a:r>
              <a:t>333</a:t>
            </a:r>
          </a:p>
          <a:p>
            <a:pPr algn="l">
              <a:defRPr b="0"/>
            </a:pPr>
            <a:r>
              <a:t>444</a:t>
            </a:r>
          </a:p>
        </p:txBody>
      </p:sp>
    </p:spTree>
  </p:cSld>
  <p:clrMapOvr>
    <a:masterClrMapping/>
  </p:clrMapOvr>
  <p:transition spd="med"/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6" name="msg = “01234”…"/>
          <p:cNvSpPr txBox="1"/>
          <p:nvPr/>
        </p:nvSpPr>
        <p:spPr>
          <a:xfrm>
            <a:off x="990624" y="1720676"/>
            <a:ext cx="7492952" cy="73790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msg = “01234”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endParaRPr/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for </a:t>
            </a:r>
            <a:r>
              <a:rPr b="1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item</a:t>
            </a:r>
            <a:r>
              <a:t> in </a:t>
            </a:r>
            <a:r>
              <a:rPr b="1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msg</a:t>
            </a:r>
            <a:r>
              <a:t>: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    print(item * 3)</a:t>
            </a:r>
          </a:p>
        </p:txBody>
      </p:sp>
      <p:sp>
        <p:nvSpPr>
          <p:cNvPr id="1427" name="for with range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for with range</a:t>
            </a:r>
          </a:p>
        </p:txBody>
      </p:sp>
      <p:sp>
        <p:nvSpPr>
          <p:cNvPr id="1428" name="Output:…"/>
          <p:cNvSpPr txBox="1"/>
          <p:nvPr/>
        </p:nvSpPr>
        <p:spPr>
          <a:xfrm>
            <a:off x="9271000" y="1737970"/>
            <a:ext cx="1417886" cy="2590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algn="l"/>
            <a:r>
              <a:t>Output:</a:t>
            </a:r>
          </a:p>
          <a:p>
            <a:pPr algn="l">
              <a:defRPr b="0"/>
            </a:pPr>
            <a:r>
              <a:t>000</a:t>
            </a:r>
          </a:p>
          <a:p>
            <a:pPr algn="l">
              <a:defRPr b="0"/>
            </a:pPr>
            <a:r>
              <a:t>111</a:t>
            </a:r>
          </a:p>
          <a:p>
            <a:pPr algn="l">
              <a:defRPr b="0"/>
            </a:pPr>
            <a:r>
              <a:t>222</a:t>
            </a:r>
          </a:p>
          <a:p>
            <a:pPr algn="l">
              <a:defRPr b="0"/>
            </a:pPr>
            <a:r>
              <a:t>333</a:t>
            </a:r>
          </a:p>
          <a:p>
            <a:pPr algn="l">
              <a:defRPr b="0"/>
            </a:pPr>
            <a:r>
              <a:t>444</a:t>
            </a:r>
          </a:p>
        </p:txBody>
      </p:sp>
      <p:sp>
        <p:nvSpPr>
          <p:cNvPr id="1431" name="Connection Line"/>
          <p:cNvSpPr/>
          <p:nvPr/>
        </p:nvSpPr>
        <p:spPr>
          <a:xfrm>
            <a:off x="4208175" y="3821641"/>
            <a:ext cx="1347486" cy="23339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cubicBezTo>
                  <a:pt x="7241" y="17268"/>
                  <a:pt x="41" y="10068"/>
                  <a:pt x="0" y="0"/>
                </a:cubicBezTo>
              </a:path>
            </a:pathLst>
          </a:custGeom>
          <a:ln w="508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1430" name="what if we want to iterate over the integers…"/>
          <p:cNvSpPr txBox="1"/>
          <p:nvPr/>
        </p:nvSpPr>
        <p:spPr>
          <a:xfrm>
            <a:off x="5726834" y="5955993"/>
            <a:ext cx="5607249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what if we want to iterate over the integers</a:t>
            </a:r>
          </a:p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0 to 4 (instead of string digits “0” to “4”)?</a:t>
            </a:r>
          </a:p>
        </p:txBody>
      </p:sp>
    </p:spTree>
  </p:cSld>
  <p:clrMapOvr>
    <a:masterClrMapping/>
  </p:clrMapOvr>
  <p:transition spd="med"/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" name="msg = “01234”…"/>
          <p:cNvSpPr txBox="1"/>
          <p:nvPr/>
        </p:nvSpPr>
        <p:spPr>
          <a:xfrm>
            <a:off x="990624" y="1720676"/>
            <a:ext cx="7492952" cy="73790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 strike="sngStrike">
                <a:latin typeface="Menlo"/>
                <a:ea typeface="Menlo"/>
                <a:cs typeface="Menlo"/>
                <a:sym typeface="Menlo"/>
              </a:defRPr>
            </a:pPr>
            <a:r>
              <a:t>msg = “01234”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endParaRPr/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for </a:t>
            </a:r>
            <a:r>
              <a:rPr b="1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item</a:t>
            </a:r>
            <a:r>
              <a:t> in </a:t>
            </a:r>
            <a:r>
              <a:rPr b="1" strike="sngStrike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msg</a:t>
            </a:r>
            <a:r>
              <a:t>: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    print(item * 3)</a:t>
            </a:r>
          </a:p>
        </p:txBody>
      </p:sp>
      <p:sp>
        <p:nvSpPr>
          <p:cNvPr id="1434" name="for with range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for with range</a:t>
            </a:r>
          </a:p>
        </p:txBody>
      </p:sp>
      <p:sp>
        <p:nvSpPr>
          <p:cNvPr id="1435" name="Output:"/>
          <p:cNvSpPr txBox="1"/>
          <p:nvPr/>
        </p:nvSpPr>
        <p:spPr>
          <a:xfrm>
            <a:off x="9271000" y="1737970"/>
            <a:ext cx="1417886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>
            <a:spAutoFit/>
          </a:bodyPr>
          <a:lstStyle>
            <a:lvl1pPr algn="l"/>
          </a:lstStyle>
          <a:p>
            <a:r>
              <a:t>Output:</a:t>
            </a:r>
          </a:p>
        </p:txBody>
      </p:sp>
      <p:sp>
        <p:nvSpPr>
          <p:cNvPr id="1438" name="Connection Line"/>
          <p:cNvSpPr/>
          <p:nvPr/>
        </p:nvSpPr>
        <p:spPr>
          <a:xfrm>
            <a:off x="4208175" y="3821641"/>
            <a:ext cx="1347486" cy="23339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cubicBezTo>
                  <a:pt x="7241" y="17268"/>
                  <a:pt x="41" y="10068"/>
                  <a:pt x="0" y="0"/>
                </a:cubicBezTo>
              </a:path>
            </a:pathLst>
          </a:custGeom>
          <a:ln w="508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1437" name="what if we want to iterate over the integers…"/>
          <p:cNvSpPr txBox="1"/>
          <p:nvPr/>
        </p:nvSpPr>
        <p:spPr>
          <a:xfrm>
            <a:off x="5726834" y="5955993"/>
            <a:ext cx="5607249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what if we want to iterate over the integers</a:t>
            </a:r>
          </a:p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0 to 4 (instead of string digits “0” to “4”)?</a:t>
            </a:r>
          </a:p>
        </p:txBody>
      </p:sp>
    </p:spTree>
  </p:cSld>
  <p:clrMapOvr>
    <a:masterClrMapping/>
  </p:clrMapOvr>
  <p:transition spd="med"/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0" name="for item in range(5):…"/>
          <p:cNvSpPr txBox="1"/>
          <p:nvPr/>
        </p:nvSpPr>
        <p:spPr>
          <a:xfrm>
            <a:off x="990624" y="1720676"/>
            <a:ext cx="7492952" cy="73790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endParaRPr/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endParaRPr/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for </a:t>
            </a:r>
            <a:r>
              <a:rPr b="1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item</a:t>
            </a:r>
            <a:r>
              <a:t> in </a:t>
            </a:r>
            <a:r>
              <a:rPr b="1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range(5)</a:t>
            </a:r>
            <a:r>
              <a:t>: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    print(item * 3)</a:t>
            </a:r>
          </a:p>
        </p:txBody>
      </p:sp>
      <p:sp>
        <p:nvSpPr>
          <p:cNvPr id="1441" name="for with range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for with range</a:t>
            </a:r>
          </a:p>
        </p:txBody>
      </p:sp>
      <p:sp>
        <p:nvSpPr>
          <p:cNvPr id="1442" name="Output:…"/>
          <p:cNvSpPr txBox="1"/>
          <p:nvPr/>
        </p:nvSpPr>
        <p:spPr>
          <a:xfrm>
            <a:off x="9271000" y="1737970"/>
            <a:ext cx="1417886" cy="2590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algn="l"/>
            <a:r>
              <a:t>Output:</a:t>
            </a:r>
          </a:p>
          <a:p>
            <a:pPr algn="l">
              <a:defRPr b="0"/>
            </a:pPr>
            <a:r>
              <a:t>0</a:t>
            </a:r>
          </a:p>
          <a:p>
            <a:pPr algn="l">
              <a:defRPr b="0"/>
            </a:pPr>
            <a:r>
              <a:t>3</a:t>
            </a:r>
          </a:p>
          <a:p>
            <a:pPr algn="l">
              <a:defRPr b="0"/>
            </a:pPr>
            <a:r>
              <a:t>6</a:t>
            </a:r>
          </a:p>
          <a:p>
            <a:pPr algn="l">
              <a:defRPr b="0"/>
            </a:pPr>
            <a:r>
              <a:t>9</a:t>
            </a:r>
          </a:p>
          <a:p>
            <a:pPr algn="l">
              <a:defRPr b="0"/>
            </a:pPr>
            <a:r>
              <a:t>12</a:t>
            </a:r>
          </a:p>
        </p:txBody>
      </p:sp>
      <p:sp>
        <p:nvSpPr>
          <p:cNvPr id="1445" name="Connection Line"/>
          <p:cNvSpPr/>
          <p:nvPr/>
        </p:nvSpPr>
        <p:spPr>
          <a:xfrm>
            <a:off x="4208175" y="3821641"/>
            <a:ext cx="1347486" cy="23339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cubicBezTo>
                  <a:pt x="7241" y="17268"/>
                  <a:pt x="41" y="10068"/>
                  <a:pt x="0" y="0"/>
                </a:cubicBezTo>
              </a:path>
            </a:pathLst>
          </a:custGeom>
          <a:ln w="508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1444" name="what if we want to iterate over the integers…"/>
          <p:cNvSpPr txBox="1"/>
          <p:nvPr/>
        </p:nvSpPr>
        <p:spPr>
          <a:xfrm>
            <a:off x="5726834" y="5955993"/>
            <a:ext cx="5607249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what if we want to iterate over the integers</a:t>
            </a:r>
          </a:p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0 to 4 (instead of string digits “0” to “4”)?</a:t>
            </a:r>
          </a:p>
        </p:txBody>
      </p:sp>
    </p:spTree>
  </p:cSld>
  <p:clrMapOvr>
    <a:masterClrMapping/>
  </p:clrMapOvr>
  <p:transition spd="med"/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7" name="for item in range(5):…"/>
          <p:cNvSpPr txBox="1"/>
          <p:nvPr/>
        </p:nvSpPr>
        <p:spPr>
          <a:xfrm>
            <a:off x="990624" y="1720676"/>
            <a:ext cx="7492952" cy="73790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endParaRPr/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endParaRPr/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for </a:t>
            </a:r>
            <a:r>
              <a:rPr b="1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item</a:t>
            </a:r>
            <a:r>
              <a:t> in </a:t>
            </a:r>
            <a:r>
              <a:rPr b="1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range(5)</a:t>
            </a:r>
            <a:r>
              <a:t>: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    print(item * 3)</a:t>
            </a:r>
          </a:p>
        </p:txBody>
      </p:sp>
      <p:sp>
        <p:nvSpPr>
          <p:cNvPr id="1448" name="for with range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for with range</a:t>
            </a:r>
          </a:p>
        </p:txBody>
      </p:sp>
      <p:sp>
        <p:nvSpPr>
          <p:cNvPr id="1449" name="Output:…"/>
          <p:cNvSpPr txBox="1"/>
          <p:nvPr/>
        </p:nvSpPr>
        <p:spPr>
          <a:xfrm>
            <a:off x="9271000" y="1737970"/>
            <a:ext cx="1417886" cy="2590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algn="l"/>
            <a:r>
              <a:t>Output:</a:t>
            </a:r>
          </a:p>
          <a:p>
            <a:pPr algn="l">
              <a:defRPr b="0"/>
            </a:pPr>
            <a:r>
              <a:t>0</a:t>
            </a:r>
          </a:p>
          <a:p>
            <a:pPr algn="l">
              <a:defRPr b="0"/>
            </a:pPr>
            <a:r>
              <a:t>3</a:t>
            </a:r>
          </a:p>
          <a:p>
            <a:pPr algn="l">
              <a:defRPr b="0"/>
            </a:pPr>
            <a:r>
              <a:t>6</a:t>
            </a:r>
          </a:p>
          <a:p>
            <a:pPr algn="l">
              <a:defRPr b="0"/>
            </a:pPr>
            <a:r>
              <a:t>9</a:t>
            </a:r>
          </a:p>
          <a:p>
            <a:pPr algn="l">
              <a:defRPr b="0"/>
            </a:pPr>
            <a:r>
              <a:t>12</a:t>
            </a:r>
          </a:p>
        </p:txBody>
      </p:sp>
      <p:sp>
        <p:nvSpPr>
          <p:cNvPr id="1452" name="Connection Line"/>
          <p:cNvSpPr/>
          <p:nvPr/>
        </p:nvSpPr>
        <p:spPr>
          <a:xfrm>
            <a:off x="5744875" y="3262841"/>
            <a:ext cx="1965271" cy="24921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cubicBezTo>
                  <a:pt x="20988" y="14600"/>
                  <a:pt x="13788" y="7400"/>
                  <a:pt x="0" y="0"/>
                </a:cubicBezTo>
              </a:path>
            </a:pathLst>
          </a:custGeom>
          <a:ln w="508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1451" name="using range(N) with a for loop will…"/>
          <p:cNvSpPr txBox="1"/>
          <p:nvPr/>
        </p:nvSpPr>
        <p:spPr>
          <a:xfrm>
            <a:off x="5464003" y="5866274"/>
            <a:ext cx="4989911" cy="11700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using </a:t>
            </a:r>
            <a:r>
              <a:rPr>
                <a:latin typeface="Menlo"/>
                <a:ea typeface="Menlo"/>
                <a:cs typeface="Menlo"/>
                <a:sym typeface="Menlo"/>
              </a:rPr>
              <a:t>range(N)</a:t>
            </a:r>
            <a:r>
              <a:t> with a </a:t>
            </a:r>
            <a:r>
              <a:rPr>
                <a:latin typeface="Menlo"/>
                <a:ea typeface="Menlo"/>
                <a:cs typeface="Menlo"/>
                <a:sym typeface="Menlo"/>
              </a:rPr>
              <a:t>for</a:t>
            </a:r>
            <a:r>
              <a:t> loop will</a:t>
            </a:r>
          </a:p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iterate with these values for item:</a:t>
            </a:r>
          </a:p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0, 1, 2, …, N-2, N-1</a:t>
            </a:r>
          </a:p>
        </p:txBody>
      </p:sp>
    </p:spTree>
  </p:cSld>
  <p:clrMapOvr>
    <a:masterClrMapping/>
  </p:clrMapOvr>
  <p:transition spd="med"/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" name="Do problem 6"/>
          <p:cNvSpPr txBox="1"/>
          <p:nvPr/>
        </p:nvSpPr>
        <p:spPr>
          <a:xfrm>
            <a:off x="4615557" y="4476750"/>
            <a:ext cx="3619203" cy="800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4800" b="0"/>
            </a:lvl1pPr>
          </a:lstStyle>
          <a:p>
            <a:r>
              <a:t>Do problem 6</a:t>
            </a: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Comparison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Comparison</a:t>
            </a:r>
          </a:p>
        </p:txBody>
      </p:sp>
      <p:sp>
        <p:nvSpPr>
          <p:cNvPr id="193" name="“dog” &lt; “doo doo”"/>
          <p:cNvSpPr txBox="1"/>
          <p:nvPr/>
        </p:nvSpPr>
        <p:spPr>
          <a:xfrm>
            <a:off x="1302408" y="2240905"/>
            <a:ext cx="4832153" cy="800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 b="0"/>
            </a:lvl1pPr>
          </a:lstStyle>
          <a:p>
            <a:r>
              <a:t>“dog” &lt; “doo doo”</a:t>
            </a:r>
          </a:p>
        </p:txBody>
      </p:sp>
      <p:sp>
        <p:nvSpPr>
          <p:cNvPr id="194" name="Arrow"/>
          <p:cNvSpPr/>
          <p:nvPr/>
        </p:nvSpPr>
        <p:spPr>
          <a:xfrm>
            <a:off x="6642100" y="2005955"/>
            <a:ext cx="1946226" cy="1270001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95" name="True"/>
          <p:cNvSpPr txBox="1"/>
          <p:nvPr/>
        </p:nvSpPr>
        <p:spPr>
          <a:xfrm>
            <a:off x="8866429" y="2262139"/>
            <a:ext cx="1244502" cy="800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>
            <a:spAutoFit/>
          </a:bodyPr>
          <a:lstStyle>
            <a:lvl1pPr algn="l">
              <a:defRPr sz="4800" b="0"/>
            </a:lvl1pPr>
          </a:lstStyle>
          <a:p>
            <a:r>
              <a:t>True</a:t>
            </a:r>
          </a:p>
        </p:txBody>
      </p:sp>
      <p:sp>
        <p:nvSpPr>
          <p:cNvPr id="196" name="What about strings that start with the same letter?"/>
          <p:cNvSpPr txBox="1"/>
          <p:nvPr/>
        </p:nvSpPr>
        <p:spPr>
          <a:xfrm>
            <a:off x="2242244" y="5453989"/>
            <a:ext cx="8520312" cy="558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>
            <a:spAutoFit/>
          </a:bodyPr>
          <a:lstStyle>
            <a:lvl1pPr>
              <a:defRPr sz="3200" b="0"/>
            </a:lvl1pPr>
          </a:lstStyle>
          <a:p>
            <a:r>
              <a:t>What about strings that start with the same letter?</a:t>
            </a:r>
          </a:p>
        </p:txBody>
      </p:sp>
      <p:sp>
        <p:nvSpPr>
          <p:cNvPr id="197" name="Look for the first letter that’s different, and compare those."/>
          <p:cNvSpPr txBox="1"/>
          <p:nvPr/>
        </p:nvSpPr>
        <p:spPr>
          <a:xfrm>
            <a:off x="1565374" y="7079589"/>
            <a:ext cx="9874052" cy="558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>
            <a:spAutoFit/>
          </a:bodyPr>
          <a:lstStyle>
            <a:lvl1pPr>
              <a:defRPr sz="3200" b="0"/>
            </a:lvl1pPr>
          </a:lstStyle>
          <a:p>
            <a:r>
              <a:t>Look for the first letter that’s different, and compare those.</a:t>
            </a:r>
          </a:p>
        </p:txBody>
      </p:sp>
      <p:sp>
        <p:nvSpPr>
          <p:cNvPr id="198" name="Rectangle"/>
          <p:cNvSpPr/>
          <p:nvPr/>
        </p:nvSpPr>
        <p:spPr>
          <a:xfrm>
            <a:off x="2273300" y="2359573"/>
            <a:ext cx="294482" cy="783033"/>
          </a:xfrm>
          <a:prstGeom prst="rect">
            <a:avLst/>
          </a:prstGeom>
          <a:ln w="254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99" name="Rectangle"/>
          <p:cNvSpPr/>
          <p:nvPr/>
        </p:nvSpPr>
        <p:spPr>
          <a:xfrm>
            <a:off x="4318000" y="2359573"/>
            <a:ext cx="375543" cy="783033"/>
          </a:xfrm>
          <a:prstGeom prst="rect">
            <a:avLst/>
          </a:prstGeom>
          <a:ln w="254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Gill Sans SemiBold"/>
        <a:ea typeface="Gill Sans SemiBold"/>
        <a:cs typeface="Gill Sans SemiBold"/>
      </a:majorFont>
      <a:minorFont>
        <a:latin typeface="Gill Sans SemiBold"/>
        <a:ea typeface="Gill Sans SemiBold"/>
        <a:cs typeface="Gill Sans SemiBol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Gill Sans SemiBol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Gill Sans SemiBold"/>
        <a:ea typeface="Gill Sans SemiBold"/>
        <a:cs typeface="Gill Sans SemiBold"/>
      </a:majorFont>
      <a:minorFont>
        <a:latin typeface="Gill Sans SemiBold"/>
        <a:ea typeface="Gill Sans SemiBold"/>
        <a:cs typeface="Gill Sans SemiBol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Gill Sans SemiBol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</TotalTime>
  <Words>3693</Words>
  <Application>Microsoft Office PowerPoint</Application>
  <PresentationFormat>Custom</PresentationFormat>
  <Paragraphs>1222</Paragraphs>
  <Slides>85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85</vt:i4>
      </vt:variant>
    </vt:vector>
  </HeadingPairs>
  <TitlesOfParts>
    <vt:vector size="92" baseType="lpstr">
      <vt:lpstr>Courier</vt:lpstr>
      <vt:lpstr>Gill Sans</vt:lpstr>
      <vt:lpstr>Gill Sans Light</vt:lpstr>
      <vt:lpstr>Gill Sans SemiBold</vt:lpstr>
      <vt:lpstr>Helvetica Neue</vt:lpstr>
      <vt:lpstr>Menlo</vt:lpstr>
      <vt:lpstr>White</vt:lpstr>
      <vt:lpstr>[220 / 319] Strings</vt:lpstr>
      <vt:lpstr>Learning Objectives</vt:lpstr>
      <vt:lpstr>Today's Outline</vt:lpstr>
      <vt:lpstr>Comparison</vt:lpstr>
      <vt:lpstr>Comparison</vt:lpstr>
      <vt:lpstr>Comparison</vt:lpstr>
      <vt:lpstr>Comparison</vt:lpstr>
      <vt:lpstr>Comparison</vt:lpstr>
      <vt:lpstr>Comparison</vt:lpstr>
      <vt:lpstr>Comparison</vt:lpstr>
      <vt:lpstr>1. Case rules</vt:lpstr>
      <vt:lpstr>2. Pesky digits</vt:lpstr>
      <vt:lpstr>2. Pesky digits</vt:lpstr>
      <vt:lpstr>2. Pesky digits</vt:lpstr>
      <vt:lpstr>3. Prefixes</vt:lpstr>
      <vt:lpstr>3. Prefixes</vt:lpstr>
      <vt:lpstr>3. Prefixes</vt:lpstr>
      <vt:lpstr>PowerPoint Presentation</vt:lpstr>
      <vt:lpstr>Today's Outline</vt:lpstr>
      <vt:lpstr>What is a method?</vt:lpstr>
      <vt:lpstr>What is a method?</vt:lpstr>
      <vt:lpstr>What is a method?</vt:lpstr>
      <vt:lpstr>What is a method?</vt:lpstr>
      <vt:lpstr>What is a method?</vt:lpstr>
      <vt:lpstr>What is a method?</vt:lpstr>
      <vt:lpstr>What is a method?</vt:lpstr>
      <vt:lpstr>What is a method?</vt:lpstr>
      <vt:lpstr>What is a method?</vt:lpstr>
      <vt:lpstr>What is a method?</vt:lpstr>
      <vt:lpstr>What is a method?</vt:lpstr>
      <vt:lpstr>PowerPoint Presentation</vt:lpstr>
      <vt:lpstr>PowerPoint Presentation</vt:lpstr>
      <vt:lpstr>Today's Outline</vt:lpstr>
      <vt:lpstr>Python Sequences</vt:lpstr>
      <vt:lpstr>Python Sequences</vt:lpstr>
      <vt:lpstr>Python Sequences</vt:lpstr>
      <vt:lpstr>Python Sequences</vt:lpstr>
      <vt:lpstr>Python Sequences</vt:lpstr>
      <vt:lpstr>Python Sequences</vt:lpstr>
      <vt:lpstr>Python Sequences</vt:lpstr>
      <vt:lpstr>PowerPoint Presentation</vt:lpstr>
      <vt:lpstr>Python Sequences</vt:lpstr>
      <vt:lpstr>Today's Outline</vt:lpstr>
      <vt:lpstr>Indexing</vt:lpstr>
      <vt:lpstr>Indexing</vt:lpstr>
      <vt:lpstr>Indexing</vt:lpstr>
      <vt:lpstr>Indexing</vt:lpstr>
      <vt:lpstr>Indexing</vt:lpstr>
      <vt:lpstr>Slicing</vt:lpstr>
      <vt:lpstr>Slicing</vt:lpstr>
      <vt:lpstr>Slicing</vt:lpstr>
      <vt:lpstr>Slicing</vt:lpstr>
      <vt:lpstr>Slicing</vt:lpstr>
      <vt:lpstr>Slicing</vt:lpstr>
      <vt:lpstr>Slicing</vt:lpstr>
      <vt:lpstr>Slicing</vt:lpstr>
      <vt:lpstr>Slicing</vt:lpstr>
      <vt:lpstr>Slicing</vt:lpstr>
      <vt:lpstr>Slicing</vt:lpstr>
      <vt:lpstr>PowerPoint Presentation</vt:lpstr>
      <vt:lpstr>Python Sequences</vt:lpstr>
      <vt:lpstr>Today's Outline</vt:lpstr>
      <vt:lpstr>Motivation</vt:lpstr>
      <vt:lpstr>Motivation</vt:lpstr>
      <vt:lpstr>Motivation</vt:lpstr>
      <vt:lpstr>Motivation</vt:lpstr>
      <vt:lpstr>Motivation</vt:lpstr>
      <vt:lpstr>Motivation</vt:lpstr>
      <vt:lpstr>Motivation</vt:lpstr>
      <vt:lpstr>Motivation</vt:lpstr>
      <vt:lpstr>Motivation</vt:lpstr>
      <vt:lpstr>while vs. for</vt:lpstr>
      <vt:lpstr>while vs. for</vt:lpstr>
      <vt:lpstr>while vs. for</vt:lpstr>
      <vt:lpstr>for syntax</vt:lpstr>
      <vt:lpstr>for syntax</vt:lpstr>
      <vt:lpstr>for syntax</vt:lpstr>
      <vt:lpstr>PowerPoint Presentation</vt:lpstr>
      <vt:lpstr>Today's Outline</vt:lpstr>
      <vt:lpstr>for with range</vt:lpstr>
      <vt:lpstr>for with range</vt:lpstr>
      <vt:lpstr>for with range</vt:lpstr>
      <vt:lpstr>for with range</vt:lpstr>
      <vt:lpstr>for with range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[301] Strings</dc:title>
  <dc:creator>Gurmail Singh</dc:creator>
  <cp:lastModifiedBy>Gurmail Singh</cp:lastModifiedBy>
  <cp:revision>23</cp:revision>
  <dcterms:modified xsi:type="dcterms:W3CDTF">2022-12-23T08:12:34Z</dcterms:modified>
</cp:coreProperties>
</file>