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23.jpeg" ContentType="image/jpeg"/>
  <Override PartName="/ppt/media/image12.png" ContentType="image/png"/>
  <Override PartName="/ppt/media/image22.png" ContentType="image/png"/>
  <Override PartName="/ppt/media/image4.png" ContentType="image/png"/>
  <Override PartName="/ppt/media/image27.png" ContentType="image/png"/>
  <Override PartName="/ppt/media/image28.png" ContentType="image/png"/>
  <Override PartName="/ppt/media/image5.png" ContentType="image/png"/>
  <Override PartName="/ppt/media/image30.png" ContentType="image/png"/>
  <Override PartName="/ppt/media/image10.png" ContentType="image/png"/>
  <Override PartName="/ppt/media/image29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14.jpeg" ContentType="image/jpeg"/>
  <Override PartName="/ppt/media/image8.png" ContentType="image/png"/>
  <Override PartName="/ppt/media/image13.png" ContentType="image/png"/>
  <Override PartName="/ppt/media/image9.png" ContentType="image/png"/>
  <Override PartName="/ppt/media/image3.png" ContentType="image/png"/>
  <Override PartName="/ppt/media/image26.png" ContentType="image/png"/>
  <Override PartName="/ppt/media/image32.png" ContentType="image/png"/>
  <Override PartName="/ppt/media/image2.png" ContentType="image/png"/>
  <Override PartName="/ppt/media/image25.png" ContentType="image/png"/>
  <Override PartName="/ppt/media/image31.png" ContentType="image/png"/>
  <Override PartName="/ppt/media/image1.png" ContentType="image/png"/>
  <Override PartName="/ppt/media/image24.png" ContentType="image/png"/>
  <Override PartName="/ppt/media/image15.jpeg" ContentType="image/jpeg"/>
  <Override PartName="/ppt/media/image16.png" ContentType="image/png"/>
  <Override PartName="/ppt/media/image17.png" ContentType="image/png"/>
  <Override PartName="/ppt/media/image18.png" ContentType="image/png"/>
  <Override PartName="/ppt/media/image20.png" ContentType="image/png"/>
  <Override PartName="/ppt/media/image19.png" ContentType="image/png"/>
  <Override PartName="/ppt/media/image21.png" ContentType="image/png"/>
  <Override PartName="/ppt/presProps.xml" ContentType="application/vnd.openxmlformats-officedocument.presentationml.presProps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_rels/slide23.xml.rels" ContentType="application/vnd.openxmlformats-package.relationships+xml"/>
  <Override PartName="/ppt/slides/_rels/slide14.xml.rels" ContentType="application/vnd.openxmlformats-package.relationships+xml"/>
  <Override PartName="/ppt/slides/_rels/slide30.xml.rels" ContentType="application/vnd.openxmlformats-package.relationships+xml"/>
  <Override PartName="/ppt/slides/_rels/slide29.xml.rels" ContentType="application/vnd.openxmlformats-package.relationships+xml"/>
  <Override PartName="/ppt/slides/_rels/slide6.xml.rels" ContentType="application/vnd.openxmlformats-package.relationships+xml"/>
  <Override PartName="/ppt/slides/_rels/slide34.xml.rels" ContentType="application/vnd.openxmlformats-package.relationships+xml"/>
  <Override PartName="/ppt/slides/_rels/slide20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7.xml.rels" ContentType="application/vnd.openxmlformats-package.relationships+xml"/>
  <Override PartName="/ppt/slides/_rels/slide16.xml.rels" ContentType="application/vnd.openxmlformats-package.relationships+xml"/>
  <Override PartName="/ppt/slides/_rels/slide32.xml.rels" ContentType="application/vnd.openxmlformats-package.relationships+xml"/>
  <Override PartName="/ppt/slides/_rels/slide10.xml.rels" ContentType="application/vnd.openxmlformats-package.relationships+xml"/>
  <Override PartName="/ppt/slides/_rels/slide25.xml.rels" ContentType="application/vnd.openxmlformats-package.relationships+xml"/>
  <Override PartName="/ppt/slides/_rels/slide15.xml.rels" ContentType="application/vnd.openxmlformats-package.relationships+xml"/>
  <Override PartName="/ppt/slides/_rels/slide31.xml.rels" ContentType="application/vnd.openxmlformats-package.relationships+xml"/>
  <Override PartName="/ppt/slides/_rels/slide24.xml.rels" ContentType="application/vnd.openxmlformats-package.relationships+xml"/>
  <Override PartName="/ppt/slides/_rels/slide33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2.xml.rels" ContentType="application/vnd.openxmlformats-package.relationships+xml"/>
  <Override PartName="/ppt/slides/_rels/slide27.xml.rels" ContentType="application/vnd.openxmlformats-package.relationships+xml"/>
  <Override PartName="/ppt/slides/_rels/slide8.xml.rels" ContentType="application/vnd.openxmlformats-package.relationships+xml"/>
  <Override PartName="/ppt/slides/_rels/slide21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17.xml.rels" ContentType="application/vnd.openxmlformats-package.relationships+xml"/>
  <Override PartName="/ppt/slides/_rels/slide12.xml.rels" ContentType="application/vnd.openxmlformats-package.relationships+xml"/>
  <Override PartName="/ppt/slides/_rels/slide18.xml.rels" ContentType="application/vnd.openxmlformats-package.relationships+xml"/>
  <Override PartName="/ppt/slides/_rels/slide13.xml.rels" ContentType="application/vnd.openxmlformats-package.relationships+xml"/>
  <Override PartName="/ppt/slides/_rels/slide19.xml.rels" ContentType="application/vnd.openxmlformats-package.relationships+xml"/>
  <Override PartName="/ppt/slides/_rels/slide22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28.xml.rels" ContentType="application/vnd.openxmlformats-package.relationships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3003213" cy="975201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C18E1150-37E4-4A80-849F-B067AAC26F32}" type="slidenum">
              <a:t>&lt;#&gt;</a:t>
            </a:fld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650160" y="2281680"/>
            <a:ext cx="1170252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650160" y="5235840"/>
            <a:ext cx="1170252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795DEF07-6F7C-4458-9CAA-44493787F205}" type="slidenum">
              <a:t>&lt;#&gt;</a:t>
            </a:fld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50160" y="228168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646680" y="228168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650160" y="523584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/>
          </p:nvPr>
        </p:nvSpPr>
        <p:spPr>
          <a:xfrm>
            <a:off x="6646680" y="523584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16A14D70-9E2E-4270-B152-0E522A800ABD}" type="slidenum">
              <a:t>&lt;#&gt;</a:t>
            </a:fld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650160" y="2281680"/>
            <a:ext cx="376812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4606920" y="2281680"/>
            <a:ext cx="376812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8564040" y="2281680"/>
            <a:ext cx="376812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650160" y="5235840"/>
            <a:ext cx="376812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/>
          </p:nvPr>
        </p:nvSpPr>
        <p:spPr>
          <a:xfrm>
            <a:off x="4606920" y="5235840"/>
            <a:ext cx="376812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/>
          </p:nvPr>
        </p:nvSpPr>
        <p:spPr>
          <a:xfrm>
            <a:off x="8564040" y="5235840"/>
            <a:ext cx="376812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52BAF49B-EEF9-4F8B-B23D-F515B6C79D2A}" type="slidenum">
              <a:t>&lt;#&gt;</a:t>
            </a:fld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50160" y="2281680"/>
            <a:ext cx="11702520" cy="565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68506822-6319-4818-AD49-D69DA0635D11}" type="slidenum">
              <a:t>&lt;#&gt;</a:t>
            </a:fld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650160" y="2281680"/>
            <a:ext cx="11702520" cy="565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695B93EB-2C29-4E18-B198-E2AD444F2A54}" type="slidenum">
              <a:t>&lt;#&gt;</a:t>
            </a:fld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50160" y="2281680"/>
            <a:ext cx="5710680" cy="565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/>
          </p:nvPr>
        </p:nvSpPr>
        <p:spPr>
          <a:xfrm>
            <a:off x="6646680" y="2281680"/>
            <a:ext cx="5710680" cy="565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03840BF8-D2F7-4492-8BB9-FE51399E7EC8}" type="slidenum">
              <a:t>&lt;#&gt;</a:t>
            </a:fld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A8724CD0-1AB1-45EB-8790-8E75C7512D15}" type="slidenum">
              <a:t>&lt;#&gt;</a:t>
            </a:fld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650160" y="388800"/>
            <a:ext cx="11702520" cy="754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8B0CB127-19B1-4942-82FA-25C6800A9811}" type="slidenum">
              <a:t>&lt;#&gt;</a:t>
            </a:fld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50160" y="228168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6646680" y="2281680"/>
            <a:ext cx="5710680" cy="565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/>
          </p:nvPr>
        </p:nvSpPr>
        <p:spPr>
          <a:xfrm>
            <a:off x="650160" y="523584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7C2A225F-2225-4C44-B5E0-0716A38E7D81}" type="slidenum">
              <a:t>&lt;#&gt;</a:t>
            </a:fld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50160" y="2281680"/>
            <a:ext cx="5710680" cy="565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6646680" y="228168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6646680" y="523584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BAB72BE5-79E4-4ABC-BD73-C48431E161F8}" type="slidenum">
              <a:t>&lt;#&gt;</a:t>
            </a:fld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650160" y="228168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6646680" y="2281680"/>
            <a:ext cx="571068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650160" y="5235840"/>
            <a:ext cx="11702520" cy="269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FBFE7F93-B74F-4D36-BDB6-72BBA1534D4B}" type="slidenum">
              <a:t>&lt;#&gt;</a:t>
            </a:fld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sldNum" idx="1"/>
          </p:nvPr>
        </p:nvSpPr>
        <p:spPr>
          <a:xfrm>
            <a:off x="6338880" y="9296280"/>
            <a:ext cx="313920" cy="3265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50760" rIns="50760" tIns="50760" bIns="50760" anchor="t" anchorCtr="1">
            <a:noAutofit/>
          </a:bodyPr>
          <a:lstStyle>
            <a:lvl1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  <a:defRPr b="0" lang="en-US" sz="1600" spc="-1" strike="noStrike">
                <a:solidFill>
                  <a:srgbClr val="000000"/>
                </a:solidFill>
                <a:latin typeface="Gill Sans Light"/>
              </a:defRPr>
            </a:lvl1pPr>
          </a:lstStyle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fld id="{3D99B796-1DAC-4BEE-8B12-1A1C8876A60E}" type="slidenum">
              <a:rPr b="0" lang="en-US" sz="1600" spc="-1" strike="noStrike">
                <a:solidFill>
                  <a:srgbClr val="000000"/>
                </a:solidFill>
                <a:latin typeface="Gill Sans Light"/>
              </a:rPr>
              <a:t>&lt;number&gt;</a:t>
            </a:fld>
            <a:endParaRPr b="0" lang="en-US" sz="1600" spc="-1" strike="noStrike"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650160" y="388800"/>
            <a:ext cx="11702520" cy="162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GB" sz="2400" spc="-1" strike="noStrike">
                <a:solidFill>
                  <a:srgbClr val="ffffff"/>
                </a:solidFill>
                <a:latin typeface="Gill Sans"/>
              </a:rPr>
              <a:t>Click to edit the title text format</a:t>
            </a:r>
            <a:endParaRPr b="0" lang="en-GB" sz="2400" spc="-1" strike="noStrike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650160" y="2281680"/>
            <a:ext cx="11702520" cy="565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solidFill>
                  <a:srgbClr val="000000"/>
                </a:solidFill>
                <a:latin typeface="Gill Sans"/>
              </a:rPr>
              <a:t>Click to edit the outline text format</a:t>
            </a:r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3200" spc="-1" strike="noStrike">
                <a:solidFill>
                  <a:srgbClr val="000000"/>
                </a:solidFill>
                <a:latin typeface="Gill Sans"/>
              </a:rPr>
              <a:t>Second Outline Level</a:t>
            </a:r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solidFill>
                  <a:srgbClr val="000000"/>
                </a:solidFill>
                <a:latin typeface="Gill Sans"/>
              </a:rPr>
              <a:t>Third Outline Level</a:t>
            </a:r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3200" spc="-1" strike="noStrike">
                <a:solidFill>
                  <a:srgbClr val="000000"/>
                </a:solidFill>
                <a:latin typeface="Gill Sans"/>
              </a:rPr>
              <a:t>Fourth Outline Level</a:t>
            </a:r>
            <a:endParaRPr b="0" lang="en-GB" sz="3200" spc="-1" strike="noStrike">
              <a:solidFill>
                <a:srgbClr val="000000"/>
              </a:solidFill>
              <a:latin typeface="Gill Sans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00"/>
                </a:solidFill>
                <a:latin typeface="Gill Sans"/>
              </a:rPr>
              <a:t>Fifth Outline Level</a:t>
            </a:r>
            <a:endParaRPr b="0" lang="en-GB" sz="2000" spc="-1" strike="noStrike">
              <a:solidFill>
                <a:srgbClr val="000000"/>
              </a:solidFill>
              <a:latin typeface="Gill Sans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00"/>
                </a:solidFill>
                <a:latin typeface="Gill Sans"/>
              </a:rPr>
              <a:t>Sixth Outline Level</a:t>
            </a:r>
            <a:endParaRPr b="0" lang="en-GB" sz="2000" spc="-1" strike="noStrike">
              <a:solidFill>
                <a:srgbClr val="000000"/>
              </a:solidFill>
              <a:latin typeface="Gill Sans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00"/>
                </a:solidFill>
                <a:latin typeface="Gill Sans"/>
              </a:rPr>
              <a:t>Seventh Outline Level</a:t>
            </a:r>
            <a:endParaRPr b="0" lang="en-GB" sz="2000" spc="-1" strike="noStrike">
              <a:solidFill>
                <a:srgbClr val="000000"/>
              </a:solidFill>
              <a:latin typeface="Gill Sans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hyperlink" Target="https://www.washingtonpost.com/graphics/2020/national/coronavirus-us-cases-deaths/" TargetMode="External"/><Relationship Id="rId2" Type="http://schemas.openxmlformats.org/officeDocument/2006/relationships/image" Target="../media/image1.png"/><Relationship Id="rId3" Type="http://schemas.openxmlformats.org/officeDocument/2006/relationships/hyperlink" Target="https://en.wikipedia.org/wiki/Neuroimaging" TargetMode="External"/><Relationship Id="rId4" Type="http://schemas.openxmlformats.org/officeDocument/2006/relationships/image" Target="../media/image2.png"/><Relationship Id="rId5" Type="http://schemas.openxmlformats.org/officeDocument/2006/relationships/hyperlink" Target="https://fivethirtyeight.com/features/the-midwest-is-getting-drenched-and-its-causing-big-problems/" TargetMode="External"/><Relationship Id="rId6" Type="http://schemas.openxmlformats.org/officeDocument/2006/relationships/hyperlink" Target="https://science.howstuffworks.com/life/genetic/gattaca-gaptacaz-adding-letters-the-genetic-alphabet.htm" TargetMode="External"/><Relationship Id="rId7" Type="http://schemas.openxmlformats.org/officeDocument/2006/relationships/image" Target="../media/image3.png"/><Relationship Id="rId8" Type="http://schemas.openxmlformats.org/officeDocument/2006/relationships/image" Target="../media/image4.png"/><Relationship Id="rId9" Type="http://schemas.openxmlformats.org/officeDocument/2006/relationships/image" Target="../media/image5.png"/><Relationship Id="rId10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1"/>
          <p:cNvSpPr/>
          <p:nvPr/>
        </p:nvSpPr>
        <p:spPr>
          <a:xfrm>
            <a:off x="209520" y="2362320"/>
            <a:ext cx="12583800" cy="3301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b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  <a:tab algn="l" pos="11887200"/>
                <a:tab algn="l" pos="12344400"/>
              </a:tabLst>
            </a:pPr>
            <a:r>
              <a:rPr b="0" lang="en-US" sz="8000" spc="-1" strike="noStrike">
                <a:solidFill>
                  <a:srgbClr val="000000"/>
                </a:solidFill>
                <a:latin typeface="Gill Sans SemiBold"/>
              </a:rPr>
              <a:t>CS 220 / CS319 </a:t>
            </a:r>
            <a:br>
              <a:rPr sz="8000"/>
            </a:br>
            <a:r>
              <a:rPr b="0" lang="en-US" sz="8000" spc="-1" strike="noStrike">
                <a:solidFill>
                  <a:srgbClr val="000000"/>
                </a:solidFill>
                <a:latin typeface="Gill Sans SemiBold"/>
              </a:rPr>
              <a:t>Introduction</a:t>
            </a:r>
            <a:endParaRPr b="0" lang="en-US" sz="8000" spc="-1" strike="noStrike">
              <a:latin typeface="Arial"/>
            </a:endParaRPr>
          </a:p>
        </p:txBody>
      </p:sp>
      <p:sp>
        <p:nvSpPr>
          <p:cNvPr id="40" name="Text Box 2"/>
          <p:cNvSpPr/>
          <p:nvPr/>
        </p:nvSpPr>
        <p:spPr>
          <a:xfrm>
            <a:off x="1268280" y="6095880"/>
            <a:ext cx="10464480" cy="1130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3700" spc="-1" strike="noStrike">
                <a:solidFill>
                  <a:srgbClr val="000000"/>
                </a:solidFill>
                <a:latin typeface="Gill Sans"/>
              </a:rPr>
              <a:t>Department of Computer Sciences</a:t>
            </a:r>
            <a:endParaRPr b="0" lang="en-US" sz="37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3700" spc="-1" strike="noStrike">
                <a:solidFill>
                  <a:srgbClr val="000000"/>
                </a:solidFill>
                <a:latin typeface="Gill Sans"/>
              </a:rPr>
              <a:t>University of Wisconsin-Madison </a:t>
            </a:r>
            <a:endParaRPr b="0" lang="en-US" sz="37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1"/>
          <p:cNvSpPr/>
          <p:nvPr/>
        </p:nvSpPr>
        <p:spPr>
          <a:xfrm>
            <a:off x="939960" y="681120"/>
            <a:ext cx="8324640" cy="67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Who are the faculty?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96" name="Text Box 2"/>
          <p:cNvSpPr/>
          <p:nvPr/>
        </p:nvSpPr>
        <p:spPr>
          <a:xfrm>
            <a:off x="711360" y="1752480"/>
            <a:ext cx="7189560" cy="324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338040" indent="-2365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Mike Doescher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Email: </a:t>
            </a:r>
            <a:r>
              <a:rPr b="0" lang="en-US" sz="2600" spc="-1" strike="noStrike" u="sng">
                <a:solidFill>
                  <a:srgbClr val="00a2ff"/>
                </a:solidFill>
                <a:uFillTx/>
                <a:latin typeface="Gill Sans"/>
              </a:rPr>
              <a:t>mdoescher@wisc.edu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Please call me “Mike”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Industry and Teaching experience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Naval Research Laboratory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Benedictine College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SciArt Software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UW Madison</a:t>
            </a:r>
            <a:endParaRPr b="0" lang="en-US" sz="2600" spc="-1" strike="noStrike">
              <a:latin typeface="Arial"/>
            </a:endParaRPr>
          </a:p>
        </p:txBody>
      </p:sp>
      <p:pic>
        <p:nvPicPr>
          <p:cNvPr id="97" name="Picture 3" descr=""/>
          <p:cNvPicPr/>
          <p:nvPr/>
        </p:nvPicPr>
        <p:blipFill>
          <a:blip r:embed="rId1"/>
          <a:stretch/>
        </p:blipFill>
        <p:spPr>
          <a:xfrm>
            <a:off x="711360" y="5803920"/>
            <a:ext cx="5409720" cy="3606480"/>
          </a:xfrm>
          <a:prstGeom prst="rect">
            <a:avLst/>
          </a:prstGeom>
          <a:ln w="0">
            <a:noFill/>
          </a:ln>
        </p:spPr>
      </p:pic>
      <p:pic>
        <p:nvPicPr>
          <p:cNvPr id="98" name="Picture 4" descr=""/>
          <p:cNvPicPr/>
          <p:nvPr/>
        </p:nvPicPr>
        <p:blipFill>
          <a:blip r:embed="rId2"/>
          <a:stretch/>
        </p:blipFill>
        <p:spPr>
          <a:xfrm>
            <a:off x="6502320" y="5967360"/>
            <a:ext cx="6027480" cy="3328560"/>
          </a:xfrm>
          <a:prstGeom prst="rect">
            <a:avLst/>
          </a:prstGeom>
          <a:ln w="0">
            <a:noFill/>
          </a:ln>
        </p:spPr>
      </p:pic>
      <p:pic>
        <p:nvPicPr>
          <p:cNvPr id="99" name="Picture 5" descr=""/>
          <p:cNvPicPr/>
          <p:nvPr/>
        </p:nvPicPr>
        <p:blipFill>
          <a:blip r:embed="rId3"/>
          <a:stretch/>
        </p:blipFill>
        <p:spPr>
          <a:xfrm>
            <a:off x="8186760" y="604800"/>
            <a:ext cx="4476240" cy="4389120"/>
          </a:xfrm>
          <a:prstGeom prst="rect">
            <a:avLst/>
          </a:prstGeom>
          <a:ln w="0">
            <a:noFill/>
          </a:ln>
        </p:spPr>
      </p:pic>
      <p:pic>
        <p:nvPicPr>
          <p:cNvPr id="100" name="Picture 6" descr=""/>
          <p:cNvPicPr/>
          <p:nvPr/>
        </p:nvPicPr>
        <p:blipFill>
          <a:blip r:embed="rId4"/>
          <a:stretch/>
        </p:blipFill>
        <p:spPr>
          <a:xfrm>
            <a:off x="7655040" y="3201840"/>
            <a:ext cx="2050560" cy="1869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 Box 1"/>
          <p:cNvSpPr/>
          <p:nvPr/>
        </p:nvSpPr>
        <p:spPr>
          <a:xfrm>
            <a:off x="457200" y="1828800"/>
            <a:ext cx="9829440" cy="754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338040" indent="-2365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Louis Oliphant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Email: ltoliphant@wisc.edu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BA in Mathematics Education @ BYU, 1995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Taught High School for several years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MS and PhD in Computer Science @ UW-Madison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Dissertation in Machine Learning, 2009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i="1" lang="en-US" sz="2600" spc="-1" strike="noStrike">
                <a:solidFill>
                  <a:srgbClr val="000000"/>
                </a:solidFill>
                <a:latin typeface="Gill Sans"/>
              </a:rPr>
              <a:t>Adaptively Finding and Combining First-Order Rules for Large, Skewed Datasets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Taught at Hiram College in Ohio from 2009-2013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Started at UW-Madison in Fall, 2023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 u="sng">
                <a:solidFill>
                  <a:srgbClr val="000000"/>
                </a:solidFill>
                <a:uFillTx/>
                <a:latin typeface="Gill Sans"/>
              </a:rPr>
              <a:t>Always looking for racquetball partners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02" name="Text Box 2"/>
          <p:cNvSpPr/>
          <p:nvPr/>
        </p:nvSpPr>
        <p:spPr>
          <a:xfrm>
            <a:off x="939960" y="914400"/>
            <a:ext cx="8324640" cy="67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Who are the faculty?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03" name="Picture 3" descr=""/>
          <p:cNvPicPr/>
          <p:nvPr/>
        </p:nvPicPr>
        <p:blipFill>
          <a:blip r:embed="rId1"/>
          <a:stretch/>
        </p:blipFill>
        <p:spPr>
          <a:xfrm>
            <a:off x="9534600" y="390600"/>
            <a:ext cx="2809440" cy="2809440"/>
          </a:xfrm>
          <a:prstGeom prst="rect">
            <a:avLst/>
          </a:prstGeom>
          <a:ln w="0">
            <a:noFill/>
          </a:ln>
        </p:spPr>
      </p:pic>
      <p:pic>
        <p:nvPicPr>
          <p:cNvPr id="104" name="Picture 4" descr=""/>
          <p:cNvPicPr/>
          <p:nvPr/>
        </p:nvPicPr>
        <p:blipFill>
          <a:blip r:embed="rId2"/>
          <a:stretch/>
        </p:blipFill>
        <p:spPr>
          <a:xfrm>
            <a:off x="9601200" y="7042320"/>
            <a:ext cx="2545920" cy="2329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 Box 1"/>
          <p:cNvSpPr/>
          <p:nvPr/>
        </p:nvSpPr>
        <p:spPr>
          <a:xfrm>
            <a:off x="939960" y="681120"/>
            <a:ext cx="8324640" cy="67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Who are the faculty?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06" name="Text Box 2"/>
          <p:cNvSpPr/>
          <p:nvPr/>
        </p:nvSpPr>
        <p:spPr>
          <a:xfrm>
            <a:off x="711360" y="1752480"/>
            <a:ext cx="7189560" cy="324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338040" indent="-2365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Cole Nelson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Email: ctnelson2@wisc.edu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Please call me “Cole”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1749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Industry and Teaching experience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Nelnet Application Security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CS220: Data Programming I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CS571: Building User Interfaces</a:t>
            </a:r>
            <a:endParaRPr b="0" lang="en-US" sz="2600" spc="-1" strike="noStrike">
              <a:latin typeface="Arial"/>
            </a:endParaRPr>
          </a:p>
          <a:p>
            <a:pPr marL="338040" indent="-236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</a:tabLst>
            </a:pPr>
            <a:endParaRPr b="0" lang="en-US" sz="2600" spc="-1" strike="noStrike">
              <a:latin typeface="Arial"/>
            </a:endParaRPr>
          </a:p>
        </p:txBody>
      </p:sp>
      <p:pic>
        <p:nvPicPr>
          <p:cNvPr id="107" name="Picture 3" descr=""/>
          <p:cNvPicPr/>
          <p:nvPr/>
        </p:nvPicPr>
        <p:blipFill>
          <a:blip r:embed="rId1"/>
          <a:stretch/>
        </p:blipFill>
        <p:spPr>
          <a:xfrm>
            <a:off x="787320" y="5394240"/>
            <a:ext cx="5086080" cy="3814560"/>
          </a:xfrm>
          <a:prstGeom prst="rect">
            <a:avLst/>
          </a:prstGeom>
          <a:ln w="0">
            <a:noFill/>
          </a:ln>
        </p:spPr>
      </p:pic>
      <p:pic>
        <p:nvPicPr>
          <p:cNvPr id="108" name="Picture 4" descr=""/>
          <p:cNvPicPr/>
          <p:nvPr/>
        </p:nvPicPr>
        <p:blipFill>
          <a:blip r:embed="rId2"/>
          <a:stretch/>
        </p:blipFill>
        <p:spPr>
          <a:xfrm>
            <a:off x="8091360" y="5172120"/>
            <a:ext cx="3231720" cy="4308120"/>
          </a:xfrm>
          <a:prstGeom prst="rect">
            <a:avLst/>
          </a:prstGeom>
          <a:ln w="0">
            <a:noFill/>
          </a:ln>
        </p:spPr>
      </p:pic>
      <p:pic>
        <p:nvPicPr>
          <p:cNvPr id="109" name="Picture 5" descr=""/>
          <p:cNvPicPr/>
          <p:nvPr/>
        </p:nvPicPr>
        <p:blipFill>
          <a:blip r:embed="rId3"/>
          <a:stretch/>
        </p:blipFill>
        <p:spPr>
          <a:xfrm>
            <a:off x="7645320" y="544680"/>
            <a:ext cx="4123800" cy="4061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 Box 1"/>
          <p:cNvSpPr/>
          <p:nvPr/>
        </p:nvSpPr>
        <p:spPr>
          <a:xfrm>
            <a:off x="939960" y="76212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Who are you?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11" name="Text Box 2"/>
          <p:cNvSpPr/>
          <p:nvPr/>
        </p:nvSpPr>
        <p:spPr>
          <a:xfrm>
            <a:off x="1092240" y="3048120"/>
            <a:ext cx="5409720" cy="3580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5252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1200 students in 4 sections</a:t>
            </a:r>
            <a:endParaRPr b="0" lang="en-US" sz="2800" spc="-1" strike="noStrike">
              <a:latin typeface="Arial"/>
            </a:endParaRPr>
          </a:p>
          <a:p>
            <a:pPr marL="45252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Say hi to your neighbor and introduce yourself</a:t>
            </a:r>
            <a:endParaRPr b="0" lang="en-US" sz="2800" spc="-1" strike="noStrike">
              <a:latin typeface="Arial"/>
            </a:endParaRPr>
          </a:p>
          <a:p>
            <a:pPr lvl="1" marL="89676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Name</a:t>
            </a:r>
            <a:endParaRPr b="0" lang="en-US" sz="2800" spc="-1" strike="noStrike">
              <a:latin typeface="Arial"/>
            </a:endParaRPr>
          </a:p>
          <a:p>
            <a:pPr lvl="1" marL="89676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Major (potential major)</a:t>
            </a:r>
            <a:endParaRPr b="0" lang="en-US" sz="2800" spc="-1" strike="noStrike">
              <a:latin typeface="Arial"/>
            </a:endParaRPr>
          </a:p>
          <a:p>
            <a:pPr lvl="1" marL="89676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Year in college</a:t>
            </a:r>
            <a:endParaRPr b="0" lang="en-US" sz="2800" spc="-1" strike="noStrike">
              <a:latin typeface="Arial"/>
            </a:endParaRPr>
          </a:p>
          <a:p>
            <a:pPr lvl="1" marL="89676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Fun fact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112" name="Picture 3" descr=""/>
          <p:cNvPicPr/>
          <p:nvPr/>
        </p:nvPicPr>
        <p:blipFill>
          <a:blip r:embed="rId1"/>
          <a:stretch/>
        </p:blipFill>
        <p:spPr>
          <a:xfrm>
            <a:off x="7219800" y="1968480"/>
            <a:ext cx="4844520" cy="5816160"/>
          </a:xfrm>
          <a:prstGeom prst="rect">
            <a:avLst/>
          </a:prstGeom>
          <a:ln w="0">
            <a:noFill/>
          </a:ln>
        </p:spPr>
      </p:pic>
      <p:sp>
        <p:nvSpPr>
          <p:cNvPr id="113" name="Text Box 4"/>
          <p:cNvSpPr/>
          <p:nvPr/>
        </p:nvSpPr>
        <p:spPr>
          <a:xfrm>
            <a:off x="9016920" y="7873920"/>
            <a:ext cx="6501960" cy="21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https://pixy.org/4356032/ </a:t>
            </a: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Today's Topics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15" name="Text Box 2"/>
          <p:cNvSpPr/>
          <p:nvPr/>
        </p:nvSpPr>
        <p:spPr>
          <a:xfrm>
            <a:off x="952560" y="158760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929292"/>
                </a:solidFill>
                <a:latin typeface="Gill Sans"/>
              </a:rPr>
              <a:t>Introductions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Course overview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ee220c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ee220c"/>
                </a:solidFill>
                <a:latin typeface="Gill Sans"/>
              </a:rPr>
              <a:t>Topics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Lectures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Lab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Readings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Course tools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Grades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Projects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Exams &amp; quizzes 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Website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220 Topics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17" name="Text Box 2"/>
          <p:cNvSpPr/>
          <p:nvPr/>
        </p:nvSpPr>
        <p:spPr>
          <a:xfrm>
            <a:off x="952560" y="1587600"/>
            <a:ext cx="621936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87440" indent="-34128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ff9300"/>
                </a:solidFill>
                <a:latin typeface="Gill Sans SemiBold"/>
              </a:rPr>
              <a:t>Part 1: Control Flow</a:t>
            </a:r>
            <a:endParaRPr b="0" lang="en-US" sz="32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What step is currently executing?</a:t>
            </a:r>
            <a:endParaRPr b="0" lang="en-US" sz="28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How to write functions?</a:t>
            </a:r>
            <a:endParaRPr b="0" lang="en-US" sz="28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How to conditionally do something?</a:t>
            </a:r>
            <a:endParaRPr b="0" lang="en-US" sz="28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How to repeat steps?</a:t>
            </a:r>
            <a:endParaRPr b="0" lang="en-US" sz="28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ff9300"/>
                </a:solidFill>
                <a:latin typeface="Gill Sans SemiBold"/>
              </a:rPr>
              <a:t>Part 2: State</a:t>
            </a:r>
            <a:endParaRPr b="0" lang="en-US" sz="32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How to structure lots of data?</a:t>
            </a:r>
            <a:endParaRPr b="0" lang="en-US" sz="28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How to save data in files?</a:t>
            </a:r>
            <a:endParaRPr b="0" lang="en-US" sz="28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ff9300"/>
                </a:solidFill>
                <a:latin typeface="Gill Sans SemiBold"/>
              </a:rPr>
              <a:t>Part 3: Data Science</a:t>
            </a:r>
            <a:endParaRPr b="0" lang="en-US" sz="32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Tabular data</a:t>
            </a:r>
            <a:endParaRPr b="0" lang="en-US" sz="28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Internet</a:t>
            </a:r>
            <a:endParaRPr b="0" lang="en-US" sz="28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Databases</a:t>
            </a:r>
            <a:endParaRPr b="0" lang="en-US" sz="2800" spc="-1" strike="noStrike">
              <a:latin typeface="Arial"/>
            </a:endParaRPr>
          </a:p>
          <a:p>
            <a:pPr marL="487440" indent="-3412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Plotting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118" name="Picture 3" descr=""/>
          <p:cNvPicPr/>
          <p:nvPr/>
        </p:nvPicPr>
        <p:blipFill>
          <a:blip r:embed="rId1"/>
          <a:stretch/>
        </p:blipFill>
        <p:spPr>
          <a:xfrm>
            <a:off x="7467480" y="1314360"/>
            <a:ext cx="4901760" cy="2781000"/>
          </a:xfrm>
          <a:prstGeom prst="rect">
            <a:avLst/>
          </a:prstGeom>
          <a:ln w="0">
            <a:noFill/>
          </a:ln>
        </p:spPr>
      </p:pic>
      <p:sp>
        <p:nvSpPr>
          <p:cNvPr id="119" name="Text Box 4"/>
          <p:cNvSpPr/>
          <p:nvPr/>
        </p:nvSpPr>
        <p:spPr>
          <a:xfrm>
            <a:off x="9037800" y="3863160"/>
            <a:ext cx="277740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http://net-informations.com/python/flow/default.htm</a:t>
            </a:r>
            <a:endParaRPr b="0" lang="en-US" sz="800" spc="-1" strike="noStrike">
              <a:latin typeface="Arial"/>
            </a:endParaRPr>
          </a:p>
        </p:txBody>
      </p:sp>
      <p:sp>
        <p:nvSpPr>
          <p:cNvPr id="120" name="Freeform 5"/>
          <p:cNvSpPr/>
          <p:nvPr/>
        </p:nvSpPr>
        <p:spPr>
          <a:xfrm>
            <a:off x="7240680" y="7061040"/>
            <a:ext cx="1739520" cy="1736280"/>
          </a:xfrm>
          <a:solidFill>
            <a:srgbClr val="5e5e5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Freeform 6"/>
          <p:cNvSpPr/>
          <p:nvPr/>
        </p:nvSpPr>
        <p:spPr>
          <a:xfrm>
            <a:off x="10285560" y="7277040"/>
            <a:ext cx="1740960" cy="1736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194" y="0"/>
                </a:moveTo>
                <a:cubicBezTo>
                  <a:pt x="87" y="0"/>
                  <a:pt x="0" y="87"/>
                  <a:pt x="0" y="194"/>
                </a:cubicBezTo>
                <a:lnTo>
                  <a:pt x="0" y="21406"/>
                </a:lnTo>
                <a:cubicBezTo>
                  <a:pt x="0" y="21513"/>
                  <a:pt x="87" y="21600"/>
                  <a:pt x="194" y="21600"/>
                </a:cubicBezTo>
                <a:lnTo>
                  <a:pt x="21406" y="21600"/>
                </a:lnTo>
                <a:cubicBezTo>
                  <a:pt x="21513" y="21600"/>
                  <a:pt x="21600" y="21513"/>
                  <a:pt x="21600" y="21406"/>
                </a:cubicBezTo>
                <a:lnTo>
                  <a:pt x="21600" y="20822"/>
                </a:lnTo>
                <a:cubicBezTo>
                  <a:pt x="21600" y="20715"/>
                  <a:pt x="21513" y="20628"/>
                  <a:pt x="21406" y="20628"/>
                </a:cubicBezTo>
                <a:lnTo>
                  <a:pt x="1163" y="20628"/>
                </a:lnTo>
                <a:cubicBezTo>
                  <a:pt x="1056" y="20628"/>
                  <a:pt x="970" y="20541"/>
                  <a:pt x="970" y="20434"/>
                </a:cubicBezTo>
                <a:lnTo>
                  <a:pt x="970" y="194"/>
                </a:lnTo>
                <a:cubicBezTo>
                  <a:pt x="970" y="87"/>
                  <a:pt x="883" y="0"/>
                  <a:pt x="776" y="0"/>
                </a:cubicBezTo>
                <a:lnTo>
                  <a:pt x="194" y="0"/>
                </a:lnTo>
                <a:close/>
                <a:moveTo>
                  <a:pt x="14855" y="4365"/>
                </a:moveTo>
                <a:cubicBezTo>
                  <a:pt x="14545" y="4365"/>
                  <a:pt x="14235" y="4483"/>
                  <a:pt x="13998" y="4721"/>
                </a:cubicBezTo>
                <a:cubicBezTo>
                  <a:pt x="13525" y="5195"/>
                  <a:pt x="13525" y="5964"/>
                  <a:pt x="13998" y="6439"/>
                </a:cubicBezTo>
                <a:cubicBezTo>
                  <a:pt x="14472" y="6913"/>
                  <a:pt x="15239" y="6913"/>
                  <a:pt x="15712" y="6439"/>
                </a:cubicBezTo>
                <a:cubicBezTo>
                  <a:pt x="16185" y="5964"/>
                  <a:pt x="16185" y="5195"/>
                  <a:pt x="15712" y="4721"/>
                </a:cubicBezTo>
                <a:cubicBezTo>
                  <a:pt x="15475" y="4483"/>
                  <a:pt x="15165" y="4365"/>
                  <a:pt x="14855" y="4365"/>
                </a:cubicBezTo>
                <a:close/>
                <a:moveTo>
                  <a:pt x="4336" y="6020"/>
                </a:moveTo>
                <a:cubicBezTo>
                  <a:pt x="4026" y="6020"/>
                  <a:pt x="3716" y="6139"/>
                  <a:pt x="3479" y="6376"/>
                </a:cubicBezTo>
                <a:cubicBezTo>
                  <a:pt x="3006" y="6851"/>
                  <a:pt x="3006" y="7620"/>
                  <a:pt x="3479" y="8095"/>
                </a:cubicBezTo>
                <a:cubicBezTo>
                  <a:pt x="3953" y="8569"/>
                  <a:pt x="4720" y="8569"/>
                  <a:pt x="5193" y="8095"/>
                </a:cubicBezTo>
                <a:cubicBezTo>
                  <a:pt x="5666" y="7620"/>
                  <a:pt x="5666" y="6851"/>
                  <a:pt x="5193" y="6376"/>
                </a:cubicBezTo>
                <a:cubicBezTo>
                  <a:pt x="4956" y="6139"/>
                  <a:pt x="4646" y="6020"/>
                  <a:pt x="4336" y="6020"/>
                </a:cubicBezTo>
                <a:close/>
                <a:moveTo>
                  <a:pt x="9154" y="9823"/>
                </a:moveTo>
                <a:cubicBezTo>
                  <a:pt x="8844" y="9823"/>
                  <a:pt x="8534" y="9942"/>
                  <a:pt x="8297" y="10179"/>
                </a:cubicBezTo>
                <a:cubicBezTo>
                  <a:pt x="7824" y="10653"/>
                  <a:pt x="7824" y="11422"/>
                  <a:pt x="8297" y="11897"/>
                </a:cubicBezTo>
                <a:cubicBezTo>
                  <a:pt x="8770" y="12372"/>
                  <a:pt x="9537" y="12372"/>
                  <a:pt x="10011" y="11897"/>
                </a:cubicBezTo>
                <a:cubicBezTo>
                  <a:pt x="10484" y="11422"/>
                  <a:pt x="10484" y="10653"/>
                  <a:pt x="10011" y="10179"/>
                </a:cubicBezTo>
                <a:cubicBezTo>
                  <a:pt x="9774" y="9942"/>
                  <a:pt x="9464" y="9823"/>
                  <a:pt x="9154" y="9823"/>
                </a:cubicBezTo>
                <a:close/>
                <a:moveTo>
                  <a:pt x="16522" y="12697"/>
                </a:moveTo>
                <a:cubicBezTo>
                  <a:pt x="16211" y="12697"/>
                  <a:pt x="15901" y="12816"/>
                  <a:pt x="15665" y="13053"/>
                </a:cubicBezTo>
                <a:cubicBezTo>
                  <a:pt x="15191" y="13528"/>
                  <a:pt x="15191" y="14297"/>
                  <a:pt x="15665" y="14771"/>
                </a:cubicBezTo>
                <a:cubicBezTo>
                  <a:pt x="16138" y="15246"/>
                  <a:pt x="16905" y="15246"/>
                  <a:pt x="17378" y="14771"/>
                </a:cubicBezTo>
                <a:cubicBezTo>
                  <a:pt x="17852" y="14297"/>
                  <a:pt x="17852" y="13528"/>
                  <a:pt x="17378" y="13053"/>
                </a:cubicBezTo>
                <a:cubicBezTo>
                  <a:pt x="17142" y="12816"/>
                  <a:pt x="16832" y="12697"/>
                  <a:pt x="16522" y="12697"/>
                </a:cubicBezTo>
                <a:close/>
                <a:moveTo>
                  <a:pt x="6257" y="15838"/>
                </a:moveTo>
                <a:cubicBezTo>
                  <a:pt x="5947" y="15838"/>
                  <a:pt x="5637" y="15957"/>
                  <a:pt x="5400" y="16194"/>
                </a:cubicBezTo>
                <a:cubicBezTo>
                  <a:pt x="4927" y="16669"/>
                  <a:pt x="4927" y="17438"/>
                  <a:pt x="5400" y="17912"/>
                </a:cubicBezTo>
                <a:cubicBezTo>
                  <a:pt x="5873" y="18387"/>
                  <a:pt x="6640" y="18387"/>
                  <a:pt x="7114" y="17912"/>
                </a:cubicBezTo>
                <a:cubicBezTo>
                  <a:pt x="7587" y="17438"/>
                  <a:pt x="7587" y="16669"/>
                  <a:pt x="7114" y="16194"/>
                </a:cubicBezTo>
                <a:cubicBezTo>
                  <a:pt x="6877" y="15957"/>
                  <a:pt x="6567" y="15838"/>
                  <a:pt x="6257" y="15838"/>
                </a:cubicBezTo>
                <a:close/>
              </a:path>
            </a:pathLst>
          </a:custGeom>
          <a:solidFill>
            <a:srgbClr val="5e5e5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2" name="Picture 7" descr=""/>
          <p:cNvPicPr/>
          <p:nvPr/>
        </p:nvPicPr>
        <p:blipFill>
          <a:blip r:embed="rId2"/>
          <a:stretch/>
        </p:blipFill>
        <p:spPr>
          <a:xfrm>
            <a:off x="7035840" y="4821120"/>
            <a:ext cx="2441160" cy="1512360"/>
          </a:xfrm>
          <a:prstGeom prst="rect">
            <a:avLst/>
          </a:prstGeom>
          <a:ln w="0">
            <a:noFill/>
          </a:ln>
        </p:spPr>
      </p:pic>
      <p:pic>
        <p:nvPicPr>
          <p:cNvPr id="123" name="Picture 8" descr=""/>
          <p:cNvPicPr/>
          <p:nvPr/>
        </p:nvPicPr>
        <p:blipFill>
          <a:blip r:embed="rId3"/>
          <a:stretch/>
        </p:blipFill>
        <p:spPr>
          <a:xfrm>
            <a:off x="9412200" y="4397400"/>
            <a:ext cx="3296880" cy="1980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 Box 1"/>
          <p:cNvSpPr/>
          <p:nvPr/>
        </p:nvSpPr>
        <p:spPr>
          <a:xfrm>
            <a:off x="952560" y="254160"/>
            <a:ext cx="115693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Lectures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25" name="Freeform 2"/>
          <p:cNvSpPr/>
          <p:nvPr/>
        </p:nvSpPr>
        <p:spPr>
          <a:xfrm>
            <a:off x="1033560" y="1717560"/>
            <a:ext cx="2572920" cy="1974600"/>
          </a:xfrm>
          <a:custGeom>
            <a:avLst/>
            <a:gdLst/>
            <a:ahLst/>
            <a:rect l="l" t="t" r="r" b="b"/>
            <a:pathLst>
              <a:path w="20765" h="21427">
                <a:moveTo>
                  <a:pt x="7654" y="1"/>
                </a:moveTo>
                <a:cubicBezTo>
                  <a:pt x="6294" y="20"/>
                  <a:pt x="4753" y="903"/>
                  <a:pt x="4110" y="2532"/>
                </a:cubicBezTo>
                <a:cubicBezTo>
                  <a:pt x="4110" y="2532"/>
                  <a:pt x="4104" y="2532"/>
                  <a:pt x="4104" y="2532"/>
                </a:cubicBezTo>
                <a:cubicBezTo>
                  <a:pt x="3722" y="3624"/>
                  <a:pt x="3929" y="4445"/>
                  <a:pt x="3945" y="4495"/>
                </a:cubicBezTo>
                <a:cubicBezTo>
                  <a:pt x="3976" y="4602"/>
                  <a:pt x="3935" y="4724"/>
                  <a:pt x="3855" y="4767"/>
                </a:cubicBezTo>
                <a:cubicBezTo>
                  <a:pt x="3839" y="4774"/>
                  <a:pt x="3828" y="4781"/>
                  <a:pt x="3812" y="4781"/>
                </a:cubicBezTo>
                <a:cubicBezTo>
                  <a:pt x="3743" y="4788"/>
                  <a:pt x="3679" y="4730"/>
                  <a:pt x="3653" y="4644"/>
                </a:cubicBezTo>
                <a:cubicBezTo>
                  <a:pt x="3642" y="4595"/>
                  <a:pt x="3430" y="3790"/>
                  <a:pt x="3722" y="2691"/>
                </a:cubicBezTo>
                <a:cubicBezTo>
                  <a:pt x="3754" y="2562"/>
                  <a:pt x="3690" y="2425"/>
                  <a:pt x="3590" y="2425"/>
                </a:cubicBezTo>
                <a:cubicBezTo>
                  <a:pt x="1950" y="2425"/>
                  <a:pt x="273" y="5524"/>
                  <a:pt x="347" y="7372"/>
                </a:cubicBezTo>
                <a:cubicBezTo>
                  <a:pt x="353" y="7515"/>
                  <a:pt x="475" y="7579"/>
                  <a:pt x="555" y="7493"/>
                </a:cubicBezTo>
                <a:cubicBezTo>
                  <a:pt x="778" y="7236"/>
                  <a:pt x="1021" y="7029"/>
                  <a:pt x="1281" y="6886"/>
                </a:cubicBezTo>
                <a:cubicBezTo>
                  <a:pt x="1350" y="6850"/>
                  <a:pt x="1429" y="6879"/>
                  <a:pt x="1472" y="6964"/>
                </a:cubicBezTo>
                <a:cubicBezTo>
                  <a:pt x="1530" y="7078"/>
                  <a:pt x="1487" y="7236"/>
                  <a:pt x="1397" y="7279"/>
                </a:cubicBezTo>
                <a:cubicBezTo>
                  <a:pt x="1036" y="7471"/>
                  <a:pt x="750" y="7772"/>
                  <a:pt x="516" y="8129"/>
                </a:cubicBezTo>
                <a:cubicBezTo>
                  <a:pt x="-529" y="10034"/>
                  <a:pt x="140" y="12853"/>
                  <a:pt x="1392" y="14423"/>
                </a:cubicBezTo>
                <a:cubicBezTo>
                  <a:pt x="1610" y="14680"/>
                  <a:pt x="1833" y="14902"/>
                  <a:pt x="2056" y="15088"/>
                </a:cubicBezTo>
                <a:cubicBezTo>
                  <a:pt x="2156" y="15166"/>
                  <a:pt x="2358" y="15310"/>
                  <a:pt x="2352" y="15324"/>
                </a:cubicBezTo>
                <a:cubicBezTo>
                  <a:pt x="3759" y="16381"/>
                  <a:pt x="5347" y="16295"/>
                  <a:pt x="5973" y="16216"/>
                </a:cubicBezTo>
                <a:cubicBezTo>
                  <a:pt x="6105" y="16202"/>
                  <a:pt x="6238" y="16244"/>
                  <a:pt x="6344" y="16344"/>
                </a:cubicBezTo>
                <a:cubicBezTo>
                  <a:pt x="6567" y="16543"/>
                  <a:pt x="8073" y="17950"/>
                  <a:pt x="10605" y="17872"/>
                </a:cubicBezTo>
                <a:cubicBezTo>
                  <a:pt x="11231" y="17850"/>
                  <a:pt x="12001" y="17751"/>
                  <a:pt x="12824" y="17401"/>
                </a:cubicBezTo>
                <a:cubicBezTo>
                  <a:pt x="13912" y="16937"/>
                  <a:pt x="14755" y="15760"/>
                  <a:pt x="14686" y="14325"/>
                </a:cubicBezTo>
                <a:cubicBezTo>
                  <a:pt x="14506" y="12369"/>
                  <a:pt x="13817" y="11205"/>
                  <a:pt x="12469" y="10377"/>
                </a:cubicBezTo>
                <a:cubicBezTo>
                  <a:pt x="11806" y="9970"/>
                  <a:pt x="11046" y="9898"/>
                  <a:pt x="10467" y="9926"/>
                </a:cubicBezTo>
                <a:cubicBezTo>
                  <a:pt x="10122" y="9948"/>
                  <a:pt x="9815" y="9999"/>
                  <a:pt x="9550" y="10056"/>
                </a:cubicBezTo>
                <a:lnTo>
                  <a:pt x="9512" y="10069"/>
                </a:lnTo>
                <a:cubicBezTo>
                  <a:pt x="8599" y="10283"/>
                  <a:pt x="8137" y="10662"/>
                  <a:pt x="8132" y="10669"/>
                </a:cubicBezTo>
                <a:cubicBezTo>
                  <a:pt x="8111" y="10691"/>
                  <a:pt x="8085" y="10698"/>
                  <a:pt x="8064" y="10698"/>
                </a:cubicBezTo>
                <a:cubicBezTo>
                  <a:pt x="8006" y="10705"/>
                  <a:pt x="7952" y="10669"/>
                  <a:pt x="7920" y="10598"/>
                </a:cubicBezTo>
                <a:cubicBezTo>
                  <a:pt x="7872" y="10498"/>
                  <a:pt x="7899" y="10370"/>
                  <a:pt x="7968" y="10306"/>
                </a:cubicBezTo>
                <a:cubicBezTo>
                  <a:pt x="7989" y="10291"/>
                  <a:pt x="8266" y="10062"/>
                  <a:pt x="8807" y="9848"/>
                </a:cubicBezTo>
                <a:cubicBezTo>
                  <a:pt x="8903" y="9813"/>
                  <a:pt x="8918" y="9641"/>
                  <a:pt x="8839" y="9570"/>
                </a:cubicBezTo>
                <a:cubicBezTo>
                  <a:pt x="8313" y="9098"/>
                  <a:pt x="7617" y="8270"/>
                  <a:pt x="7416" y="7071"/>
                </a:cubicBezTo>
                <a:cubicBezTo>
                  <a:pt x="7394" y="6957"/>
                  <a:pt x="7448" y="6843"/>
                  <a:pt x="7533" y="6821"/>
                </a:cubicBezTo>
                <a:cubicBezTo>
                  <a:pt x="7618" y="6793"/>
                  <a:pt x="7698" y="6865"/>
                  <a:pt x="7719" y="6987"/>
                </a:cubicBezTo>
                <a:cubicBezTo>
                  <a:pt x="7942" y="8321"/>
                  <a:pt x="8912" y="9179"/>
                  <a:pt x="9358" y="9507"/>
                </a:cubicBezTo>
                <a:cubicBezTo>
                  <a:pt x="9469" y="9586"/>
                  <a:pt x="9597" y="9620"/>
                  <a:pt x="9719" y="9592"/>
                </a:cubicBezTo>
                <a:cubicBezTo>
                  <a:pt x="10234" y="9492"/>
                  <a:pt x="11518" y="9334"/>
                  <a:pt x="12595" y="9998"/>
                </a:cubicBezTo>
                <a:cubicBezTo>
                  <a:pt x="12998" y="10240"/>
                  <a:pt x="13345" y="10521"/>
                  <a:pt x="13636" y="10828"/>
                </a:cubicBezTo>
                <a:cubicBezTo>
                  <a:pt x="13743" y="10942"/>
                  <a:pt x="13897" y="10948"/>
                  <a:pt x="14008" y="10841"/>
                </a:cubicBezTo>
                <a:cubicBezTo>
                  <a:pt x="14640" y="10241"/>
                  <a:pt x="15270" y="10013"/>
                  <a:pt x="15902" y="10156"/>
                </a:cubicBezTo>
                <a:cubicBezTo>
                  <a:pt x="16756" y="10356"/>
                  <a:pt x="17361" y="11205"/>
                  <a:pt x="17584" y="11691"/>
                </a:cubicBezTo>
                <a:cubicBezTo>
                  <a:pt x="17626" y="11784"/>
                  <a:pt x="17616" y="11912"/>
                  <a:pt x="17552" y="11983"/>
                </a:cubicBezTo>
                <a:cubicBezTo>
                  <a:pt x="17526" y="12011"/>
                  <a:pt x="17499" y="12025"/>
                  <a:pt x="17468" y="12025"/>
                </a:cubicBezTo>
                <a:cubicBezTo>
                  <a:pt x="17414" y="12032"/>
                  <a:pt x="17357" y="11996"/>
                  <a:pt x="17325" y="11925"/>
                </a:cubicBezTo>
                <a:cubicBezTo>
                  <a:pt x="17144" y="11532"/>
                  <a:pt x="16602" y="10749"/>
                  <a:pt x="15849" y="10578"/>
                </a:cubicBezTo>
                <a:cubicBezTo>
                  <a:pt x="15313" y="10456"/>
                  <a:pt x="14766" y="10648"/>
                  <a:pt x="14214" y="11169"/>
                </a:cubicBezTo>
                <a:cubicBezTo>
                  <a:pt x="14123" y="11254"/>
                  <a:pt x="14108" y="11418"/>
                  <a:pt x="14177" y="11532"/>
                </a:cubicBezTo>
                <a:cubicBezTo>
                  <a:pt x="14389" y="11875"/>
                  <a:pt x="14565" y="12262"/>
                  <a:pt x="14698" y="12683"/>
                </a:cubicBezTo>
                <a:cubicBezTo>
                  <a:pt x="14846" y="13169"/>
                  <a:pt x="14952" y="13695"/>
                  <a:pt x="15005" y="14316"/>
                </a:cubicBezTo>
                <a:cubicBezTo>
                  <a:pt x="16369" y="14966"/>
                  <a:pt x="19967" y="14602"/>
                  <a:pt x="20652" y="11448"/>
                </a:cubicBezTo>
                <a:cubicBezTo>
                  <a:pt x="21071" y="9520"/>
                  <a:pt x="20280" y="7208"/>
                  <a:pt x="19086" y="6630"/>
                </a:cubicBezTo>
                <a:cubicBezTo>
                  <a:pt x="18943" y="6558"/>
                  <a:pt x="18795" y="6680"/>
                  <a:pt x="18758" y="6879"/>
                </a:cubicBezTo>
                <a:cubicBezTo>
                  <a:pt x="18652" y="7472"/>
                  <a:pt x="18444" y="7944"/>
                  <a:pt x="18242" y="8258"/>
                </a:cubicBezTo>
                <a:cubicBezTo>
                  <a:pt x="18189" y="8336"/>
                  <a:pt x="18189" y="8458"/>
                  <a:pt x="18242" y="8543"/>
                </a:cubicBezTo>
                <a:cubicBezTo>
                  <a:pt x="18338" y="8693"/>
                  <a:pt x="18481" y="8971"/>
                  <a:pt x="18635" y="9442"/>
                </a:cubicBezTo>
                <a:cubicBezTo>
                  <a:pt x="18667" y="9542"/>
                  <a:pt x="18640" y="9678"/>
                  <a:pt x="18565" y="9728"/>
                </a:cubicBezTo>
                <a:cubicBezTo>
                  <a:pt x="18544" y="9742"/>
                  <a:pt x="18529" y="9748"/>
                  <a:pt x="18507" y="9748"/>
                </a:cubicBezTo>
                <a:cubicBezTo>
                  <a:pt x="18438" y="9755"/>
                  <a:pt x="18375" y="9700"/>
                  <a:pt x="18348" y="9614"/>
                </a:cubicBezTo>
                <a:cubicBezTo>
                  <a:pt x="18348" y="9607"/>
                  <a:pt x="18226" y="9179"/>
                  <a:pt x="17977" y="8793"/>
                </a:cubicBezTo>
                <a:cubicBezTo>
                  <a:pt x="17653" y="8301"/>
                  <a:pt x="17271" y="8108"/>
                  <a:pt x="16836" y="8222"/>
                </a:cubicBezTo>
                <a:cubicBezTo>
                  <a:pt x="16740" y="8244"/>
                  <a:pt x="16650" y="8150"/>
                  <a:pt x="16650" y="8015"/>
                </a:cubicBezTo>
                <a:cubicBezTo>
                  <a:pt x="16650" y="7908"/>
                  <a:pt x="16708" y="7822"/>
                  <a:pt x="16783" y="7807"/>
                </a:cubicBezTo>
                <a:cubicBezTo>
                  <a:pt x="17244" y="7686"/>
                  <a:pt x="17610" y="7886"/>
                  <a:pt x="17791" y="8022"/>
                </a:cubicBezTo>
                <a:cubicBezTo>
                  <a:pt x="17871" y="8079"/>
                  <a:pt x="17971" y="8057"/>
                  <a:pt x="18030" y="7957"/>
                </a:cubicBezTo>
                <a:cubicBezTo>
                  <a:pt x="18444" y="7300"/>
                  <a:pt x="18980" y="5845"/>
                  <a:pt x="18215" y="4332"/>
                </a:cubicBezTo>
                <a:cubicBezTo>
                  <a:pt x="17738" y="3390"/>
                  <a:pt x="16750" y="2824"/>
                  <a:pt x="15965" y="2789"/>
                </a:cubicBezTo>
                <a:cubicBezTo>
                  <a:pt x="15901" y="2789"/>
                  <a:pt x="15843" y="2790"/>
                  <a:pt x="15779" y="2798"/>
                </a:cubicBezTo>
                <a:cubicBezTo>
                  <a:pt x="15647" y="2812"/>
                  <a:pt x="15403" y="2824"/>
                  <a:pt x="15074" y="2931"/>
                </a:cubicBezTo>
                <a:cubicBezTo>
                  <a:pt x="14560" y="3096"/>
                  <a:pt x="14279" y="3382"/>
                  <a:pt x="14273" y="3382"/>
                </a:cubicBezTo>
                <a:cubicBezTo>
                  <a:pt x="14204" y="3453"/>
                  <a:pt x="14107" y="3433"/>
                  <a:pt x="14054" y="3333"/>
                </a:cubicBezTo>
                <a:cubicBezTo>
                  <a:pt x="14007" y="3240"/>
                  <a:pt x="14019" y="3103"/>
                  <a:pt x="14088" y="3039"/>
                </a:cubicBezTo>
                <a:cubicBezTo>
                  <a:pt x="14114" y="3010"/>
                  <a:pt x="14470" y="2669"/>
                  <a:pt x="15096" y="2483"/>
                </a:cubicBezTo>
                <a:cubicBezTo>
                  <a:pt x="15186" y="2455"/>
                  <a:pt x="15227" y="2304"/>
                  <a:pt x="15169" y="2204"/>
                </a:cubicBezTo>
                <a:cubicBezTo>
                  <a:pt x="14341" y="648"/>
                  <a:pt x="11471" y="-173"/>
                  <a:pt x="10170" y="641"/>
                </a:cubicBezTo>
                <a:cubicBezTo>
                  <a:pt x="10048" y="719"/>
                  <a:pt x="9996" y="919"/>
                  <a:pt x="10059" y="1076"/>
                </a:cubicBezTo>
                <a:cubicBezTo>
                  <a:pt x="10203" y="1461"/>
                  <a:pt x="10265" y="1904"/>
                  <a:pt x="10233" y="2325"/>
                </a:cubicBezTo>
                <a:cubicBezTo>
                  <a:pt x="10228" y="2432"/>
                  <a:pt x="10165" y="2512"/>
                  <a:pt x="10091" y="2519"/>
                </a:cubicBezTo>
                <a:cubicBezTo>
                  <a:pt x="10080" y="2519"/>
                  <a:pt x="10075" y="2519"/>
                  <a:pt x="10064" y="2519"/>
                </a:cubicBezTo>
                <a:cubicBezTo>
                  <a:pt x="9979" y="2505"/>
                  <a:pt x="9916" y="2404"/>
                  <a:pt x="9927" y="2282"/>
                </a:cubicBezTo>
                <a:cubicBezTo>
                  <a:pt x="9937" y="2140"/>
                  <a:pt x="10011" y="1106"/>
                  <a:pt x="9295" y="520"/>
                </a:cubicBezTo>
                <a:cubicBezTo>
                  <a:pt x="8854" y="161"/>
                  <a:pt x="8273" y="-8"/>
                  <a:pt x="7654" y="1"/>
                </a:cubicBezTo>
                <a:close/>
                <a:moveTo>
                  <a:pt x="6930" y="3139"/>
                </a:moveTo>
                <a:cubicBezTo>
                  <a:pt x="7435" y="3144"/>
                  <a:pt x="7913" y="3351"/>
                  <a:pt x="8361" y="3761"/>
                </a:cubicBezTo>
                <a:cubicBezTo>
                  <a:pt x="8886" y="4239"/>
                  <a:pt x="9242" y="4895"/>
                  <a:pt x="9449" y="5352"/>
                </a:cubicBezTo>
                <a:cubicBezTo>
                  <a:pt x="9491" y="5444"/>
                  <a:pt x="9582" y="5480"/>
                  <a:pt x="9656" y="5430"/>
                </a:cubicBezTo>
                <a:cubicBezTo>
                  <a:pt x="10925" y="4509"/>
                  <a:pt x="12288" y="4695"/>
                  <a:pt x="13403" y="5952"/>
                </a:cubicBezTo>
                <a:cubicBezTo>
                  <a:pt x="13456" y="6009"/>
                  <a:pt x="13535" y="6015"/>
                  <a:pt x="13593" y="5958"/>
                </a:cubicBezTo>
                <a:cubicBezTo>
                  <a:pt x="13795" y="5758"/>
                  <a:pt x="14331" y="5353"/>
                  <a:pt x="15154" y="5617"/>
                </a:cubicBezTo>
                <a:cubicBezTo>
                  <a:pt x="15239" y="5631"/>
                  <a:pt x="15291" y="5745"/>
                  <a:pt x="15270" y="5867"/>
                </a:cubicBezTo>
                <a:cubicBezTo>
                  <a:pt x="15249" y="5981"/>
                  <a:pt x="15164" y="6045"/>
                  <a:pt x="15079" y="6016"/>
                </a:cubicBezTo>
                <a:cubicBezTo>
                  <a:pt x="14527" y="5866"/>
                  <a:pt x="14076" y="5967"/>
                  <a:pt x="13736" y="6331"/>
                </a:cubicBezTo>
                <a:cubicBezTo>
                  <a:pt x="13418" y="6673"/>
                  <a:pt x="13217" y="7243"/>
                  <a:pt x="13195" y="7856"/>
                </a:cubicBezTo>
                <a:cubicBezTo>
                  <a:pt x="13190" y="7964"/>
                  <a:pt x="13132" y="8050"/>
                  <a:pt x="13053" y="8057"/>
                </a:cubicBezTo>
                <a:cubicBezTo>
                  <a:pt x="13026" y="8057"/>
                  <a:pt x="13000" y="8057"/>
                  <a:pt x="12973" y="8028"/>
                </a:cubicBezTo>
                <a:cubicBezTo>
                  <a:pt x="12915" y="7985"/>
                  <a:pt x="12882" y="7900"/>
                  <a:pt x="12887" y="7814"/>
                </a:cubicBezTo>
                <a:cubicBezTo>
                  <a:pt x="12903" y="7336"/>
                  <a:pt x="13015" y="6880"/>
                  <a:pt x="13195" y="6509"/>
                </a:cubicBezTo>
                <a:cubicBezTo>
                  <a:pt x="13243" y="6416"/>
                  <a:pt x="13228" y="6295"/>
                  <a:pt x="13164" y="6224"/>
                </a:cubicBezTo>
                <a:cubicBezTo>
                  <a:pt x="11630" y="4532"/>
                  <a:pt x="10133" y="5487"/>
                  <a:pt x="9543" y="5994"/>
                </a:cubicBezTo>
                <a:cubicBezTo>
                  <a:pt x="9464" y="6058"/>
                  <a:pt x="9364" y="6023"/>
                  <a:pt x="9321" y="5909"/>
                </a:cubicBezTo>
                <a:cubicBezTo>
                  <a:pt x="9194" y="5559"/>
                  <a:pt x="8827" y="4688"/>
                  <a:pt x="8185" y="4102"/>
                </a:cubicBezTo>
                <a:cubicBezTo>
                  <a:pt x="7548" y="3524"/>
                  <a:pt x="6843" y="3403"/>
                  <a:pt x="6084" y="3746"/>
                </a:cubicBezTo>
                <a:cubicBezTo>
                  <a:pt x="5999" y="3781"/>
                  <a:pt x="5909" y="3717"/>
                  <a:pt x="5888" y="3603"/>
                </a:cubicBezTo>
                <a:cubicBezTo>
                  <a:pt x="5867" y="3496"/>
                  <a:pt x="5915" y="3375"/>
                  <a:pt x="5994" y="3346"/>
                </a:cubicBezTo>
                <a:cubicBezTo>
                  <a:pt x="6315" y="3204"/>
                  <a:pt x="6627" y="3136"/>
                  <a:pt x="6930" y="3139"/>
                </a:cubicBezTo>
                <a:close/>
                <a:moveTo>
                  <a:pt x="4412" y="7120"/>
                </a:moveTo>
                <a:cubicBezTo>
                  <a:pt x="4454" y="7118"/>
                  <a:pt x="4496" y="7136"/>
                  <a:pt x="4528" y="7178"/>
                </a:cubicBezTo>
                <a:cubicBezTo>
                  <a:pt x="5112" y="7964"/>
                  <a:pt x="5357" y="9491"/>
                  <a:pt x="4678" y="11169"/>
                </a:cubicBezTo>
                <a:cubicBezTo>
                  <a:pt x="4630" y="11290"/>
                  <a:pt x="4688" y="11440"/>
                  <a:pt x="4789" y="11448"/>
                </a:cubicBezTo>
                <a:cubicBezTo>
                  <a:pt x="5622" y="11512"/>
                  <a:pt x="7236" y="11876"/>
                  <a:pt x="8250" y="13725"/>
                </a:cubicBezTo>
                <a:cubicBezTo>
                  <a:pt x="8287" y="13789"/>
                  <a:pt x="8351" y="13816"/>
                  <a:pt x="8409" y="13781"/>
                </a:cubicBezTo>
                <a:cubicBezTo>
                  <a:pt x="9009" y="13474"/>
                  <a:pt x="9645" y="13354"/>
                  <a:pt x="10245" y="13439"/>
                </a:cubicBezTo>
                <a:cubicBezTo>
                  <a:pt x="10314" y="13447"/>
                  <a:pt x="10373" y="13374"/>
                  <a:pt x="10373" y="13281"/>
                </a:cubicBezTo>
                <a:cubicBezTo>
                  <a:pt x="10373" y="12831"/>
                  <a:pt x="10547" y="12183"/>
                  <a:pt x="11237" y="11833"/>
                </a:cubicBezTo>
                <a:cubicBezTo>
                  <a:pt x="11322" y="11791"/>
                  <a:pt x="11413" y="11855"/>
                  <a:pt x="11439" y="11970"/>
                </a:cubicBezTo>
                <a:cubicBezTo>
                  <a:pt x="11466" y="12077"/>
                  <a:pt x="11417" y="12190"/>
                  <a:pt x="11338" y="12233"/>
                </a:cubicBezTo>
                <a:cubicBezTo>
                  <a:pt x="10547" y="12640"/>
                  <a:pt x="10691" y="13418"/>
                  <a:pt x="10696" y="13446"/>
                </a:cubicBezTo>
                <a:cubicBezTo>
                  <a:pt x="10707" y="13510"/>
                  <a:pt x="10743" y="13552"/>
                  <a:pt x="10786" y="13567"/>
                </a:cubicBezTo>
                <a:cubicBezTo>
                  <a:pt x="11391" y="13788"/>
                  <a:pt x="11889" y="14216"/>
                  <a:pt x="12170" y="14780"/>
                </a:cubicBezTo>
                <a:cubicBezTo>
                  <a:pt x="12218" y="14873"/>
                  <a:pt x="12208" y="15010"/>
                  <a:pt x="12144" y="15074"/>
                </a:cubicBezTo>
                <a:cubicBezTo>
                  <a:pt x="12117" y="15103"/>
                  <a:pt x="12091" y="15117"/>
                  <a:pt x="12059" y="15117"/>
                </a:cubicBezTo>
                <a:cubicBezTo>
                  <a:pt x="12006" y="15124"/>
                  <a:pt x="11954" y="15087"/>
                  <a:pt x="11917" y="15023"/>
                </a:cubicBezTo>
                <a:cubicBezTo>
                  <a:pt x="11386" y="13945"/>
                  <a:pt x="9852" y="13361"/>
                  <a:pt x="8308" y="14289"/>
                </a:cubicBezTo>
                <a:cubicBezTo>
                  <a:pt x="8239" y="14332"/>
                  <a:pt x="8160" y="14295"/>
                  <a:pt x="8117" y="14209"/>
                </a:cubicBezTo>
                <a:cubicBezTo>
                  <a:pt x="6870" y="11625"/>
                  <a:pt x="4296" y="11862"/>
                  <a:pt x="4270" y="11862"/>
                </a:cubicBezTo>
                <a:lnTo>
                  <a:pt x="3961" y="11847"/>
                </a:lnTo>
                <a:cubicBezTo>
                  <a:pt x="3924" y="11818"/>
                  <a:pt x="3892" y="11768"/>
                  <a:pt x="3881" y="11711"/>
                </a:cubicBezTo>
                <a:cubicBezTo>
                  <a:pt x="3759" y="11011"/>
                  <a:pt x="3176" y="10055"/>
                  <a:pt x="2332" y="9641"/>
                </a:cubicBezTo>
                <a:cubicBezTo>
                  <a:pt x="2263" y="9605"/>
                  <a:pt x="2209" y="9514"/>
                  <a:pt x="2220" y="9407"/>
                </a:cubicBezTo>
                <a:cubicBezTo>
                  <a:pt x="2236" y="9271"/>
                  <a:pt x="2337" y="9192"/>
                  <a:pt x="2427" y="9235"/>
                </a:cubicBezTo>
                <a:cubicBezTo>
                  <a:pt x="2788" y="9406"/>
                  <a:pt x="3170" y="9735"/>
                  <a:pt x="3483" y="10120"/>
                </a:cubicBezTo>
                <a:cubicBezTo>
                  <a:pt x="3680" y="10363"/>
                  <a:pt x="3913" y="10720"/>
                  <a:pt x="4067" y="11162"/>
                </a:cubicBezTo>
                <a:cubicBezTo>
                  <a:pt x="4115" y="11291"/>
                  <a:pt x="4248" y="11306"/>
                  <a:pt x="4306" y="11184"/>
                </a:cubicBezTo>
                <a:cubicBezTo>
                  <a:pt x="5022" y="9614"/>
                  <a:pt x="4831" y="8186"/>
                  <a:pt x="4311" y="7486"/>
                </a:cubicBezTo>
                <a:cubicBezTo>
                  <a:pt x="4253" y="7408"/>
                  <a:pt x="4243" y="7273"/>
                  <a:pt x="4301" y="7194"/>
                </a:cubicBezTo>
                <a:cubicBezTo>
                  <a:pt x="4330" y="7148"/>
                  <a:pt x="4370" y="7123"/>
                  <a:pt x="4412" y="7120"/>
                </a:cubicBezTo>
                <a:close/>
                <a:moveTo>
                  <a:pt x="2258" y="15717"/>
                </a:moveTo>
                <a:cubicBezTo>
                  <a:pt x="1971" y="17680"/>
                  <a:pt x="4031" y="19435"/>
                  <a:pt x="5702" y="18764"/>
                </a:cubicBezTo>
                <a:cubicBezTo>
                  <a:pt x="5612" y="19699"/>
                  <a:pt x="5001" y="21083"/>
                  <a:pt x="5001" y="21083"/>
                </a:cubicBezTo>
                <a:lnTo>
                  <a:pt x="6238" y="21427"/>
                </a:lnTo>
                <a:lnTo>
                  <a:pt x="8727" y="18063"/>
                </a:lnTo>
                <a:cubicBezTo>
                  <a:pt x="7390" y="17742"/>
                  <a:pt x="6699" y="17172"/>
                  <a:pt x="6333" y="16843"/>
                </a:cubicBezTo>
                <a:cubicBezTo>
                  <a:pt x="6163" y="16686"/>
                  <a:pt x="5962" y="16614"/>
                  <a:pt x="5761" y="16636"/>
                </a:cubicBezTo>
                <a:cubicBezTo>
                  <a:pt x="5442" y="16672"/>
                  <a:pt x="4954" y="16693"/>
                  <a:pt x="4381" y="16593"/>
                </a:cubicBezTo>
                <a:cubicBezTo>
                  <a:pt x="3786" y="16494"/>
                  <a:pt x="3027" y="16259"/>
                  <a:pt x="2258" y="15717"/>
                </a:cubicBezTo>
                <a:close/>
              </a:path>
            </a:pathLst>
          </a:cu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Text Box 3"/>
          <p:cNvSpPr/>
          <p:nvPr/>
        </p:nvSpPr>
        <p:spPr>
          <a:xfrm>
            <a:off x="952560" y="4122000"/>
            <a:ext cx="273312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general concepts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27" name="Freeform 4"/>
          <p:cNvSpPr/>
          <p:nvPr/>
        </p:nvSpPr>
        <p:spPr>
          <a:xfrm>
            <a:off x="5019840" y="1917720"/>
            <a:ext cx="2963520" cy="1660320"/>
          </a:xfrm>
          <a:custGeom>
            <a:avLst/>
            <a:gdLst/>
            <a:ahLst/>
            <a:rect l="l" t="t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Text Box 5"/>
          <p:cNvSpPr/>
          <p:nvPr/>
        </p:nvSpPr>
        <p:spPr>
          <a:xfrm>
            <a:off x="5621760" y="4164840"/>
            <a:ext cx="175752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live coding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29" name="Freeform 6"/>
          <p:cNvSpPr/>
          <p:nvPr/>
        </p:nvSpPr>
        <p:spPr>
          <a:xfrm>
            <a:off x="901800" y="6827760"/>
            <a:ext cx="1007640" cy="1452240"/>
          </a:xfrm>
          <a:solidFill>
            <a:srgbClr val="cb297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Text Box 7"/>
          <p:cNvSpPr/>
          <p:nvPr/>
        </p:nvSpPr>
        <p:spPr>
          <a:xfrm>
            <a:off x="2208240" y="5867280"/>
            <a:ext cx="9835920" cy="2750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82760" indent="-338040">
              <a:lnSpc>
                <a:spcPct val="100000"/>
              </a:lnSpc>
              <a:spcBef>
                <a:spcPts val="3926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Your role</a:t>
            </a:r>
            <a:endParaRPr b="0" lang="en-US" sz="2600" spc="-1" strike="noStrike">
              <a:latin typeface="Arial"/>
            </a:endParaRPr>
          </a:p>
          <a:p>
            <a:pPr marL="482760" indent="-338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54040"/>
                <a:tab algn="l" pos="1108080"/>
                <a:tab algn="l" pos="1662120"/>
                <a:tab algn="l" pos="2216160"/>
                <a:tab algn="l" pos="2770200"/>
                <a:tab algn="l" pos="3324240"/>
                <a:tab algn="l" pos="3878280"/>
                <a:tab algn="l" pos="4432320"/>
                <a:tab algn="l" pos="4986360"/>
                <a:tab algn="l" pos="5540400"/>
                <a:tab algn="l" pos="6094440"/>
                <a:tab algn="l" pos="6648480"/>
                <a:tab algn="l" pos="7202520"/>
                <a:tab algn="l" pos="7756560"/>
                <a:tab algn="l" pos="8310600"/>
                <a:tab algn="l" pos="8864640"/>
                <a:tab algn="l" pos="9418680"/>
                <a:tab algn="l" pos="9972720"/>
                <a:tab algn="l" pos="1052676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Do </a:t>
            </a:r>
            <a:r>
              <a:rPr b="0" lang="en-US" sz="2600" spc="-1" strike="noStrike">
                <a:solidFill>
                  <a:srgbClr val="cb297b"/>
                </a:solidFill>
                <a:latin typeface="Gill Sans"/>
              </a:rPr>
              <a:t>readings</a:t>
            </a: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 before or after</a:t>
            </a:r>
            <a:endParaRPr b="0" lang="en-US" sz="2600" spc="-1" strike="noStrike">
              <a:latin typeface="Arial"/>
            </a:endParaRPr>
          </a:p>
          <a:p>
            <a:pPr marL="482760" indent="-338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54040"/>
                <a:tab algn="l" pos="1108080"/>
                <a:tab algn="l" pos="1662120"/>
                <a:tab algn="l" pos="2216160"/>
                <a:tab algn="l" pos="2770200"/>
                <a:tab algn="l" pos="3324240"/>
                <a:tab algn="l" pos="3878280"/>
                <a:tab algn="l" pos="4432320"/>
                <a:tab algn="l" pos="4986360"/>
                <a:tab algn="l" pos="5540400"/>
                <a:tab algn="l" pos="6094440"/>
                <a:tab algn="l" pos="6648480"/>
                <a:tab algn="l" pos="7202520"/>
                <a:tab algn="l" pos="7756560"/>
                <a:tab algn="l" pos="8310600"/>
                <a:tab algn="l" pos="8864640"/>
                <a:tab algn="l" pos="9418680"/>
                <a:tab algn="l" pos="9972720"/>
                <a:tab algn="l" pos="1052676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Download the </a:t>
            </a:r>
            <a:r>
              <a:rPr b="0" lang="en-US" sz="2600" spc="-1" strike="noStrike">
                <a:solidFill>
                  <a:srgbClr val="cb297b"/>
                </a:solidFill>
                <a:latin typeface="Gill Sans"/>
              </a:rPr>
              <a:t>template file </a:t>
            </a: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and code along in lecture</a:t>
            </a:r>
            <a:endParaRPr b="0" lang="en-US" sz="2600" spc="-1" strike="noStrike">
              <a:latin typeface="Arial"/>
            </a:endParaRPr>
          </a:p>
          <a:p>
            <a:pPr marL="482760" indent="-338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54040"/>
                <a:tab algn="l" pos="1108080"/>
                <a:tab algn="l" pos="1662120"/>
                <a:tab algn="l" pos="2216160"/>
                <a:tab algn="l" pos="2770200"/>
                <a:tab algn="l" pos="3324240"/>
                <a:tab algn="l" pos="3878280"/>
                <a:tab algn="l" pos="4432320"/>
                <a:tab algn="l" pos="4986360"/>
                <a:tab algn="l" pos="5540400"/>
                <a:tab algn="l" pos="6094440"/>
                <a:tab algn="l" pos="6648480"/>
                <a:tab algn="l" pos="7202520"/>
                <a:tab algn="l" pos="7756560"/>
                <a:tab algn="l" pos="8310600"/>
                <a:tab algn="l" pos="8864640"/>
                <a:tab algn="l" pos="9418680"/>
                <a:tab algn="l" pos="9972720"/>
                <a:tab algn="l" pos="1052676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Ask </a:t>
            </a:r>
            <a:r>
              <a:rPr b="0" lang="en-US" sz="2600" spc="-1" strike="noStrike">
                <a:solidFill>
                  <a:srgbClr val="cb297b"/>
                </a:solidFill>
                <a:latin typeface="Gill Sans"/>
              </a:rPr>
              <a:t>questions </a:t>
            </a: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during the lectures + office hours</a:t>
            </a:r>
            <a:endParaRPr b="0" lang="en-US" sz="2600" spc="-1" strike="noStrike">
              <a:latin typeface="Arial"/>
            </a:endParaRPr>
          </a:p>
          <a:p>
            <a:pPr marL="482760" indent="-338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54040"/>
                <a:tab algn="l" pos="1108080"/>
                <a:tab algn="l" pos="1662120"/>
                <a:tab algn="l" pos="2216160"/>
                <a:tab algn="l" pos="2770200"/>
                <a:tab algn="l" pos="3324240"/>
                <a:tab algn="l" pos="3878280"/>
                <a:tab algn="l" pos="4432320"/>
                <a:tab algn="l" pos="4986360"/>
                <a:tab algn="l" pos="5540400"/>
                <a:tab algn="l" pos="6094440"/>
                <a:tab algn="l" pos="6648480"/>
                <a:tab algn="l" pos="7202520"/>
                <a:tab algn="l" pos="7756560"/>
                <a:tab algn="l" pos="8310600"/>
                <a:tab algn="l" pos="8864640"/>
                <a:tab algn="l" pos="9418680"/>
                <a:tab algn="l" pos="9972720"/>
                <a:tab algn="l" pos="10526760"/>
              </a:tabLst>
            </a:pP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Lectures </a:t>
            </a:r>
            <a:r>
              <a:rPr b="0" i="1" lang="en-US" sz="2600" spc="-1" strike="noStrike">
                <a:solidFill>
                  <a:srgbClr val="cb297b"/>
                </a:solidFill>
                <a:latin typeface="Gill Sans"/>
              </a:rPr>
              <a:t>WON’T</a:t>
            </a:r>
            <a:r>
              <a:rPr b="0" lang="en-US" sz="2600" spc="-1" strike="noStrike">
                <a:solidFill>
                  <a:srgbClr val="000000"/>
                </a:solidFill>
                <a:latin typeface="Gill Sans"/>
              </a:rPr>
              <a:t> be recorded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31" name="Freeform 8"/>
          <p:cNvSpPr/>
          <p:nvPr/>
        </p:nvSpPr>
        <p:spPr>
          <a:xfrm>
            <a:off x="9771120" y="1252440"/>
            <a:ext cx="1915920" cy="2749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10801" y="0"/>
                </a:moveTo>
                <a:cubicBezTo>
                  <a:pt x="9801" y="0"/>
                  <a:pt x="9330" y="294"/>
                  <a:pt x="8865" y="898"/>
                </a:cubicBezTo>
                <a:cubicBezTo>
                  <a:pt x="8394" y="1511"/>
                  <a:pt x="7651" y="1943"/>
                  <a:pt x="7089" y="1943"/>
                </a:cubicBezTo>
                <a:cubicBezTo>
                  <a:pt x="6826" y="1943"/>
                  <a:pt x="6299" y="1922"/>
                  <a:pt x="6037" y="1943"/>
                </a:cubicBezTo>
                <a:cubicBezTo>
                  <a:pt x="5104" y="2016"/>
                  <a:pt x="4553" y="2318"/>
                  <a:pt x="4308" y="2794"/>
                </a:cubicBezTo>
                <a:lnTo>
                  <a:pt x="1139" y="2794"/>
                </a:lnTo>
                <a:cubicBezTo>
                  <a:pt x="510" y="2794"/>
                  <a:pt x="0" y="3149"/>
                  <a:pt x="0" y="3587"/>
                </a:cubicBezTo>
                <a:lnTo>
                  <a:pt x="0" y="20807"/>
                </a:lnTo>
                <a:cubicBezTo>
                  <a:pt x="0" y="21245"/>
                  <a:pt x="510" y="21600"/>
                  <a:pt x="1139" y="21600"/>
                </a:cubicBezTo>
                <a:lnTo>
                  <a:pt x="20461" y="21600"/>
                </a:lnTo>
                <a:cubicBezTo>
                  <a:pt x="21090" y="21600"/>
                  <a:pt x="21600" y="21245"/>
                  <a:pt x="21600" y="20807"/>
                </a:cubicBezTo>
                <a:lnTo>
                  <a:pt x="21600" y="3587"/>
                </a:lnTo>
                <a:cubicBezTo>
                  <a:pt x="21600" y="3149"/>
                  <a:pt x="21090" y="2794"/>
                  <a:pt x="20461" y="2794"/>
                </a:cubicBezTo>
                <a:lnTo>
                  <a:pt x="17292" y="2794"/>
                </a:lnTo>
                <a:cubicBezTo>
                  <a:pt x="17047" y="2318"/>
                  <a:pt x="16496" y="2016"/>
                  <a:pt x="15563" y="1943"/>
                </a:cubicBezTo>
                <a:cubicBezTo>
                  <a:pt x="15301" y="1922"/>
                  <a:pt x="14774" y="1943"/>
                  <a:pt x="14511" y="1943"/>
                </a:cubicBezTo>
                <a:cubicBezTo>
                  <a:pt x="13949" y="1943"/>
                  <a:pt x="13209" y="1511"/>
                  <a:pt x="12738" y="898"/>
                </a:cubicBezTo>
                <a:cubicBezTo>
                  <a:pt x="12273" y="294"/>
                  <a:pt x="11802" y="0"/>
                  <a:pt x="10801" y="0"/>
                </a:cubicBezTo>
                <a:close/>
                <a:moveTo>
                  <a:pt x="10799" y="593"/>
                </a:moveTo>
                <a:cubicBezTo>
                  <a:pt x="11264" y="593"/>
                  <a:pt x="11644" y="857"/>
                  <a:pt x="11644" y="1181"/>
                </a:cubicBezTo>
                <a:cubicBezTo>
                  <a:pt x="11644" y="1506"/>
                  <a:pt x="11265" y="1767"/>
                  <a:pt x="10799" y="1767"/>
                </a:cubicBezTo>
                <a:cubicBezTo>
                  <a:pt x="10332" y="1767"/>
                  <a:pt x="9956" y="1506"/>
                  <a:pt x="9956" y="1181"/>
                </a:cubicBezTo>
                <a:cubicBezTo>
                  <a:pt x="9956" y="857"/>
                  <a:pt x="10333" y="593"/>
                  <a:pt x="10799" y="593"/>
                </a:cubicBezTo>
                <a:close/>
                <a:moveTo>
                  <a:pt x="1619" y="3923"/>
                </a:moveTo>
                <a:lnTo>
                  <a:pt x="4207" y="3923"/>
                </a:lnTo>
                <a:cubicBezTo>
                  <a:pt x="4263" y="4130"/>
                  <a:pt x="4364" y="4392"/>
                  <a:pt x="4364" y="4392"/>
                </a:cubicBezTo>
                <a:lnTo>
                  <a:pt x="10799" y="4392"/>
                </a:lnTo>
                <a:lnTo>
                  <a:pt x="17236" y="4392"/>
                </a:lnTo>
                <a:cubicBezTo>
                  <a:pt x="17236" y="4392"/>
                  <a:pt x="17337" y="4130"/>
                  <a:pt x="17393" y="3923"/>
                </a:cubicBezTo>
                <a:lnTo>
                  <a:pt x="19981" y="3923"/>
                </a:lnTo>
                <a:lnTo>
                  <a:pt x="19981" y="20471"/>
                </a:lnTo>
                <a:lnTo>
                  <a:pt x="1619" y="20471"/>
                </a:lnTo>
                <a:lnTo>
                  <a:pt x="1619" y="3923"/>
                </a:lnTo>
                <a:close/>
              </a:path>
            </a:pathLst>
          </a:cu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2" name="Text Box 9"/>
          <p:cNvSpPr/>
          <p:nvPr/>
        </p:nvSpPr>
        <p:spPr>
          <a:xfrm>
            <a:off x="9257400" y="4182120"/>
            <a:ext cx="301644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worksheet practice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Labs – CS220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34" name="Text Box 2"/>
          <p:cNvSpPr/>
          <p:nvPr/>
        </p:nvSpPr>
        <p:spPr>
          <a:xfrm>
            <a:off x="773280" y="115560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76280" indent="-33336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Format</a:t>
            </a:r>
            <a:endParaRPr b="0" lang="en-US" sz="32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13 labs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75 minutes on Wed, Thu or Fri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led by Teaching Assistant (TA) and a Peer Mentor (PM)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lab document will be posted each week on Wednesday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ff93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ff9300"/>
                </a:solidFill>
                <a:latin typeface="Gill Sans"/>
              </a:rPr>
              <a:t>Meant to help you succeed on your project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Partnership</a:t>
            </a:r>
            <a:endParaRPr b="0" lang="en-US" sz="32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We strongly encourage you to find a lab / project partner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CS220 students can partner with CS220 students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If you chose to do lab with a partner, make sure they are your project partner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35" name="Text Box 3"/>
          <p:cNvSpPr/>
          <p:nvPr/>
        </p:nvSpPr>
        <p:spPr>
          <a:xfrm>
            <a:off x="2793600" y="8253720"/>
            <a:ext cx="7058160" cy="588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3200" spc="-1" strike="noStrike">
                <a:solidFill>
                  <a:srgbClr val="1db100"/>
                </a:solidFill>
                <a:latin typeface="Gill Sans"/>
              </a:rPr>
              <a:t>we will have labs this first week!!!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136" name="Text Box 4"/>
          <p:cNvSpPr/>
          <p:nvPr/>
        </p:nvSpPr>
        <p:spPr>
          <a:xfrm>
            <a:off x="1648440" y="9057240"/>
            <a:ext cx="934704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1db100"/>
                </a:solidFill>
                <a:latin typeface="Gill Sans"/>
              </a:rPr>
              <a:t>(also, get any help needed installing Python during this one)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 Box 1"/>
          <p:cNvSpPr/>
          <p:nvPr/>
        </p:nvSpPr>
        <p:spPr>
          <a:xfrm>
            <a:off x="952560" y="83808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Labs – CS319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38" name="Text Box 2"/>
          <p:cNvSpPr/>
          <p:nvPr/>
        </p:nvSpPr>
        <p:spPr>
          <a:xfrm>
            <a:off x="952560" y="217188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76280" indent="-33336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Format</a:t>
            </a:r>
            <a:endParaRPr b="0" lang="en-US" sz="32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Self-guided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Utilize Office Hours to get questions answered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Partnership</a:t>
            </a:r>
            <a:endParaRPr b="0" lang="en-US" sz="32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CS319 students can partner with CS319 students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If you chose to do lab with a partner, make sure they are your project partner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Readings (all free!)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40" name="Picture 2" descr=""/>
          <p:cNvPicPr/>
          <p:nvPr/>
        </p:nvPicPr>
        <p:blipFill>
          <a:blip r:embed="rId1"/>
          <a:stretch/>
        </p:blipFill>
        <p:spPr>
          <a:xfrm>
            <a:off x="406440" y="1959120"/>
            <a:ext cx="1847520" cy="2426760"/>
          </a:xfrm>
          <a:prstGeom prst="rect">
            <a:avLst/>
          </a:prstGeom>
          <a:ln w="0">
            <a:noFill/>
          </a:ln>
        </p:spPr>
      </p:pic>
      <p:sp>
        <p:nvSpPr>
          <p:cNvPr id="141" name="Text Box 3"/>
          <p:cNvSpPr/>
          <p:nvPr/>
        </p:nvSpPr>
        <p:spPr>
          <a:xfrm>
            <a:off x="2262240" y="1959120"/>
            <a:ext cx="4296960" cy="214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506520" indent="-35388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Think Python, 2nd Edition</a:t>
            </a:r>
            <a:endParaRPr b="0" lang="en-US" sz="3200" spc="-1" strike="noStrike">
              <a:latin typeface="Arial"/>
            </a:endParaRPr>
          </a:p>
          <a:p>
            <a:pPr marL="506520" indent="-3538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Allen B. Downey</a:t>
            </a:r>
            <a:endParaRPr b="0" lang="en-US" sz="2400" spc="-1" strike="noStrike">
              <a:latin typeface="Arial"/>
            </a:endParaRPr>
          </a:p>
          <a:p>
            <a:pPr marL="506520" indent="-3538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Assumes no programming background</a:t>
            </a:r>
            <a:endParaRPr b="0" lang="en-US" sz="2400" spc="-1" strike="noStrike">
              <a:latin typeface="Arial"/>
            </a:endParaRPr>
          </a:p>
          <a:p>
            <a:pPr marL="506520" indent="-3538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It’s very concise</a:t>
            </a:r>
            <a:endParaRPr b="0" lang="en-US" sz="2400" spc="-1" strike="noStrike">
              <a:latin typeface="Arial"/>
            </a:endParaRPr>
          </a:p>
          <a:p>
            <a:pPr marL="506520" indent="-3538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Get the 2nd edition, which is for </a:t>
            </a:r>
            <a:r>
              <a:rPr b="0" lang="en-US" sz="2400" spc="-1" strike="noStrike">
                <a:solidFill>
                  <a:srgbClr val="ff9300"/>
                </a:solidFill>
                <a:latin typeface="Gill Sans"/>
              </a:rPr>
              <a:t>Python 3</a:t>
            </a: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!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142" name="Picture 4" descr=""/>
          <p:cNvPicPr/>
          <p:nvPr/>
        </p:nvPicPr>
        <p:blipFill>
          <a:blip r:embed="rId2"/>
          <a:stretch/>
        </p:blipFill>
        <p:spPr>
          <a:xfrm>
            <a:off x="6827760" y="1959120"/>
            <a:ext cx="1847520" cy="2442960"/>
          </a:xfrm>
          <a:prstGeom prst="rect">
            <a:avLst/>
          </a:prstGeom>
          <a:ln w="0">
            <a:noFill/>
          </a:ln>
        </p:spPr>
      </p:pic>
      <p:sp>
        <p:nvSpPr>
          <p:cNvPr id="143" name="Text Box 5"/>
          <p:cNvSpPr/>
          <p:nvPr/>
        </p:nvSpPr>
        <p:spPr>
          <a:xfrm>
            <a:off x="8942400" y="1959120"/>
            <a:ext cx="4061880" cy="3850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Automate the Boring Stuff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Al Sweigart</a:t>
            </a:r>
            <a:endParaRPr b="0" lang="en-US" sz="24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Useful for some more advanced topics related to using data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44" name="Text Box 6"/>
          <p:cNvSpPr/>
          <p:nvPr/>
        </p:nvSpPr>
        <p:spPr>
          <a:xfrm>
            <a:off x="8856720" y="6894360"/>
            <a:ext cx="4096800" cy="214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Course Notes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220 / 319 instructors</a:t>
            </a:r>
            <a:endParaRPr b="0" lang="en-US" sz="24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Mostly for data science part of class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45" name="Rectangle 7"/>
          <p:cNvSpPr/>
          <p:nvPr/>
        </p:nvSpPr>
        <p:spPr>
          <a:xfrm>
            <a:off x="6827760" y="6754680"/>
            <a:ext cx="1847520" cy="1893600"/>
          </a:xfrm>
          <a:prstGeom prst="rect">
            <a:avLst/>
          </a:prstGeom>
          <a:solidFill>
            <a:srgbClr val="d6d5d5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000000"/>
                </a:solidFill>
                <a:latin typeface="Gill Sans SemiBold"/>
              </a:rPr>
              <a:t>CS 220 / CS319</a:t>
            </a:r>
            <a:endParaRPr b="0" lang="en-US" sz="2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000000"/>
                </a:solidFill>
                <a:latin typeface="Gill Sans SemiBold"/>
              </a:rPr>
              <a:t>Notes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146" name="Text Box 8"/>
          <p:cNvSpPr/>
          <p:nvPr/>
        </p:nvSpPr>
        <p:spPr>
          <a:xfrm>
            <a:off x="2616120" y="6089760"/>
            <a:ext cx="3071520" cy="201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Python for Everyone – Interactive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Barb Ericson</a:t>
            </a:r>
            <a:endParaRPr b="0" lang="en-US" sz="24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Allows you to practice coding as you learn</a:t>
            </a:r>
            <a:endParaRPr b="0" lang="en-US" sz="24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endParaRPr b="0" lang="en-US" sz="3200" spc="-1" strike="noStrike">
              <a:latin typeface="Arial"/>
            </a:endParaRPr>
          </a:p>
        </p:txBody>
      </p:sp>
      <p:pic>
        <p:nvPicPr>
          <p:cNvPr id="147" name="Picture 9" descr=""/>
          <p:cNvPicPr/>
          <p:nvPr/>
        </p:nvPicPr>
        <p:blipFill>
          <a:blip r:embed="rId3"/>
          <a:stretch/>
        </p:blipFill>
        <p:spPr>
          <a:xfrm>
            <a:off x="406440" y="6754680"/>
            <a:ext cx="1866600" cy="1893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1"/>
          <p:cNvSpPr/>
          <p:nvPr/>
        </p:nvSpPr>
        <p:spPr>
          <a:xfrm>
            <a:off x="711360" y="254160"/>
            <a:ext cx="120391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  <a:tab algn="l" pos="118872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Welcome to Data Science Programming I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42" name="Text Box 2"/>
          <p:cNvSpPr/>
          <p:nvPr/>
        </p:nvSpPr>
        <p:spPr>
          <a:xfrm>
            <a:off x="952560" y="1587600"/>
            <a:ext cx="11099520" cy="242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507960" indent="-35568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Data is now integrated into many fields</a:t>
            </a:r>
            <a:endParaRPr b="0" lang="en-US" sz="3200" spc="-1" strike="noStrike">
              <a:latin typeface="Arial"/>
            </a:endParaRPr>
          </a:p>
          <a:p>
            <a:pPr marL="507960" indent="-3556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Journalism</a:t>
            </a:r>
            <a:endParaRPr b="0" lang="en-US" sz="2800" spc="-1" strike="noStrike">
              <a:latin typeface="Arial"/>
            </a:endParaRPr>
          </a:p>
          <a:p>
            <a:pPr marL="507960" indent="-3556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Biology, physics, chemistry</a:t>
            </a:r>
            <a:endParaRPr b="0" lang="en-US" sz="2800" spc="-1" strike="noStrike">
              <a:latin typeface="Arial"/>
            </a:endParaRPr>
          </a:p>
          <a:p>
            <a:pPr marL="507960" indent="-3556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Psychology, sociology, economics, business</a:t>
            </a:r>
            <a:endParaRPr b="0" lang="en-US" sz="2800" spc="-1" strike="noStrike">
              <a:latin typeface="Arial"/>
            </a:endParaRPr>
          </a:p>
          <a:p>
            <a:pPr marL="507960" indent="-3556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Engineering (mechanical, biomedical, industrial, etc.)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43" name="Text Box 3"/>
          <p:cNvSpPr/>
          <p:nvPr/>
        </p:nvSpPr>
        <p:spPr>
          <a:xfrm>
            <a:off x="1539720" y="8920800"/>
            <a:ext cx="458460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 u="sng">
                <a:solidFill>
                  <a:srgbClr val="ccccff"/>
                </a:solidFill>
                <a:uFillTx/>
                <a:latin typeface="Gill Sans"/>
                <a:hlinkClick r:id="rId1"/>
              </a:rPr>
              <a:t>https://www.washingtonpost.com/graphics/2020/national/coronavirus-us-cases-deaths/</a:t>
            </a: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 </a:t>
            </a:r>
            <a:endParaRPr b="0" lang="en-US" sz="800" spc="-1" strike="noStrike">
              <a:latin typeface="Arial"/>
            </a:endParaRPr>
          </a:p>
        </p:txBody>
      </p:sp>
      <p:pic>
        <p:nvPicPr>
          <p:cNvPr id="44" name="Picture 4" descr=""/>
          <p:cNvPicPr/>
          <p:nvPr/>
        </p:nvPicPr>
        <p:blipFill>
          <a:blip r:embed="rId2"/>
          <a:stretch/>
        </p:blipFill>
        <p:spPr>
          <a:xfrm>
            <a:off x="5718240" y="4702320"/>
            <a:ext cx="1468080" cy="1684080"/>
          </a:xfrm>
          <a:prstGeom prst="rect">
            <a:avLst/>
          </a:prstGeom>
          <a:ln w="0">
            <a:noFill/>
          </a:ln>
        </p:spPr>
      </p:pic>
      <p:sp>
        <p:nvSpPr>
          <p:cNvPr id="45" name="Text Box 5"/>
          <p:cNvSpPr/>
          <p:nvPr/>
        </p:nvSpPr>
        <p:spPr>
          <a:xfrm>
            <a:off x="5284440" y="6406200"/>
            <a:ext cx="233676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 u="sng">
                <a:solidFill>
                  <a:srgbClr val="ccccff"/>
                </a:solidFill>
                <a:uFillTx/>
                <a:latin typeface="Gill Sans"/>
                <a:hlinkClick r:id="rId3"/>
              </a:rPr>
              <a:t>https://en.wikipedia.org/wiki/Neuroimaging</a:t>
            </a: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 </a:t>
            </a:r>
            <a:endParaRPr b="0" lang="en-US" sz="800" spc="-1" strike="noStrike">
              <a:latin typeface="Arial"/>
            </a:endParaRPr>
          </a:p>
        </p:txBody>
      </p:sp>
      <p:pic>
        <p:nvPicPr>
          <p:cNvPr id="46" name="Picture 6" descr=""/>
          <p:cNvPicPr/>
          <p:nvPr/>
        </p:nvPicPr>
        <p:blipFill>
          <a:blip r:embed="rId4"/>
          <a:stretch/>
        </p:blipFill>
        <p:spPr>
          <a:xfrm>
            <a:off x="1209600" y="4859280"/>
            <a:ext cx="3470040" cy="1885680"/>
          </a:xfrm>
          <a:prstGeom prst="rect">
            <a:avLst/>
          </a:prstGeom>
          <a:ln w="0">
            <a:noFill/>
          </a:ln>
        </p:spPr>
      </p:pic>
      <p:sp>
        <p:nvSpPr>
          <p:cNvPr id="47" name="Text Box 7"/>
          <p:cNvSpPr/>
          <p:nvPr/>
        </p:nvSpPr>
        <p:spPr>
          <a:xfrm>
            <a:off x="460440" y="6763320"/>
            <a:ext cx="520344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 u="sng">
                <a:solidFill>
                  <a:srgbClr val="ccccff"/>
                </a:solidFill>
                <a:uFillTx/>
                <a:latin typeface="Gill Sans"/>
                <a:hlinkClick r:id="rId5"/>
              </a:rPr>
              <a:t>https://fivethirtyeight.com/features/the-midwest-is-getting-drenched-and-its-causing-big-problems/</a:t>
            </a: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 </a:t>
            </a:r>
            <a:endParaRPr b="0" lang="en-US" sz="800" spc="-1" strike="noStrike">
              <a:latin typeface="Arial"/>
            </a:endParaRPr>
          </a:p>
        </p:txBody>
      </p:sp>
      <p:sp>
        <p:nvSpPr>
          <p:cNvPr id="48" name="Text Box 8"/>
          <p:cNvSpPr/>
          <p:nvPr/>
        </p:nvSpPr>
        <p:spPr>
          <a:xfrm>
            <a:off x="6893640" y="6898320"/>
            <a:ext cx="553716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 u="sng">
                <a:solidFill>
                  <a:srgbClr val="ccccff"/>
                </a:solidFill>
                <a:uFillTx/>
                <a:latin typeface="Gill Sans"/>
                <a:hlinkClick r:id="rId6"/>
              </a:rPr>
              <a:t>https://science.howstuffworks.com/life/genetic/gattaca-gaptacaz-adding-letters-the-genetic-alphabet.htm</a:t>
            </a: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 </a:t>
            </a:r>
            <a:endParaRPr b="0" lang="en-US" sz="800" spc="-1" strike="noStrike">
              <a:latin typeface="Arial"/>
            </a:endParaRPr>
          </a:p>
        </p:txBody>
      </p:sp>
      <p:pic>
        <p:nvPicPr>
          <p:cNvPr id="49" name="Picture 9" descr=""/>
          <p:cNvPicPr/>
          <p:nvPr/>
        </p:nvPicPr>
        <p:blipFill>
          <a:blip r:embed="rId7"/>
          <a:stretch/>
        </p:blipFill>
        <p:spPr>
          <a:xfrm>
            <a:off x="8042400" y="5149800"/>
            <a:ext cx="3238200" cy="168408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10" descr=""/>
          <p:cNvPicPr/>
          <p:nvPr/>
        </p:nvPicPr>
        <p:blipFill>
          <a:blip r:embed="rId8"/>
          <a:stretch/>
        </p:blipFill>
        <p:spPr>
          <a:xfrm>
            <a:off x="7469280" y="7321680"/>
            <a:ext cx="2541240" cy="1383840"/>
          </a:xfrm>
          <a:prstGeom prst="rect">
            <a:avLst/>
          </a:prstGeom>
          <a:ln w="0">
            <a:noFill/>
          </a:ln>
        </p:spPr>
      </p:pic>
      <p:sp>
        <p:nvSpPr>
          <p:cNvPr id="51" name="Text Box 11"/>
          <p:cNvSpPr/>
          <p:nvPr/>
        </p:nvSpPr>
        <p:spPr>
          <a:xfrm>
            <a:off x="6974640" y="8920800"/>
            <a:ext cx="353016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http://www.stressebook.com/finite-element-analysis-in-a-nut-shell/ </a:t>
            </a:r>
            <a:endParaRPr b="0" lang="en-US" sz="800" spc="-1" strike="noStrike">
              <a:latin typeface="Arial"/>
            </a:endParaRPr>
          </a:p>
        </p:txBody>
      </p:sp>
      <p:pic>
        <p:nvPicPr>
          <p:cNvPr id="52" name="Picture 12" descr=""/>
          <p:cNvPicPr/>
          <p:nvPr/>
        </p:nvPicPr>
        <p:blipFill>
          <a:blip r:embed="rId9"/>
          <a:stretch/>
        </p:blipFill>
        <p:spPr>
          <a:xfrm>
            <a:off x="1244520" y="7319880"/>
            <a:ext cx="5171760" cy="152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ext Box 1"/>
          <p:cNvSpPr/>
          <p:nvPr/>
        </p:nvSpPr>
        <p:spPr>
          <a:xfrm>
            <a:off x="635040" y="44604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Course tools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49" name="Text Box 2"/>
          <p:cNvSpPr/>
          <p:nvPr/>
        </p:nvSpPr>
        <p:spPr>
          <a:xfrm>
            <a:off x="635040" y="1720800"/>
            <a:ext cx="600516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76280" indent="-33336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Communication tools</a:t>
            </a:r>
            <a:endParaRPr b="0" lang="en-US" sz="32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Office hours (best way to get help):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Shared Google calendar: requires login with your wisc email</a:t>
            </a:r>
            <a:endParaRPr b="0" lang="en-US" sz="2800" spc="-1" strike="noStrike">
              <a:latin typeface="Arial"/>
            </a:endParaRPr>
          </a:p>
          <a:p>
            <a:pPr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</a:tabLst>
            </a:pP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Canvas: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Quizzes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Personal messages (exam room assignment, exam scantron results, etc.,)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Grades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</a:tabLst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150" name="Oval 3"/>
          <p:cNvSpPr/>
          <p:nvPr/>
        </p:nvSpPr>
        <p:spPr>
          <a:xfrm>
            <a:off x="7977240" y="3475080"/>
            <a:ext cx="2387160" cy="2155320"/>
          </a:xfrm>
          <a:prstGeom prst="ellipse">
            <a:avLst/>
          </a:pr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Students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151" name="Oval 4"/>
          <p:cNvSpPr/>
          <p:nvPr/>
        </p:nvSpPr>
        <p:spPr>
          <a:xfrm>
            <a:off x="6148440" y="6599160"/>
            <a:ext cx="2410920" cy="2133360"/>
          </a:xfrm>
          <a:prstGeom prst="ellipse">
            <a:avLst/>
          </a:pr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Instructor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152" name="Oval 5"/>
          <p:cNvSpPr/>
          <p:nvPr/>
        </p:nvSpPr>
        <p:spPr>
          <a:xfrm>
            <a:off x="10452240" y="6599160"/>
            <a:ext cx="2298240" cy="2133360"/>
          </a:xfrm>
          <a:prstGeom prst="ellipse">
            <a:avLst/>
          </a:pr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TAs / peer mentors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153" name="Line 6"/>
          <p:cNvSpPr/>
          <p:nvPr/>
        </p:nvSpPr>
        <p:spPr>
          <a:xfrm flipV="1">
            <a:off x="9358200" y="5603760"/>
            <a:ext cx="1440" cy="1027080"/>
          </a:xfrm>
          <a:prstGeom prst="line">
            <a:avLst/>
          </a:prstGeom>
          <a:ln w="76320">
            <a:solidFill>
              <a:srgbClr val="00a2ff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4" name="Line 7"/>
          <p:cNvSpPr/>
          <p:nvPr/>
        </p:nvSpPr>
        <p:spPr>
          <a:xfrm flipH="1">
            <a:off x="8470800" y="6656040"/>
            <a:ext cx="880920" cy="598680"/>
          </a:xfrm>
          <a:prstGeom prst="line">
            <a:avLst/>
          </a:prstGeom>
          <a:ln w="76320">
            <a:solidFill>
              <a:srgbClr val="00a2ff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5" name="Line 8"/>
          <p:cNvSpPr/>
          <p:nvPr/>
        </p:nvSpPr>
        <p:spPr>
          <a:xfrm>
            <a:off x="9407520" y="6656040"/>
            <a:ext cx="1044360" cy="598680"/>
          </a:xfrm>
          <a:prstGeom prst="line">
            <a:avLst/>
          </a:prstGeom>
          <a:ln w="76320">
            <a:solidFill>
              <a:srgbClr val="00a2ff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6" name="Text Box 9"/>
          <p:cNvSpPr/>
          <p:nvPr/>
        </p:nvSpPr>
        <p:spPr>
          <a:xfrm>
            <a:off x="8907480" y="5787000"/>
            <a:ext cx="383652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ee220c"/>
                </a:solidFill>
                <a:latin typeface="Gill Sans SemiBold"/>
              </a:rPr>
              <a:t>One-on-one help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 Box 1"/>
          <p:cNvSpPr/>
          <p:nvPr/>
        </p:nvSpPr>
        <p:spPr>
          <a:xfrm>
            <a:off x="722160" y="5079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Course tools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58" name="Text Box 2"/>
          <p:cNvSpPr/>
          <p:nvPr/>
        </p:nvSpPr>
        <p:spPr>
          <a:xfrm>
            <a:off x="722160" y="1992240"/>
            <a:ext cx="1155996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Piazza: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Rule 1: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don’t post more than 5 lines of code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Rule 2: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check other posts before posting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Class Forms: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Feedback form (anonymous / non-anonymous)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Exam conflict forms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Thank you form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Project Submission: GradeScope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Email (least-preferred):</a:t>
            </a:r>
            <a:endParaRPr b="0" lang="en-US" sz="2800" spc="-1" strike="noStrike">
              <a:latin typeface="Arial"/>
            </a:endParaRPr>
          </a:p>
          <a:p>
            <a:pPr lvl="1" marL="9208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Class mailing lists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</a:tabLst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159" name="Oval 3"/>
          <p:cNvSpPr/>
          <p:nvPr/>
        </p:nvSpPr>
        <p:spPr>
          <a:xfrm>
            <a:off x="8712360" y="4648320"/>
            <a:ext cx="2031480" cy="1977840"/>
          </a:xfrm>
          <a:prstGeom prst="ellipse">
            <a:avLst/>
          </a:pr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Students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160" name="Oval 4"/>
          <p:cNvSpPr/>
          <p:nvPr/>
        </p:nvSpPr>
        <p:spPr>
          <a:xfrm>
            <a:off x="6767640" y="7594560"/>
            <a:ext cx="2171520" cy="1977840"/>
          </a:xfrm>
          <a:prstGeom prst="ellipse">
            <a:avLst/>
          </a:pr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Instructors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161" name="Oval 5"/>
          <p:cNvSpPr/>
          <p:nvPr/>
        </p:nvSpPr>
        <p:spPr>
          <a:xfrm>
            <a:off x="10831680" y="7594560"/>
            <a:ext cx="2031480" cy="1977840"/>
          </a:xfrm>
          <a:prstGeom prst="ellipse">
            <a:avLst/>
          </a:pr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TAs / peer mentors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162" name="Line 6"/>
          <p:cNvSpPr/>
          <p:nvPr/>
        </p:nvSpPr>
        <p:spPr>
          <a:xfrm flipV="1">
            <a:off x="9737640" y="6599160"/>
            <a:ext cx="1440" cy="1027080"/>
          </a:xfrm>
          <a:prstGeom prst="line">
            <a:avLst/>
          </a:prstGeom>
          <a:ln w="76320">
            <a:solidFill>
              <a:srgbClr val="00a2ff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3" name="Line 7"/>
          <p:cNvSpPr/>
          <p:nvPr/>
        </p:nvSpPr>
        <p:spPr>
          <a:xfrm flipH="1">
            <a:off x="8850240" y="7650000"/>
            <a:ext cx="880920" cy="598320"/>
          </a:xfrm>
          <a:prstGeom prst="line">
            <a:avLst/>
          </a:prstGeom>
          <a:ln w="76320">
            <a:solidFill>
              <a:srgbClr val="00a2ff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4" name="Line 8"/>
          <p:cNvSpPr/>
          <p:nvPr/>
        </p:nvSpPr>
        <p:spPr>
          <a:xfrm>
            <a:off x="9742320" y="7650000"/>
            <a:ext cx="1044720" cy="598320"/>
          </a:xfrm>
          <a:prstGeom prst="line">
            <a:avLst/>
          </a:prstGeom>
          <a:ln w="76320">
            <a:solidFill>
              <a:srgbClr val="00a2ff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5" name="Text Box 9"/>
          <p:cNvSpPr/>
          <p:nvPr/>
        </p:nvSpPr>
        <p:spPr>
          <a:xfrm>
            <a:off x="9286920" y="6780960"/>
            <a:ext cx="383652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ee220c"/>
                </a:solidFill>
                <a:latin typeface="Gill Sans SemiBold"/>
              </a:rPr>
              <a:t>One-on-one help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 Box 1"/>
          <p:cNvSpPr/>
          <p:nvPr/>
        </p:nvSpPr>
        <p:spPr>
          <a:xfrm>
            <a:off x="919080" y="83808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Grades - CS220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67" name="Text Box 2"/>
          <p:cNvSpPr/>
          <p:nvPr/>
        </p:nvSpPr>
        <p:spPr>
          <a:xfrm>
            <a:off x="952560" y="2577960"/>
            <a:ext cx="5702040" cy="502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47%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programming projects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13 projects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p1: 1%, p9: 2%, remaining projects 4%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32%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exams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10% midterm 1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10% midterm 2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12% final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16%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quizzes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10 quizzes (drop 2 lowest scores)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68" name="Text Box 3"/>
          <p:cNvSpPr/>
          <p:nvPr/>
        </p:nvSpPr>
        <p:spPr>
          <a:xfrm>
            <a:off x="6883560" y="3149640"/>
            <a:ext cx="6006600" cy="388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4%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labs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13 labs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1%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class surveys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 Box 1"/>
          <p:cNvSpPr/>
          <p:nvPr/>
        </p:nvSpPr>
        <p:spPr>
          <a:xfrm>
            <a:off x="919080" y="83808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Grades – CS319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70" name="Text Box 2"/>
          <p:cNvSpPr/>
          <p:nvPr/>
        </p:nvSpPr>
        <p:spPr>
          <a:xfrm>
            <a:off x="952560" y="2577960"/>
            <a:ext cx="5702040" cy="502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31%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programming projects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9 CS220 projects: p1 to p9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p1: 1%, p9: 2%, remaining projects 4%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32%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exams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10% midterm 1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10% midterm 2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12% final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16%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quizzes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10 quizzes (drop 2 lowest scores)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71" name="Text Box 3"/>
          <p:cNvSpPr/>
          <p:nvPr/>
        </p:nvSpPr>
        <p:spPr>
          <a:xfrm>
            <a:off x="6883560" y="3124080"/>
            <a:ext cx="6006600" cy="388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2%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labs</a:t>
            </a:r>
            <a:endParaRPr b="0" lang="en-US" sz="28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P1 – P9</a:t>
            </a:r>
            <a:endParaRPr b="0" lang="en-US" sz="28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Self-guided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20%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graduate-level project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Proposal: 4%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Data Set: 4%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Initial Code: 4%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Final Code: 4%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Presentation: 2%</a:t>
            </a:r>
            <a:endParaRPr b="0" lang="en-US" sz="2800" spc="-1" strike="noStrike">
              <a:latin typeface="Arial"/>
            </a:endParaRPr>
          </a:p>
          <a:p>
            <a:pPr marL="460440" indent="-322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1db100"/>
                </a:solidFill>
                <a:latin typeface="Gill Sans"/>
              </a:rPr>
              <a:t>1%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- </a:t>
            </a:r>
            <a:r>
              <a:rPr b="1" lang="en-US" sz="2800" spc="-1" strike="noStrike">
                <a:solidFill>
                  <a:srgbClr val="000000"/>
                </a:solidFill>
                <a:latin typeface="Gill Sans"/>
              </a:rPr>
              <a:t>class surveys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 Box 1"/>
          <p:cNvSpPr/>
          <p:nvPr/>
        </p:nvSpPr>
        <p:spPr>
          <a:xfrm>
            <a:off x="952560" y="73008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Letter Grades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73" name="Text Box 2"/>
          <p:cNvSpPr/>
          <p:nvPr/>
        </p:nvSpPr>
        <p:spPr>
          <a:xfrm>
            <a:off x="5740560" y="5132160"/>
            <a:ext cx="5028840" cy="305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spAutoFit/>
          </a:bodyPr>
          <a:p>
            <a:pPr marL="596880" indent="-457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93% - 100%: 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	</a:t>
            </a:r>
            <a:r>
              <a:rPr b="0" lang="en-US" sz="3200" spc="-1" strike="noStrike">
                <a:solidFill>
                  <a:srgbClr val="00b050"/>
                </a:solidFill>
                <a:latin typeface="Gill Sans"/>
              </a:rPr>
              <a:t>A</a:t>
            </a:r>
            <a:endParaRPr b="0" lang="en-US" sz="3200" spc="-1" strike="noStrike">
              <a:latin typeface="Arial"/>
            </a:endParaRPr>
          </a:p>
          <a:p>
            <a:pPr marL="596880" indent="-457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88% - 92.99%: 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	</a:t>
            </a:r>
            <a:r>
              <a:rPr b="0" lang="en-US" sz="3200" spc="-1" strike="noStrike">
                <a:solidFill>
                  <a:srgbClr val="00b050"/>
                </a:solidFill>
                <a:latin typeface="Gill Sans"/>
              </a:rPr>
              <a:t>AB</a:t>
            </a:r>
            <a:endParaRPr b="0" lang="en-US" sz="3200" spc="-1" strike="noStrike">
              <a:latin typeface="Arial"/>
            </a:endParaRPr>
          </a:p>
          <a:p>
            <a:pPr marL="596880" indent="-457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80% - 87.99%: 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	</a:t>
            </a:r>
            <a:r>
              <a:rPr b="0" lang="en-US" sz="3200" spc="-1" strike="noStrike">
                <a:solidFill>
                  <a:srgbClr val="00b050"/>
                </a:solidFill>
                <a:latin typeface="Gill Sans"/>
              </a:rPr>
              <a:t>B</a:t>
            </a:r>
            <a:endParaRPr b="0" lang="en-US" sz="3200" spc="-1" strike="noStrike">
              <a:latin typeface="Arial"/>
            </a:endParaRPr>
          </a:p>
          <a:p>
            <a:pPr marL="596880" indent="-457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75% - 79.99%: 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	</a:t>
            </a:r>
            <a:r>
              <a:rPr b="0" lang="en-US" sz="3200" spc="-1" strike="noStrike">
                <a:solidFill>
                  <a:srgbClr val="00b050"/>
                </a:solidFill>
                <a:latin typeface="Gill Sans"/>
              </a:rPr>
              <a:t>BC</a:t>
            </a:r>
            <a:endParaRPr b="0" lang="en-US" sz="3200" spc="-1" strike="noStrike">
              <a:latin typeface="Arial"/>
            </a:endParaRPr>
          </a:p>
          <a:p>
            <a:pPr marL="596880" indent="-457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70% - 79.99%: 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	</a:t>
            </a:r>
            <a:r>
              <a:rPr b="0" lang="en-US" sz="3200" spc="-1" strike="noStrike">
                <a:solidFill>
                  <a:srgbClr val="00b050"/>
                </a:solidFill>
                <a:latin typeface="Gill Sans"/>
              </a:rPr>
              <a:t>C</a:t>
            </a:r>
            <a:endParaRPr b="0" lang="en-US" sz="3200" spc="-1" strike="noStrike">
              <a:latin typeface="Arial"/>
            </a:endParaRPr>
          </a:p>
          <a:p>
            <a:pPr marL="596880" indent="-457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60% - 69.99% 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	</a:t>
            </a:r>
            <a:r>
              <a:rPr b="0" lang="en-US" sz="3200" spc="-1" strike="noStrike">
                <a:solidFill>
                  <a:srgbClr val="00b050"/>
                </a:solidFill>
                <a:latin typeface="Gill Sans"/>
              </a:rPr>
              <a:t>D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174" name="Text Box 3"/>
          <p:cNvSpPr/>
          <p:nvPr/>
        </p:nvSpPr>
        <p:spPr>
          <a:xfrm>
            <a:off x="1215720" y="6007680"/>
            <a:ext cx="3368520" cy="64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3600" spc="-1" strike="noStrike">
                <a:solidFill>
                  <a:srgbClr val="000000"/>
                </a:solidFill>
                <a:latin typeface="Gill Sans"/>
              </a:rPr>
              <a:t>Grade cut-offs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75" name="Text Box 4"/>
          <p:cNvSpPr/>
          <p:nvPr/>
        </p:nvSpPr>
        <p:spPr>
          <a:xfrm>
            <a:off x="1428840" y="2209680"/>
            <a:ext cx="1155816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Your final grade is based on sum of all points earned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Your grade does not depend on other students’ grade – no curving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We will NOT be rounding off scores at the end of the semester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No extra credit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Today's Topics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77" name="Text Box 2"/>
          <p:cNvSpPr/>
          <p:nvPr/>
        </p:nvSpPr>
        <p:spPr>
          <a:xfrm>
            <a:off x="952560" y="158760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929292"/>
                </a:solidFill>
                <a:latin typeface="Gill Sans"/>
              </a:rPr>
              <a:t>Introductions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Course overview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Topics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Lecture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Lab 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Readings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Class communication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Grades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ee220c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ee220c"/>
                </a:solidFill>
                <a:latin typeface="Gill Sans"/>
              </a:rPr>
              <a:t>Projects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Exams &amp; quizzes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Website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Prior student reaction to projects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79" name="Text Box 2"/>
          <p:cNvSpPr/>
          <p:nvPr/>
        </p:nvSpPr>
        <p:spPr>
          <a:xfrm>
            <a:off x="462240" y="1611720"/>
            <a:ext cx="705060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>
              <a:lnSpc>
                <a:spcPts val="4099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2100" spc="-1" strike="noStrike">
                <a:solidFill>
                  <a:srgbClr val="333333"/>
                </a:solidFill>
                <a:latin typeface="Gill Sans"/>
              </a:rPr>
              <a:t>Projects: How useful were projects to your learning?</a:t>
            </a:r>
            <a:endParaRPr b="0" lang="en-US" sz="2100" spc="-1" strike="noStrike">
              <a:latin typeface="Arial"/>
            </a:endParaRPr>
          </a:p>
        </p:txBody>
      </p:sp>
      <p:pic>
        <p:nvPicPr>
          <p:cNvPr id="180" name="Picture 3" descr=""/>
          <p:cNvPicPr/>
          <p:nvPr/>
        </p:nvPicPr>
        <p:blipFill>
          <a:blip r:embed="rId1"/>
          <a:stretch/>
        </p:blipFill>
        <p:spPr>
          <a:xfrm>
            <a:off x="635040" y="2157480"/>
            <a:ext cx="11269440" cy="7341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Project Overview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82" name="Text Box 2"/>
          <p:cNvSpPr/>
          <p:nvPr/>
        </p:nvSpPr>
        <p:spPr>
          <a:xfrm>
            <a:off x="952560" y="158760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44600" indent="-31104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Nearly all projects will relate to some dataset</a:t>
            </a:r>
            <a:endParaRPr b="0" lang="en-US" sz="3200" spc="-1" strike="noStrike">
              <a:latin typeface="Arial"/>
            </a:endParaRPr>
          </a:p>
          <a:p>
            <a:pPr marL="444600" indent="-31104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Timeline</a:t>
            </a:r>
            <a:endParaRPr b="0" lang="en-US" sz="3200" spc="-1" strike="noStrike">
              <a:latin typeface="Arial"/>
            </a:endParaRPr>
          </a:p>
          <a:p>
            <a:pPr marL="444600" indent="-311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Projects will be due on </a:t>
            </a:r>
            <a:r>
              <a:rPr b="0" lang="en-US" sz="2800" spc="-1" strike="noStrike">
                <a:solidFill>
                  <a:srgbClr val="ee220c"/>
                </a:solidFill>
                <a:latin typeface="Gill Sans"/>
              </a:rPr>
              <a:t>Wednesdays at 11:59:00 pm</a:t>
            </a:r>
            <a:endParaRPr b="0" lang="en-US" sz="2800" spc="-1" strike="noStrike">
              <a:latin typeface="Arial"/>
            </a:endParaRPr>
          </a:p>
          <a:p>
            <a:pPr marL="444600" indent="-311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You get a bank of 12 late days (automatically applied, may not be used on last project)</a:t>
            </a:r>
            <a:endParaRPr b="0" lang="en-US" sz="2800" spc="-1" strike="noStrike">
              <a:latin typeface="Arial"/>
            </a:endParaRPr>
          </a:p>
          <a:p>
            <a:pPr marL="444600" indent="-311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After late days, 5% deduction per day late (up to 7 days late)</a:t>
            </a:r>
            <a:endParaRPr b="0" lang="en-US" sz="2800" spc="-1" strike="noStrike">
              <a:latin typeface="Arial"/>
            </a:endParaRPr>
          </a:p>
          <a:p>
            <a:pPr marL="444600" indent="-31104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Getting help</a:t>
            </a:r>
            <a:endParaRPr b="0" lang="en-US" sz="3200" spc="-1" strike="noStrike">
              <a:latin typeface="Arial"/>
            </a:endParaRPr>
          </a:p>
          <a:p>
            <a:pPr marL="444600" indent="-311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Office hours</a:t>
            </a:r>
            <a:endParaRPr b="0" lang="en-US" sz="2800" spc="-1" strike="noStrike">
              <a:latin typeface="Arial"/>
            </a:endParaRPr>
          </a:p>
          <a:p>
            <a:pPr marL="444600" indent="-311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Lab sessions</a:t>
            </a:r>
            <a:endParaRPr b="0" lang="en-US" sz="2800" spc="-1" strike="noStrike">
              <a:latin typeface="Arial"/>
            </a:endParaRPr>
          </a:p>
          <a:p>
            <a:pPr marL="444600" indent="-311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Piazza</a:t>
            </a:r>
            <a:endParaRPr b="0" lang="en-US" sz="2800" spc="-1" strike="noStrike">
              <a:latin typeface="Arial"/>
            </a:endParaRPr>
          </a:p>
          <a:p>
            <a:pPr marL="444600" indent="-3110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</a:tabLst>
            </a:pP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 Box 1"/>
          <p:cNvSpPr/>
          <p:nvPr/>
        </p:nvSpPr>
        <p:spPr>
          <a:xfrm>
            <a:off x="952560" y="61740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Pair Programming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84" name="Text Box 2"/>
          <p:cNvSpPr/>
          <p:nvPr/>
        </p:nvSpPr>
        <p:spPr>
          <a:xfrm>
            <a:off x="952560" y="201456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You can optionally work in pairs of two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CS220 students can partner with any CS220 students, in any  section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CS319 students can partner with any CS319 students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You can choose to keep the same partner, for multiple projects or choose to switch partners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185" name="Freeform 3"/>
          <p:cNvSpPr/>
          <p:nvPr/>
        </p:nvSpPr>
        <p:spPr>
          <a:xfrm>
            <a:off x="3726000" y="5715000"/>
            <a:ext cx="2776320" cy="1553760"/>
          </a:xfrm>
          <a:custGeom>
            <a:avLst/>
            <a:gdLst/>
            <a:ahLst/>
            <a:rect l="l" t="t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6" name="Freeform 4"/>
          <p:cNvSpPr/>
          <p:nvPr/>
        </p:nvSpPr>
        <p:spPr>
          <a:xfrm>
            <a:off x="4437000" y="6566040"/>
            <a:ext cx="1353600" cy="1172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10801" y="0"/>
                </a:moveTo>
                <a:cubicBezTo>
                  <a:pt x="8419" y="0"/>
                  <a:pt x="7041" y="1374"/>
                  <a:pt x="6553" y="3337"/>
                </a:cubicBezTo>
                <a:cubicBezTo>
                  <a:pt x="6322" y="4269"/>
                  <a:pt x="6312" y="5365"/>
                  <a:pt x="6383" y="6556"/>
                </a:cubicBezTo>
                <a:cubicBezTo>
                  <a:pt x="6251" y="6550"/>
                  <a:pt x="6103" y="6550"/>
                  <a:pt x="5944" y="6556"/>
                </a:cubicBezTo>
                <a:cubicBezTo>
                  <a:pt x="5170" y="6600"/>
                  <a:pt x="5740" y="8660"/>
                  <a:pt x="6261" y="9870"/>
                </a:cubicBezTo>
                <a:cubicBezTo>
                  <a:pt x="6371" y="10117"/>
                  <a:pt x="6602" y="10060"/>
                  <a:pt x="6700" y="10028"/>
                </a:cubicBezTo>
                <a:cubicBezTo>
                  <a:pt x="6898" y="12074"/>
                  <a:pt x="7173" y="12688"/>
                  <a:pt x="7865" y="13587"/>
                </a:cubicBezTo>
                <a:lnTo>
                  <a:pt x="7853" y="14563"/>
                </a:lnTo>
                <a:cubicBezTo>
                  <a:pt x="7836" y="15893"/>
                  <a:pt x="7177" y="16995"/>
                  <a:pt x="6102" y="17704"/>
                </a:cubicBezTo>
                <a:cubicBezTo>
                  <a:pt x="6014" y="17761"/>
                  <a:pt x="5927" y="17818"/>
                  <a:pt x="5839" y="17863"/>
                </a:cubicBezTo>
                <a:cubicBezTo>
                  <a:pt x="5335" y="18148"/>
                  <a:pt x="4780" y="18293"/>
                  <a:pt x="4221" y="18318"/>
                </a:cubicBezTo>
                <a:cubicBezTo>
                  <a:pt x="1630" y="18457"/>
                  <a:pt x="779" y="19820"/>
                  <a:pt x="0" y="21600"/>
                </a:cubicBezTo>
                <a:lnTo>
                  <a:pt x="10801" y="21600"/>
                </a:lnTo>
                <a:lnTo>
                  <a:pt x="21600" y="21600"/>
                </a:lnTo>
                <a:cubicBezTo>
                  <a:pt x="20821" y="19820"/>
                  <a:pt x="19970" y="18457"/>
                  <a:pt x="17379" y="18318"/>
                </a:cubicBezTo>
                <a:cubicBezTo>
                  <a:pt x="16820" y="18286"/>
                  <a:pt x="16260" y="18148"/>
                  <a:pt x="15761" y="17863"/>
                </a:cubicBezTo>
                <a:cubicBezTo>
                  <a:pt x="15678" y="17812"/>
                  <a:pt x="15591" y="17761"/>
                  <a:pt x="15498" y="17704"/>
                </a:cubicBezTo>
                <a:cubicBezTo>
                  <a:pt x="14423" y="16995"/>
                  <a:pt x="13758" y="15893"/>
                  <a:pt x="13747" y="14563"/>
                </a:cubicBezTo>
                <a:lnTo>
                  <a:pt x="13737" y="13587"/>
                </a:lnTo>
                <a:cubicBezTo>
                  <a:pt x="14428" y="12688"/>
                  <a:pt x="14697" y="12074"/>
                  <a:pt x="14900" y="10028"/>
                </a:cubicBezTo>
                <a:cubicBezTo>
                  <a:pt x="14993" y="10066"/>
                  <a:pt x="15229" y="10123"/>
                  <a:pt x="15339" y="9870"/>
                </a:cubicBezTo>
                <a:cubicBezTo>
                  <a:pt x="15865" y="8660"/>
                  <a:pt x="16431" y="6600"/>
                  <a:pt x="15658" y="6556"/>
                </a:cubicBezTo>
                <a:cubicBezTo>
                  <a:pt x="15498" y="6550"/>
                  <a:pt x="15350" y="6543"/>
                  <a:pt x="15219" y="6556"/>
                </a:cubicBezTo>
                <a:cubicBezTo>
                  <a:pt x="15290" y="5371"/>
                  <a:pt x="15283" y="4269"/>
                  <a:pt x="15047" y="3337"/>
                </a:cubicBezTo>
                <a:cubicBezTo>
                  <a:pt x="14559" y="1374"/>
                  <a:pt x="13183" y="0"/>
                  <a:pt x="10801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Text Box 5"/>
          <p:cNvSpPr/>
          <p:nvPr/>
        </p:nvSpPr>
        <p:spPr>
          <a:xfrm>
            <a:off x="4351320" y="7882560"/>
            <a:ext cx="152460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partner 1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88" name="Text Box 6"/>
          <p:cNvSpPr/>
          <p:nvPr/>
        </p:nvSpPr>
        <p:spPr>
          <a:xfrm>
            <a:off x="3486600" y="8592120"/>
            <a:ext cx="682632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b050"/>
                </a:solidFill>
                <a:latin typeface="Gill Sans"/>
              </a:rPr>
              <a:t>Best practice: working alongside each other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89" name="Freeform 7"/>
          <p:cNvSpPr/>
          <p:nvPr/>
        </p:nvSpPr>
        <p:spPr>
          <a:xfrm>
            <a:off x="6900840" y="5715000"/>
            <a:ext cx="2776320" cy="1553760"/>
          </a:xfrm>
          <a:custGeom>
            <a:avLst/>
            <a:gdLst/>
            <a:ahLst/>
            <a:rect l="l" t="t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0" name="Freeform 8"/>
          <p:cNvSpPr/>
          <p:nvPr/>
        </p:nvSpPr>
        <p:spPr>
          <a:xfrm>
            <a:off x="7612200" y="6566040"/>
            <a:ext cx="1353600" cy="1172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10801" y="0"/>
                </a:moveTo>
                <a:cubicBezTo>
                  <a:pt x="8419" y="0"/>
                  <a:pt x="7041" y="1374"/>
                  <a:pt x="6553" y="3337"/>
                </a:cubicBezTo>
                <a:cubicBezTo>
                  <a:pt x="6322" y="4269"/>
                  <a:pt x="6312" y="5365"/>
                  <a:pt x="6383" y="6556"/>
                </a:cubicBezTo>
                <a:cubicBezTo>
                  <a:pt x="6251" y="6550"/>
                  <a:pt x="6103" y="6550"/>
                  <a:pt x="5944" y="6556"/>
                </a:cubicBezTo>
                <a:cubicBezTo>
                  <a:pt x="5170" y="6600"/>
                  <a:pt x="5740" y="8660"/>
                  <a:pt x="6261" y="9870"/>
                </a:cubicBezTo>
                <a:cubicBezTo>
                  <a:pt x="6371" y="10117"/>
                  <a:pt x="6602" y="10060"/>
                  <a:pt x="6700" y="10028"/>
                </a:cubicBezTo>
                <a:cubicBezTo>
                  <a:pt x="6898" y="12074"/>
                  <a:pt x="7173" y="12688"/>
                  <a:pt x="7865" y="13587"/>
                </a:cubicBezTo>
                <a:lnTo>
                  <a:pt x="7853" y="14563"/>
                </a:lnTo>
                <a:cubicBezTo>
                  <a:pt x="7836" y="15893"/>
                  <a:pt x="7177" y="16995"/>
                  <a:pt x="6102" y="17704"/>
                </a:cubicBezTo>
                <a:cubicBezTo>
                  <a:pt x="6014" y="17761"/>
                  <a:pt x="5927" y="17818"/>
                  <a:pt x="5839" y="17863"/>
                </a:cubicBezTo>
                <a:cubicBezTo>
                  <a:pt x="5335" y="18148"/>
                  <a:pt x="4780" y="18293"/>
                  <a:pt x="4221" y="18318"/>
                </a:cubicBezTo>
                <a:cubicBezTo>
                  <a:pt x="1630" y="18457"/>
                  <a:pt x="779" y="19820"/>
                  <a:pt x="0" y="21600"/>
                </a:cubicBezTo>
                <a:lnTo>
                  <a:pt x="10801" y="21600"/>
                </a:lnTo>
                <a:lnTo>
                  <a:pt x="21600" y="21600"/>
                </a:lnTo>
                <a:cubicBezTo>
                  <a:pt x="20821" y="19820"/>
                  <a:pt x="19970" y="18457"/>
                  <a:pt x="17379" y="18318"/>
                </a:cubicBezTo>
                <a:cubicBezTo>
                  <a:pt x="16820" y="18286"/>
                  <a:pt x="16260" y="18148"/>
                  <a:pt x="15761" y="17863"/>
                </a:cubicBezTo>
                <a:cubicBezTo>
                  <a:pt x="15678" y="17812"/>
                  <a:pt x="15591" y="17761"/>
                  <a:pt x="15498" y="17704"/>
                </a:cubicBezTo>
                <a:cubicBezTo>
                  <a:pt x="14423" y="16995"/>
                  <a:pt x="13758" y="15893"/>
                  <a:pt x="13747" y="14563"/>
                </a:cubicBezTo>
                <a:lnTo>
                  <a:pt x="13737" y="13587"/>
                </a:lnTo>
                <a:cubicBezTo>
                  <a:pt x="14428" y="12688"/>
                  <a:pt x="14697" y="12074"/>
                  <a:pt x="14900" y="10028"/>
                </a:cubicBezTo>
                <a:cubicBezTo>
                  <a:pt x="14993" y="10066"/>
                  <a:pt x="15229" y="10123"/>
                  <a:pt x="15339" y="9870"/>
                </a:cubicBezTo>
                <a:cubicBezTo>
                  <a:pt x="15865" y="8660"/>
                  <a:pt x="16431" y="6600"/>
                  <a:pt x="15658" y="6556"/>
                </a:cubicBezTo>
                <a:cubicBezTo>
                  <a:pt x="15498" y="6550"/>
                  <a:pt x="15350" y="6543"/>
                  <a:pt x="15219" y="6556"/>
                </a:cubicBezTo>
                <a:cubicBezTo>
                  <a:pt x="15290" y="5371"/>
                  <a:pt x="15283" y="4269"/>
                  <a:pt x="15047" y="3337"/>
                </a:cubicBezTo>
                <a:cubicBezTo>
                  <a:pt x="14559" y="1374"/>
                  <a:pt x="13183" y="0"/>
                  <a:pt x="10801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1" name="Text Box 9"/>
          <p:cNvSpPr/>
          <p:nvPr/>
        </p:nvSpPr>
        <p:spPr>
          <a:xfrm>
            <a:off x="7526520" y="7882560"/>
            <a:ext cx="152460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partner 2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ext Box 1"/>
          <p:cNvSpPr/>
          <p:nvPr/>
        </p:nvSpPr>
        <p:spPr>
          <a:xfrm>
            <a:off x="1082520" y="76500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Pair Programming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93" name="Freeform 2"/>
          <p:cNvSpPr/>
          <p:nvPr/>
        </p:nvSpPr>
        <p:spPr>
          <a:xfrm>
            <a:off x="2844720" y="3322800"/>
            <a:ext cx="2776320" cy="1553760"/>
          </a:xfrm>
          <a:custGeom>
            <a:avLst/>
            <a:gdLst/>
            <a:ahLst/>
            <a:rect l="l" t="t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4" name="Freeform 3"/>
          <p:cNvSpPr/>
          <p:nvPr/>
        </p:nvSpPr>
        <p:spPr>
          <a:xfrm>
            <a:off x="3556080" y="4173480"/>
            <a:ext cx="1353600" cy="1172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10801" y="0"/>
                </a:moveTo>
                <a:cubicBezTo>
                  <a:pt x="8419" y="0"/>
                  <a:pt x="7041" y="1374"/>
                  <a:pt x="6553" y="3337"/>
                </a:cubicBezTo>
                <a:cubicBezTo>
                  <a:pt x="6322" y="4269"/>
                  <a:pt x="6312" y="5365"/>
                  <a:pt x="6383" y="6556"/>
                </a:cubicBezTo>
                <a:cubicBezTo>
                  <a:pt x="6251" y="6550"/>
                  <a:pt x="6103" y="6550"/>
                  <a:pt x="5944" y="6556"/>
                </a:cubicBezTo>
                <a:cubicBezTo>
                  <a:pt x="5170" y="6600"/>
                  <a:pt x="5740" y="8660"/>
                  <a:pt x="6261" y="9870"/>
                </a:cubicBezTo>
                <a:cubicBezTo>
                  <a:pt x="6371" y="10117"/>
                  <a:pt x="6602" y="10060"/>
                  <a:pt x="6700" y="10028"/>
                </a:cubicBezTo>
                <a:cubicBezTo>
                  <a:pt x="6898" y="12074"/>
                  <a:pt x="7173" y="12688"/>
                  <a:pt x="7865" y="13587"/>
                </a:cubicBezTo>
                <a:lnTo>
                  <a:pt x="7853" y="14563"/>
                </a:lnTo>
                <a:cubicBezTo>
                  <a:pt x="7836" y="15893"/>
                  <a:pt x="7177" y="16995"/>
                  <a:pt x="6102" y="17704"/>
                </a:cubicBezTo>
                <a:cubicBezTo>
                  <a:pt x="6014" y="17761"/>
                  <a:pt x="5927" y="17818"/>
                  <a:pt x="5839" y="17863"/>
                </a:cubicBezTo>
                <a:cubicBezTo>
                  <a:pt x="5335" y="18148"/>
                  <a:pt x="4780" y="18293"/>
                  <a:pt x="4221" y="18318"/>
                </a:cubicBezTo>
                <a:cubicBezTo>
                  <a:pt x="1630" y="18457"/>
                  <a:pt x="779" y="19820"/>
                  <a:pt x="0" y="21600"/>
                </a:cubicBezTo>
                <a:lnTo>
                  <a:pt x="10801" y="21600"/>
                </a:lnTo>
                <a:lnTo>
                  <a:pt x="21600" y="21600"/>
                </a:lnTo>
                <a:cubicBezTo>
                  <a:pt x="20821" y="19820"/>
                  <a:pt x="19970" y="18457"/>
                  <a:pt x="17379" y="18318"/>
                </a:cubicBezTo>
                <a:cubicBezTo>
                  <a:pt x="16820" y="18286"/>
                  <a:pt x="16260" y="18148"/>
                  <a:pt x="15761" y="17863"/>
                </a:cubicBezTo>
                <a:cubicBezTo>
                  <a:pt x="15678" y="17812"/>
                  <a:pt x="15591" y="17761"/>
                  <a:pt x="15498" y="17704"/>
                </a:cubicBezTo>
                <a:cubicBezTo>
                  <a:pt x="14423" y="16995"/>
                  <a:pt x="13758" y="15893"/>
                  <a:pt x="13747" y="14563"/>
                </a:cubicBezTo>
                <a:lnTo>
                  <a:pt x="13737" y="13587"/>
                </a:lnTo>
                <a:cubicBezTo>
                  <a:pt x="14428" y="12688"/>
                  <a:pt x="14697" y="12074"/>
                  <a:pt x="14900" y="10028"/>
                </a:cubicBezTo>
                <a:cubicBezTo>
                  <a:pt x="14993" y="10066"/>
                  <a:pt x="15229" y="10123"/>
                  <a:pt x="15339" y="9870"/>
                </a:cubicBezTo>
                <a:cubicBezTo>
                  <a:pt x="15865" y="8660"/>
                  <a:pt x="16431" y="6600"/>
                  <a:pt x="15658" y="6556"/>
                </a:cubicBezTo>
                <a:cubicBezTo>
                  <a:pt x="15498" y="6550"/>
                  <a:pt x="15350" y="6543"/>
                  <a:pt x="15219" y="6556"/>
                </a:cubicBezTo>
                <a:cubicBezTo>
                  <a:pt x="15290" y="5371"/>
                  <a:pt x="15283" y="4269"/>
                  <a:pt x="15047" y="3337"/>
                </a:cubicBezTo>
                <a:cubicBezTo>
                  <a:pt x="14559" y="1374"/>
                  <a:pt x="13183" y="0"/>
                  <a:pt x="10801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5" name="Text Box 4"/>
          <p:cNvSpPr/>
          <p:nvPr/>
        </p:nvSpPr>
        <p:spPr>
          <a:xfrm>
            <a:off x="3470400" y="5490360"/>
            <a:ext cx="152460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partner 1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96" name="Text Box 5"/>
          <p:cNvSpPr/>
          <p:nvPr/>
        </p:nvSpPr>
        <p:spPr>
          <a:xfrm>
            <a:off x="1517400" y="6893640"/>
            <a:ext cx="1022976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400" spc="-1" strike="noStrike">
                <a:solidFill>
                  <a:srgbClr val="ee220c"/>
                </a:solidFill>
                <a:latin typeface="Gill Sans"/>
              </a:rPr>
              <a:t>Breaks syllabus rules: working on different parts at different times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97" name="Freeform 6"/>
          <p:cNvSpPr/>
          <p:nvPr/>
        </p:nvSpPr>
        <p:spPr>
          <a:xfrm>
            <a:off x="1490760" y="2543040"/>
            <a:ext cx="1267920" cy="1267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10800" y="0"/>
                </a:moveTo>
                <a:lnTo>
                  <a:pt x="8912" y="3909"/>
                </a:lnTo>
                <a:cubicBezTo>
                  <a:pt x="9458" y="3767"/>
                  <a:pt x="10107" y="3684"/>
                  <a:pt x="10795" y="3684"/>
                </a:cubicBezTo>
                <a:cubicBezTo>
                  <a:pt x="11488" y="3684"/>
                  <a:pt x="12138" y="3766"/>
                  <a:pt x="12695" y="3914"/>
                </a:cubicBezTo>
                <a:lnTo>
                  <a:pt x="10800" y="0"/>
                </a:lnTo>
                <a:close/>
                <a:moveTo>
                  <a:pt x="18430" y="3160"/>
                </a:moveTo>
                <a:lnTo>
                  <a:pt x="14332" y="4591"/>
                </a:lnTo>
                <a:cubicBezTo>
                  <a:pt x="14828" y="4880"/>
                  <a:pt x="15340" y="5278"/>
                  <a:pt x="15826" y="5764"/>
                </a:cubicBezTo>
                <a:cubicBezTo>
                  <a:pt x="16317" y="6255"/>
                  <a:pt x="16717" y="6774"/>
                  <a:pt x="17006" y="7265"/>
                </a:cubicBezTo>
                <a:lnTo>
                  <a:pt x="18430" y="3160"/>
                </a:lnTo>
                <a:close/>
                <a:moveTo>
                  <a:pt x="3160" y="3172"/>
                </a:moveTo>
                <a:lnTo>
                  <a:pt x="4591" y="7270"/>
                </a:lnTo>
                <a:cubicBezTo>
                  <a:pt x="4880" y="6773"/>
                  <a:pt x="5278" y="6260"/>
                  <a:pt x="5764" y="5774"/>
                </a:cubicBezTo>
                <a:cubicBezTo>
                  <a:pt x="6255" y="5283"/>
                  <a:pt x="6774" y="4885"/>
                  <a:pt x="7265" y="4596"/>
                </a:cubicBezTo>
                <a:lnTo>
                  <a:pt x="3160" y="3172"/>
                </a:lnTo>
                <a:close/>
                <a:moveTo>
                  <a:pt x="10800" y="4661"/>
                </a:moveTo>
                <a:cubicBezTo>
                  <a:pt x="7400" y="4661"/>
                  <a:pt x="4633" y="7427"/>
                  <a:pt x="4633" y="10827"/>
                </a:cubicBezTo>
                <a:cubicBezTo>
                  <a:pt x="4633" y="14227"/>
                  <a:pt x="7400" y="16994"/>
                  <a:pt x="10800" y="16994"/>
                </a:cubicBezTo>
                <a:cubicBezTo>
                  <a:pt x="14200" y="16994"/>
                  <a:pt x="16967" y="14227"/>
                  <a:pt x="16967" y="10827"/>
                </a:cubicBezTo>
                <a:cubicBezTo>
                  <a:pt x="16967" y="7427"/>
                  <a:pt x="14200" y="4661"/>
                  <a:pt x="10800" y="4661"/>
                </a:cubicBezTo>
                <a:close/>
                <a:moveTo>
                  <a:pt x="3914" y="8907"/>
                </a:moveTo>
                <a:lnTo>
                  <a:pt x="0" y="10800"/>
                </a:lnTo>
                <a:lnTo>
                  <a:pt x="3909" y="12688"/>
                </a:lnTo>
                <a:cubicBezTo>
                  <a:pt x="3767" y="12137"/>
                  <a:pt x="3684" y="11493"/>
                  <a:pt x="3684" y="10805"/>
                </a:cubicBezTo>
                <a:cubicBezTo>
                  <a:pt x="3684" y="10112"/>
                  <a:pt x="3766" y="9464"/>
                  <a:pt x="3914" y="8907"/>
                </a:cubicBezTo>
                <a:close/>
                <a:moveTo>
                  <a:pt x="17693" y="8907"/>
                </a:moveTo>
                <a:cubicBezTo>
                  <a:pt x="17835" y="9458"/>
                  <a:pt x="17916" y="10102"/>
                  <a:pt x="17916" y="10790"/>
                </a:cubicBezTo>
                <a:cubicBezTo>
                  <a:pt x="17916" y="11483"/>
                  <a:pt x="17835" y="12131"/>
                  <a:pt x="17688" y="12688"/>
                </a:cubicBezTo>
                <a:lnTo>
                  <a:pt x="21600" y="10795"/>
                </a:lnTo>
                <a:lnTo>
                  <a:pt x="17693" y="8907"/>
                </a:lnTo>
                <a:close/>
                <a:moveTo>
                  <a:pt x="17011" y="14332"/>
                </a:moveTo>
                <a:cubicBezTo>
                  <a:pt x="16722" y="14828"/>
                  <a:pt x="16323" y="15340"/>
                  <a:pt x="15838" y="15826"/>
                </a:cubicBezTo>
                <a:cubicBezTo>
                  <a:pt x="15346" y="16317"/>
                  <a:pt x="14828" y="16717"/>
                  <a:pt x="14337" y="17006"/>
                </a:cubicBezTo>
                <a:lnTo>
                  <a:pt x="18440" y="18430"/>
                </a:lnTo>
                <a:lnTo>
                  <a:pt x="17011" y="14332"/>
                </a:lnTo>
                <a:close/>
                <a:moveTo>
                  <a:pt x="4596" y="14337"/>
                </a:moveTo>
                <a:lnTo>
                  <a:pt x="3172" y="18440"/>
                </a:lnTo>
                <a:lnTo>
                  <a:pt x="7270" y="17011"/>
                </a:lnTo>
                <a:cubicBezTo>
                  <a:pt x="6773" y="16722"/>
                  <a:pt x="6260" y="16323"/>
                  <a:pt x="5774" y="15838"/>
                </a:cubicBezTo>
                <a:cubicBezTo>
                  <a:pt x="5283" y="15346"/>
                  <a:pt x="4885" y="14828"/>
                  <a:pt x="4596" y="14337"/>
                </a:cubicBezTo>
                <a:close/>
                <a:moveTo>
                  <a:pt x="8907" y="17688"/>
                </a:moveTo>
                <a:lnTo>
                  <a:pt x="10800" y="21600"/>
                </a:lnTo>
                <a:lnTo>
                  <a:pt x="12688" y="17693"/>
                </a:lnTo>
                <a:cubicBezTo>
                  <a:pt x="12142" y="17835"/>
                  <a:pt x="11493" y="17916"/>
                  <a:pt x="10805" y="17916"/>
                </a:cubicBezTo>
                <a:cubicBezTo>
                  <a:pt x="10112" y="17916"/>
                  <a:pt x="9464" y="17835"/>
                  <a:pt x="8907" y="17688"/>
                </a:cubicBezTo>
                <a:close/>
              </a:path>
            </a:pathLst>
          </a:custGeom>
          <a:solidFill>
            <a:srgbClr val="ff93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8" name="Freeform 7"/>
          <p:cNvSpPr/>
          <p:nvPr/>
        </p:nvSpPr>
        <p:spPr>
          <a:xfrm>
            <a:off x="10671120" y="2473200"/>
            <a:ext cx="813960" cy="1009440"/>
          </a:xfrm>
          <a:custGeom>
            <a:avLst/>
            <a:gdLst/>
            <a:ahLst/>
            <a:rect l="l" t="t" r="r" b="b"/>
            <a:pathLst>
              <a:path w="21498" h="21485">
                <a:moveTo>
                  <a:pt x="13153" y="1"/>
                </a:moveTo>
                <a:cubicBezTo>
                  <a:pt x="5786" y="84"/>
                  <a:pt x="-102" y="4961"/>
                  <a:pt x="1" y="10894"/>
                </a:cubicBezTo>
                <a:cubicBezTo>
                  <a:pt x="104" y="16826"/>
                  <a:pt x="6160" y="21567"/>
                  <a:pt x="13526" y="21484"/>
                </a:cubicBezTo>
                <a:cubicBezTo>
                  <a:pt x="16532" y="21450"/>
                  <a:pt x="19291" y="20618"/>
                  <a:pt x="21498" y="19241"/>
                </a:cubicBezTo>
                <a:cubicBezTo>
                  <a:pt x="21470" y="19242"/>
                  <a:pt x="21445" y="19243"/>
                  <a:pt x="21417" y="19243"/>
                </a:cubicBezTo>
                <a:cubicBezTo>
                  <a:pt x="15526" y="19309"/>
                  <a:pt x="10682" y="15517"/>
                  <a:pt x="10599" y="10773"/>
                </a:cubicBezTo>
                <a:cubicBezTo>
                  <a:pt x="10517" y="6028"/>
                  <a:pt x="15226" y="2129"/>
                  <a:pt x="21117" y="2062"/>
                </a:cubicBezTo>
                <a:cubicBezTo>
                  <a:pt x="21144" y="2062"/>
                  <a:pt x="21172" y="2062"/>
                  <a:pt x="21200" y="2062"/>
                </a:cubicBezTo>
                <a:cubicBezTo>
                  <a:pt x="18946" y="736"/>
                  <a:pt x="16159" y="-33"/>
                  <a:pt x="13153" y="1"/>
                </a:cubicBezTo>
                <a:close/>
              </a:path>
            </a:pathLst>
          </a:custGeom>
          <a:solidFill>
            <a:srgbClr val="d6d5d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9" name="Freeform 8"/>
          <p:cNvSpPr/>
          <p:nvPr/>
        </p:nvSpPr>
        <p:spPr>
          <a:xfrm>
            <a:off x="7797960" y="3322800"/>
            <a:ext cx="2776320" cy="1553760"/>
          </a:xfrm>
          <a:custGeom>
            <a:avLst/>
            <a:gdLst/>
            <a:ahLst/>
            <a:rect l="l" t="t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0" name="Freeform 9"/>
          <p:cNvSpPr/>
          <p:nvPr/>
        </p:nvSpPr>
        <p:spPr>
          <a:xfrm>
            <a:off x="8508960" y="4173480"/>
            <a:ext cx="1353600" cy="1172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10801" y="0"/>
                </a:moveTo>
                <a:cubicBezTo>
                  <a:pt x="8419" y="0"/>
                  <a:pt x="7041" y="1374"/>
                  <a:pt x="6553" y="3337"/>
                </a:cubicBezTo>
                <a:cubicBezTo>
                  <a:pt x="6322" y="4269"/>
                  <a:pt x="6312" y="5365"/>
                  <a:pt x="6383" y="6556"/>
                </a:cubicBezTo>
                <a:cubicBezTo>
                  <a:pt x="6251" y="6550"/>
                  <a:pt x="6103" y="6550"/>
                  <a:pt x="5944" y="6556"/>
                </a:cubicBezTo>
                <a:cubicBezTo>
                  <a:pt x="5170" y="6600"/>
                  <a:pt x="5740" y="8660"/>
                  <a:pt x="6261" y="9870"/>
                </a:cubicBezTo>
                <a:cubicBezTo>
                  <a:pt x="6371" y="10117"/>
                  <a:pt x="6602" y="10060"/>
                  <a:pt x="6700" y="10028"/>
                </a:cubicBezTo>
                <a:cubicBezTo>
                  <a:pt x="6898" y="12074"/>
                  <a:pt x="7173" y="12688"/>
                  <a:pt x="7865" y="13587"/>
                </a:cubicBezTo>
                <a:lnTo>
                  <a:pt x="7853" y="14563"/>
                </a:lnTo>
                <a:cubicBezTo>
                  <a:pt x="7836" y="15893"/>
                  <a:pt x="7177" y="16995"/>
                  <a:pt x="6102" y="17704"/>
                </a:cubicBezTo>
                <a:cubicBezTo>
                  <a:pt x="6014" y="17761"/>
                  <a:pt x="5927" y="17818"/>
                  <a:pt x="5839" y="17863"/>
                </a:cubicBezTo>
                <a:cubicBezTo>
                  <a:pt x="5335" y="18148"/>
                  <a:pt x="4780" y="18293"/>
                  <a:pt x="4221" y="18318"/>
                </a:cubicBezTo>
                <a:cubicBezTo>
                  <a:pt x="1630" y="18457"/>
                  <a:pt x="779" y="19820"/>
                  <a:pt x="0" y="21600"/>
                </a:cubicBezTo>
                <a:lnTo>
                  <a:pt x="10801" y="21600"/>
                </a:lnTo>
                <a:lnTo>
                  <a:pt x="21600" y="21600"/>
                </a:lnTo>
                <a:cubicBezTo>
                  <a:pt x="20821" y="19820"/>
                  <a:pt x="19970" y="18457"/>
                  <a:pt x="17379" y="18318"/>
                </a:cubicBezTo>
                <a:cubicBezTo>
                  <a:pt x="16820" y="18286"/>
                  <a:pt x="16260" y="18148"/>
                  <a:pt x="15761" y="17863"/>
                </a:cubicBezTo>
                <a:cubicBezTo>
                  <a:pt x="15678" y="17812"/>
                  <a:pt x="15591" y="17761"/>
                  <a:pt x="15498" y="17704"/>
                </a:cubicBezTo>
                <a:cubicBezTo>
                  <a:pt x="14423" y="16995"/>
                  <a:pt x="13758" y="15893"/>
                  <a:pt x="13747" y="14563"/>
                </a:cubicBezTo>
                <a:lnTo>
                  <a:pt x="13737" y="13587"/>
                </a:lnTo>
                <a:cubicBezTo>
                  <a:pt x="14428" y="12688"/>
                  <a:pt x="14697" y="12074"/>
                  <a:pt x="14900" y="10028"/>
                </a:cubicBezTo>
                <a:cubicBezTo>
                  <a:pt x="14993" y="10066"/>
                  <a:pt x="15229" y="10123"/>
                  <a:pt x="15339" y="9870"/>
                </a:cubicBezTo>
                <a:cubicBezTo>
                  <a:pt x="15865" y="8660"/>
                  <a:pt x="16431" y="6600"/>
                  <a:pt x="15658" y="6556"/>
                </a:cubicBezTo>
                <a:cubicBezTo>
                  <a:pt x="15498" y="6550"/>
                  <a:pt x="15350" y="6543"/>
                  <a:pt x="15219" y="6556"/>
                </a:cubicBezTo>
                <a:cubicBezTo>
                  <a:pt x="15290" y="5371"/>
                  <a:pt x="15283" y="4269"/>
                  <a:pt x="15047" y="3337"/>
                </a:cubicBezTo>
                <a:cubicBezTo>
                  <a:pt x="14559" y="1374"/>
                  <a:pt x="13183" y="0"/>
                  <a:pt x="10801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Text Box 10"/>
          <p:cNvSpPr/>
          <p:nvPr/>
        </p:nvSpPr>
        <p:spPr>
          <a:xfrm>
            <a:off x="8423280" y="5490360"/>
            <a:ext cx="152460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partner 2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02" name="Line 11"/>
          <p:cNvSpPr/>
          <p:nvPr/>
        </p:nvSpPr>
        <p:spPr>
          <a:xfrm flipV="1">
            <a:off x="5997240" y="2889000"/>
            <a:ext cx="1270080" cy="3165480"/>
          </a:xfrm>
          <a:prstGeom prst="line">
            <a:avLst/>
          </a:prstGeom>
          <a:ln w="50760">
            <a:solidFill>
              <a:srgbClr val="000000"/>
            </a:solidFill>
            <a:prstDash val="dash"/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03" name="Text Box 12"/>
          <p:cNvSpPr/>
          <p:nvPr/>
        </p:nvSpPr>
        <p:spPr>
          <a:xfrm>
            <a:off x="1706040" y="7742880"/>
            <a:ext cx="985788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400" spc="-1" strike="noStrike">
                <a:solidFill>
                  <a:srgbClr val="ee220c"/>
                </a:solidFill>
                <a:latin typeface="Gill Sans"/>
              </a:rPr>
              <a:t>Breaks syllabus rules: working on alternate projects individually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1"/>
          <p:cNvSpPr/>
          <p:nvPr/>
        </p:nvSpPr>
        <p:spPr>
          <a:xfrm>
            <a:off x="952560" y="254160"/>
            <a:ext cx="1172340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Welcome to Data Science Programming I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54" name="Picture 2" descr=""/>
          <p:cNvPicPr/>
          <p:nvPr/>
        </p:nvPicPr>
        <p:blipFill>
          <a:blip r:embed="rId1"/>
          <a:stretch/>
        </p:blipFill>
        <p:spPr>
          <a:xfrm>
            <a:off x="1727280" y="6353280"/>
            <a:ext cx="3808080" cy="2977920"/>
          </a:xfrm>
          <a:prstGeom prst="rect">
            <a:avLst/>
          </a:prstGeom>
          <a:ln w="0">
            <a:noFill/>
          </a:ln>
        </p:spPr>
      </p:pic>
      <p:sp>
        <p:nvSpPr>
          <p:cNvPr id="55" name="Text Box 3"/>
          <p:cNvSpPr/>
          <p:nvPr/>
        </p:nvSpPr>
        <p:spPr>
          <a:xfrm>
            <a:off x="1063800" y="5777640"/>
            <a:ext cx="513324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Approach 1: human computation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56" name="Text Box 4"/>
          <p:cNvSpPr/>
          <p:nvPr/>
        </p:nvSpPr>
        <p:spPr>
          <a:xfrm>
            <a:off x="2369160" y="9446400"/>
            <a:ext cx="252720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https://en.wikipedia.org/wiki/Human_computer </a:t>
            </a:r>
            <a:endParaRPr b="0" lang="en-US" sz="800" spc="-1" strike="noStrike">
              <a:latin typeface="Arial"/>
            </a:endParaRPr>
          </a:p>
        </p:txBody>
      </p:sp>
      <p:pic>
        <p:nvPicPr>
          <p:cNvPr id="57" name="Picture 5" descr=""/>
          <p:cNvPicPr/>
          <p:nvPr/>
        </p:nvPicPr>
        <p:blipFill>
          <a:blip r:embed="rId2"/>
          <a:stretch/>
        </p:blipFill>
        <p:spPr>
          <a:xfrm>
            <a:off x="7721640" y="6353280"/>
            <a:ext cx="4478040" cy="2977920"/>
          </a:xfrm>
          <a:prstGeom prst="rect">
            <a:avLst/>
          </a:prstGeom>
          <a:ln w="0">
            <a:noFill/>
          </a:ln>
        </p:spPr>
      </p:pic>
      <p:sp>
        <p:nvSpPr>
          <p:cNvPr id="58" name="Text Box 6"/>
          <p:cNvSpPr/>
          <p:nvPr/>
        </p:nvSpPr>
        <p:spPr>
          <a:xfrm>
            <a:off x="8753040" y="9446400"/>
            <a:ext cx="241308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http://fortune.com/2015/11/15/intel-super-7/ </a:t>
            </a:r>
            <a:endParaRPr b="0" lang="en-US" sz="800" spc="-1" strike="noStrike">
              <a:latin typeface="Arial"/>
            </a:endParaRPr>
          </a:p>
        </p:txBody>
      </p:sp>
      <p:sp>
        <p:nvSpPr>
          <p:cNvPr id="59" name="Text Box 7"/>
          <p:cNvSpPr/>
          <p:nvPr/>
        </p:nvSpPr>
        <p:spPr>
          <a:xfrm>
            <a:off x="7269480" y="5777640"/>
            <a:ext cx="538020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Approach 2: machine computation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60" name="Text Box 8"/>
          <p:cNvSpPr/>
          <p:nvPr/>
        </p:nvSpPr>
        <p:spPr>
          <a:xfrm>
            <a:off x="952560" y="1587600"/>
            <a:ext cx="11099520" cy="395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52520" indent="-3175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Data is exploding in many fields</a:t>
            </a:r>
            <a:endParaRPr b="0" lang="en-US" sz="3200" spc="-1" strike="noStrike">
              <a:latin typeface="Arial"/>
            </a:endParaRPr>
          </a:p>
          <a:p>
            <a:pPr marL="45252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Journalism</a:t>
            </a:r>
            <a:endParaRPr b="0" lang="en-US" sz="2800" spc="-1" strike="noStrike">
              <a:latin typeface="Arial"/>
            </a:endParaRPr>
          </a:p>
          <a:p>
            <a:pPr marL="45252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Biology, physics, chemistry</a:t>
            </a:r>
            <a:endParaRPr b="0" lang="en-US" sz="2800" spc="-1" strike="noStrike">
              <a:latin typeface="Arial"/>
            </a:endParaRPr>
          </a:p>
          <a:p>
            <a:pPr marL="45252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Psychology, sociology, economics, business</a:t>
            </a:r>
            <a:endParaRPr b="0" lang="en-US" sz="2800" spc="-1" strike="noStrike">
              <a:latin typeface="Arial"/>
            </a:endParaRPr>
          </a:p>
          <a:p>
            <a:pPr marL="45252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Engineering (mechanical, electrical, industrial, etc)</a:t>
            </a:r>
            <a:endParaRPr b="0" lang="en-US" sz="2800" spc="-1" strike="noStrike">
              <a:latin typeface="Arial"/>
            </a:endParaRPr>
          </a:p>
          <a:p>
            <a:pPr marL="452520" indent="-3175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How can we gain insights from that data?</a:t>
            </a:r>
            <a:endParaRPr b="0" lang="en-US" sz="3200" spc="-1" strike="noStrike">
              <a:latin typeface="Arial"/>
            </a:endParaRPr>
          </a:p>
          <a:p>
            <a:pPr marL="452520" indent="-3175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With computation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nodeType="clickEffect" fill="hold">
                      <p:stCondLst>
                        <p:cond delay="indefinite"/>
                      </p:stCondLst>
                      <p:childTnLst>
                        <p:par>
                          <p:cTn id="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 Box 1"/>
          <p:cNvSpPr/>
          <p:nvPr/>
        </p:nvSpPr>
        <p:spPr>
          <a:xfrm>
            <a:off x="952560" y="64440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Project Grading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205" name="Rectangle 2"/>
          <p:cNvSpPr/>
          <p:nvPr/>
        </p:nvSpPr>
        <p:spPr>
          <a:xfrm>
            <a:off x="2351160" y="3378240"/>
            <a:ext cx="2679480" cy="2260080"/>
          </a:xfrm>
          <a:prstGeom prst="rect">
            <a:avLst/>
          </a:pr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your project</a:t>
            </a:r>
            <a:endParaRPr b="0" lang="en-US" sz="2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endParaRPr b="0" lang="en-US" sz="2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endParaRPr b="0" lang="en-US" sz="2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endParaRPr b="0" lang="en-US" sz="2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endParaRPr b="0" lang="en-US" sz="2200" spc="-1" strike="noStrike">
              <a:latin typeface="Arial"/>
            </a:endParaRPr>
          </a:p>
        </p:txBody>
      </p:sp>
      <p:sp>
        <p:nvSpPr>
          <p:cNvPr id="206" name="Rectangle 3"/>
          <p:cNvSpPr/>
          <p:nvPr/>
        </p:nvSpPr>
        <p:spPr>
          <a:xfrm>
            <a:off x="2743200" y="4205160"/>
            <a:ext cx="1952280" cy="1269720"/>
          </a:xfrm>
          <a:prstGeom prst="rect">
            <a:avLst/>
          </a:prstGeom>
          <a:solidFill>
            <a:srgbClr val="ff93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Integrated Tests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207" name="Line 4"/>
          <p:cNvSpPr/>
          <p:nvPr/>
        </p:nvSpPr>
        <p:spPr>
          <a:xfrm>
            <a:off x="3568680" y="5665680"/>
            <a:ext cx="1440" cy="770040"/>
          </a:xfrm>
          <a:prstGeom prst="line">
            <a:avLst/>
          </a:prstGeom>
          <a:ln w="25560">
            <a:solidFill>
              <a:srgbClr val="00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Text Box 5"/>
          <p:cNvSpPr/>
          <p:nvPr/>
        </p:nvSpPr>
        <p:spPr>
          <a:xfrm>
            <a:off x="202320" y="4504320"/>
            <a:ext cx="211140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you run tests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09" name="Text Box 6"/>
          <p:cNvSpPr/>
          <p:nvPr/>
        </p:nvSpPr>
        <p:spPr>
          <a:xfrm>
            <a:off x="2067120" y="6460200"/>
            <a:ext cx="314604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predicted test score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10" name="Text Box 7"/>
          <p:cNvSpPr/>
          <p:nvPr/>
        </p:nvSpPr>
        <p:spPr>
          <a:xfrm>
            <a:off x="2774520" y="2331000"/>
            <a:ext cx="73368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YOU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11" name="Line 8"/>
          <p:cNvSpPr/>
          <p:nvPr/>
        </p:nvSpPr>
        <p:spPr>
          <a:xfrm flipV="1">
            <a:off x="7392960" y="1723680"/>
            <a:ext cx="1440" cy="6944040"/>
          </a:xfrm>
          <a:prstGeom prst="line">
            <a:avLst/>
          </a:prstGeom>
          <a:ln w="38160">
            <a:solidFill>
              <a:srgbClr val="000000"/>
            </a:solidFill>
            <a:prstDash val="dash"/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12" name="Line 9"/>
          <p:cNvSpPr/>
          <p:nvPr/>
        </p:nvSpPr>
        <p:spPr>
          <a:xfrm>
            <a:off x="4905360" y="3987720"/>
            <a:ext cx="3958920" cy="1440"/>
          </a:xfrm>
          <a:prstGeom prst="line">
            <a:avLst/>
          </a:prstGeom>
          <a:ln w="25560">
            <a:solidFill>
              <a:srgbClr val="00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13" name="Text Box 10"/>
          <p:cNvSpPr/>
          <p:nvPr/>
        </p:nvSpPr>
        <p:spPr>
          <a:xfrm>
            <a:off x="5261760" y="3120120"/>
            <a:ext cx="1960200" cy="838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Submit on </a:t>
            </a:r>
            <a:endParaRPr b="0" lang="en-US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GradeScope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14" name="Rectangle 11"/>
          <p:cNvSpPr/>
          <p:nvPr/>
        </p:nvSpPr>
        <p:spPr>
          <a:xfrm>
            <a:off x="8864640" y="3332160"/>
            <a:ext cx="1584000" cy="1269720"/>
          </a:xfrm>
          <a:prstGeom prst="rect">
            <a:avLst/>
          </a:prstGeom>
          <a:solidFill>
            <a:srgbClr val="00a2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your project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215" name="Rectangle 12"/>
          <p:cNvSpPr/>
          <p:nvPr/>
        </p:nvSpPr>
        <p:spPr>
          <a:xfrm>
            <a:off x="7729560" y="5403960"/>
            <a:ext cx="1584000" cy="1269720"/>
          </a:xfrm>
          <a:prstGeom prst="rect">
            <a:avLst/>
          </a:prstGeom>
          <a:solidFill>
            <a:srgbClr val="ff93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Tests</a:t>
            </a:r>
            <a:endParaRPr b="0" lang="en-US" sz="2200" spc="-1" strike="noStrike">
              <a:latin typeface="Arial"/>
            </a:endParaRPr>
          </a:p>
        </p:txBody>
      </p:sp>
      <p:sp>
        <p:nvSpPr>
          <p:cNvPr id="216" name="Text Box 13"/>
          <p:cNvSpPr/>
          <p:nvPr/>
        </p:nvSpPr>
        <p:spPr>
          <a:xfrm>
            <a:off x="7832160" y="8514360"/>
            <a:ext cx="4407840" cy="838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Gill Sans"/>
              </a:rPr>
              <a:t>Make sure that your code </a:t>
            </a:r>
            <a:endParaRPr b="0" lang="en-US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ff0000"/>
                </a:solidFill>
                <a:latin typeface="Gill Sans"/>
              </a:rPr>
              <a:t>clears tests on GradeScope!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17" name="Line 14"/>
          <p:cNvSpPr/>
          <p:nvPr/>
        </p:nvSpPr>
        <p:spPr>
          <a:xfrm flipH="1">
            <a:off x="8484840" y="4590720"/>
            <a:ext cx="517680" cy="822600"/>
          </a:xfrm>
          <a:prstGeom prst="line">
            <a:avLst/>
          </a:prstGeom>
          <a:ln w="25560">
            <a:solidFill>
              <a:srgbClr val="00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18" name="Line 15"/>
          <p:cNvSpPr/>
          <p:nvPr/>
        </p:nvSpPr>
        <p:spPr>
          <a:xfrm>
            <a:off x="8483400" y="6675120"/>
            <a:ext cx="1440" cy="770040"/>
          </a:xfrm>
          <a:prstGeom prst="line">
            <a:avLst/>
          </a:prstGeom>
          <a:ln w="25560">
            <a:solidFill>
              <a:srgbClr val="00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19" name="Text Box 16"/>
          <p:cNvSpPr/>
          <p:nvPr/>
        </p:nvSpPr>
        <p:spPr>
          <a:xfrm>
            <a:off x="7531560" y="7491960"/>
            <a:ext cx="160236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test score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20" name="Line 17"/>
          <p:cNvSpPr/>
          <p:nvPr/>
        </p:nvSpPr>
        <p:spPr>
          <a:xfrm>
            <a:off x="10269360" y="4590720"/>
            <a:ext cx="731880" cy="822600"/>
          </a:xfrm>
          <a:prstGeom prst="line">
            <a:avLst/>
          </a:prstGeom>
          <a:ln w="25560">
            <a:solidFill>
              <a:srgbClr val="00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21" name="Text Box 18"/>
          <p:cNvSpPr/>
          <p:nvPr/>
        </p:nvSpPr>
        <p:spPr>
          <a:xfrm>
            <a:off x="9672120" y="7441200"/>
            <a:ext cx="1719720" cy="838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deduction </a:t>
            </a:r>
            <a:endParaRPr b="0" lang="en-US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(rubric)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22" name="Text Box 19"/>
          <p:cNvSpPr/>
          <p:nvPr/>
        </p:nvSpPr>
        <p:spPr>
          <a:xfrm>
            <a:off x="11295000" y="7491960"/>
            <a:ext cx="130968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=   final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23" name="Text Box 20"/>
          <p:cNvSpPr/>
          <p:nvPr/>
        </p:nvSpPr>
        <p:spPr>
          <a:xfrm>
            <a:off x="9240840" y="7491960"/>
            <a:ext cx="21240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-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224" name="Line 21"/>
          <p:cNvSpPr/>
          <p:nvPr/>
        </p:nvSpPr>
        <p:spPr>
          <a:xfrm>
            <a:off x="10712160" y="6630840"/>
            <a:ext cx="1800" cy="770040"/>
          </a:xfrm>
          <a:prstGeom prst="line">
            <a:avLst/>
          </a:prstGeom>
          <a:ln w="25560">
            <a:solidFill>
              <a:srgbClr val="00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25" name="Rectangle 22"/>
          <p:cNvSpPr/>
          <p:nvPr/>
        </p:nvSpPr>
        <p:spPr>
          <a:xfrm>
            <a:off x="10131480" y="5380200"/>
            <a:ext cx="1584000" cy="1269720"/>
          </a:xfrm>
          <a:prstGeom prst="rect">
            <a:avLst/>
          </a:prstGeom>
          <a:solidFill>
            <a:srgbClr val="ff93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200" spc="-1" strike="noStrike">
                <a:solidFill>
                  <a:srgbClr val="ffffff"/>
                </a:solidFill>
                <a:latin typeface="Gill Sans SemiBold"/>
              </a:rPr>
              <a:t>Late Day Deduction</a:t>
            </a:r>
            <a:endParaRPr b="0" lang="en-US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" dur="indefinite" restart="never" nodeType="tmRoot">
          <p:childTnLst>
            <p:seq>
              <p:cTn id="22" dur="indefinite" nodeType="mainSeq">
                <p:childTnLst>
                  <p:par>
                    <p:cTn id="23" nodeType="clickEffect" fill="hold">
                      <p:stCondLst>
                        <p:cond delay="indefinite"/>
                      </p:stCondLst>
                      <p:childTnLst>
                        <p:par>
                          <p:cTn id="2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nodeType="clickEffect" fill="hold">
                      <p:stCondLst>
                        <p:cond delay="indefinite"/>
                      </p:stCondLst>
                      <p:childTnLst>
                        <p:par>
                          <p:cTn id="3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nodeType="clickEffect" fill="hold">
                      <p:stCondLst>
                        <p:cond delay="indefinite"/>
                      </p:stCondLst>
                      <p:childTnLst>
                        <p:par>
                          <p:cTn id="46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Today's Topics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227" name="Text Box 2"/>
          <p:cNvSpPr/>
          <p:nvPr/>
        </p:nvSpPr>
        <p:spPr>
          <a:xfrm>
            <a:off x="952560" y="158760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929292"/>
                </a:solidFill>
                <a:latin typeface="Gill Sans"/>
              </a:rPr>
              <a:t>Introductions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Course overview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Topics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Lecture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Lab 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Readings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Class communication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Grades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Projects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ee220c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ee220c"/>
                </a:solidFill>
                <a:latin typeface="Gill Sans"/>
              </a:rPr>
              <a:t>Exams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</a:t>
            </a:r>
            <a:r>
              <a:rPr b="0" lang="en-US" sz="2800" spc="-1" strike="noStrike">
                <a:solidFill>
                  <a:srgbClr val="ff0000"/>
                </a:solidFill>
                <a:latin typeface="Gill Sans"/>
              </a:rPr>
              <a:t>&amp; quizzes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Website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Quizzes and Exams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229" name="Text Box 2"/>
          <p:cNvSpPr/>
          <p:nvPr/>
        </p:nvSpPr>
        <p:spPr>
          <a:xfrm>
            <a:off x="711360" y="1587600"/>
            <a:ext cx="11810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76280" indent="-33336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Quizzes</a:t>
            </a:r>
            <a:endParaRPr b="0" lang="en-US" sz="32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Will be due most weeks, on </a:t>
            </a:r>
            <a:r>
              <a:rPr b="0" lang="en-US" sz="2800" spc="-1" strike="noStrike">
                <a:solidFill>
                  <a:srgbClr val="ee220c"/>
                </a:solidFill>
                <a:latin typeface="Gill Sans"/>
              </a:rPr>
              <a:t>Fri, at 11:59pm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Focus on recent lectures so you stay current and check your knowledge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Exams: two midterms and one final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Multiple choice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1.5 hours midterms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2 hours final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Given in a large lecture hall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30" name="Text Box 3"/>
          <p:cNvSpPr/>
          <p:nvPr/>
        </p:nvSpPr>
        <p:spPr>
          <a:xfrm>
            <a:off x="1893240" y="6707520"/>
            <a:ext cx="9216000" cy="52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  <a:tab algn="l" pos="118872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projects </a:t>
            </a:r>
            <a:r>
              <a:rPr b="0" lang="en-US" sz="2800" spc="-1" strike="noStrike">
                <a:solidFill>
                  <a:srgbClr val="000000"/>
                </a:solidFill>
                <a:latin typeface="Wingdings"/>
              </a:rPr>
              <a:t>-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writing and testing code with a computer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31" name="Text Box 4"/>
          <p:cNvSpPr/>
          <p:nvPr/>
        </p:nvSpPr>
        <p:spPr>
          <a:xfrm>
            <a:off x="1331640" y="7672680"/>
            <a:ext cx="10341000" cy="52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quizzes  </a:t>
            </a:r>
            <a:r>
              <a:rPr b="0" lang="en-US" sz="2800" spc="-1" strike="noStrike">
                <a:solidFill>
                  <a:srgbClr val="000000"/>
                </a:solidFill>
                <a:latin typeface="Wingdings"/>
              </a:rPr>
              <a:t>-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 reading and interpreting code with a computer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32" name="Text Box 5"/>
          <p:cNvSpPr/>
          <p:nvPr/>
        </p:nvSpPr>
        <p:spPr>
          <a:xfrm>
            <a:off x="1117440" y="8504640"/>
            <a:ext cx="10769400" cy="52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  <a:tab algn="l" pos="11887200"/>
                <a:tab algn="l" pos="123444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exams  </a:t>
            </a:r>
            <a:r>
              <a:rPr b="0" lang="en-US" sz="2800" spc="-1" strike="noStrike">
                <a:solidFill>
                  <a:srgbClr val="000000"/>
                </a:solidFill>
                <a:latin typeface="Wingdings"/>
              </a:rPr>
              <a:t>-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 reading and interpreting code without a computer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Today's Topics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234" name="Text Box 2"/>
          <p:cNvSpPr/>
          <p:nvPr/>
        </p:nvSpPr>
        <p:spPr>
          <a:xfrm>
            <a:off x="952560" y="158760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929292"/>
                </a:solidFill>
                <a:latin typeface="Gill Sans"/>
              </a:rPr>
              <a:t>Introductions</a:t>
            </a:r>
            <a:endParaRPr b="0" lang="en-US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929292"/>
                </a:solidFill>
                <a:latin typeface="Gill Sans"/>
              </a:rPr>
              <a:t>Course overview</a:t>
            </a:r>
            <a:endParaRPr b="0" lang="en-US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ee220c"/>
                </a:solidFill>
                <a:latin typeface="Gill Sans"/>
              </a:rPr>
              <a:t>Website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Course Website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236" name="Text Box 2"/>
          <p:cNvSpPr/>
          <p:nvPr/>
        </p:nvSpPr>
        <p:spPr>
          <a:xfrm>
            <a:off x="977760" y="152388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https://cs220.cs.wisc.edu/f24/schedule.html</a:t>
            </a:r>
            <a:endParaRPr b="0" lang="en-US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Walk through…</a:t>
            </a:r>
            <a:endParaRPr b="0" lang="en-US" sz="3200" spc="-1" strike="noStrike">
              <a:latin typeface="Arial"/>
            </a:endParaRPr>
          </a:p>
        </p:txBody>
      </p:sp>
      <p:pic>
        <p:nvPicPr>
          <p:cNvPr id="237" name="Picture 3" descr=""/>
          <p:cNvPicPr/>
          <p:nvPr/>
        </p:nvPicPr>
        <p:blipFill>
          <a:blip r:embed="rId1"/>
          <a:srcRect l="0" t="10482" r="0" b="13248"/>
          <a:stretch/>
        </p:blipFill>
        <p:spPr>
          <a:xfrm>
            <a:off x="704880" y="3944880"/>
            <a:ext cx="6814800" cy="2949120"/>
          </a:xfrm>
          <a:prstGeom prst="rect">
            <a:avLst/>
          </a:prstGeom>
          <a:ln w="0">
            <a:noFill/>
          </a:ln>
        </p:spPr>
      </p:pic>
      <p:sp>
        <p:nvSpPr>
          <p:cNvPr id="238" name="Text Box 4"/>
          <p:cNvSpPr/>
          <p:nvPr/>
        </p:nvSpPr>
        <p:spPr>
          <a:xfrm>
            <a:off x="7799760" y="3414600"/>
            <a:ext cx="4804200" cy="121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if you see this, it means you're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signed in via Gmail instead of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your campus email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39" name="Picture 5" descr=""/>
          <p:cNvPicPr/>
          <p:nvPr/>
        </p:nvPicPr>
        <p:blipFill>
          <a:blip r:embed="rId2"/>
          <a:stretch/>
        </p:blipFill>
        <p:spPr>
          <a:xfrm>
            <a:off x="8259840" y="4948200"/>
            <a:ext cx="3344400" cy="4266720"/>
          </a:xfrm>
          <a:prstGeom prst="rect">
            <a:avLst/>
          </a:prstGeom>
          <a:ln w="0">
            <a:noFill/>
          </a:ln>
        </p:spPr>
      </p:pic>
      <p:sp>
        <p:nvSpPr>
          <p:cNvPr id="240" name="Text Box 6"/>
          <p:cNvSpPr/>
          <p:nvPr/>
        </p:nvSpPr>
        <p:spPr>
          <a:xfrm>
            <a:off x="2087280" y="7287840"/>
            <a:ext cx="5761080" cy="157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if you were automatically signed into</a:t>
            </a:r>
            <a:endParaRPr b="0" lang="en-US" sz="2400" spc="-1" strike="noStrike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gmail without being asked, consider</a:t>
            </a:r>
            <a:endParaRPr b="0" lang="en-US" sz="2400" spc="-1" strike="noStrike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clearing cookies or using an</a:t>
            </a:r>
            <a:br>
              <a:rPr sz="2400"/>
            </a:b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Incognito Window (in Chrome)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Next steps...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242" name="Text Box 2"/>
          <p:cNvSpPr/>
          <p:nvPr/>
        </p:nvSpPr>
        <p:spPr>
          <a:xfrm>
            <a:off x="952560" y="158760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44600" indent="-4446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Complete the </a:t>
            </a:r>
            <a:r>
              <a:rPr b="0" lang="en-US" sz="3200" spc="-1" strike="noStrike">
                <a:solidFill>
                  <a:srgbClr val="ff9300"/>
                </a:solidFill>
                <a:latin typeface="Gill Sans"/>
              </a:rPr>
              <a:t>”Student Information Survey"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 survey quiz on canvas.  </a:t>
            </a:r>
            <a:endParaRPr b="0" lang="en-US" sz="3200" spc="-1" strike="noStrike">
              <a:latin typeface="Arial"/>
            </a:endParaRPr>
          </a:p>
          <a:p>
            <a:pPr marL="444600" indent="-4446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Read </a:t>
            </a:r>
            <a:r>
              <a:rPr b="0" lang="en-US" sz="3200" spc="-1" strike="noStrike">
                <a:solidFill>
                  <a:srgbClr val="ff9300"/>
                </a:solidFill>
                <a:latin typeface="Gill Sans"/>
              </a:rPr>
              <a:t>syllabus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 carefully</a:t>
            </a:r>
            <a:endParaRPr b="0" lang="en-US" sz="3200" spc="-1" strike="noStrike">
              <a:latin typeface="Arial"/>
            </a:endParaRPr>
          </a:p>
          <a:p>
            <a:pPr marL="444600" indent="-4446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Setup </a:t>
            </a:r>
            <a:r>
              <a:rPr b="0" lang="en-US" sz="3200" spc="-1" strike="noStrike">
                <a:solidFill>
                  <a:srgbClr val="ff9300"/>
                </a:solidFill>
                <a:latin typeface="Gill Sans"/>
              </a:rPr>
              <a:t>Anaconda (Python)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 on your computer and attend your lab for </a:t>
            </a:r>
            <a:r>
              <a:rPr b="0" lang="en-US" sz="3200" spc="-1" strike="noStrike">
                <a:solidFill>
                  <a:srgbClr val="ff9300"/>
                </a:solidFill>
                <a:latin typeface="Gill Sans"/>
              </a:rPr>
              <a:t>Lab-P1</a:t>
            </a:r>
            <a:endParaRPr b="0" lang="en-US" sz="3200" spc="-1" strike="noStrike">
              <a:latin typeface="Arial"/>
            </a:endParaRPr>
          </a:p>
          <a:p>
            <a:pPr marL="444600" indent="-4446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Submit </a:t>
            </a:r>
            <a:r>
              <a:rPr b="0" lang="en-US" sz="3200" spc="-1" strike="noStrike">
                <a:solidFill>
                  <a:srgbClr val="ff9300"/>
                </a:solidFill>
                <a:latin typeface="Gill Sans"/>
              </a:rPr>
              <a:t>P1 (Project 1) </a:t>
            </a: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after attending lab: due next Wed</a:t>
            </a:r>
            <a:endParaRPr b="0" lang="en-US" sz="3200" spc="-1" strike="noStrike">
              <a:latin typeface="Arial"/>
            </a:endParaRPr>
          </a:p>
          <a:p>
            <a:pPr marL="444600" indent="-4446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Sign up for GradeScope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Box 1"/>
          <p:cNvSpPr/>
          <p:nvPr/>
        </p:nvSpPr>
        <p:spPr>
          <a:xfrm>
            <a:off x="952560" y="254160"/>
            <a:ext cx="1172340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Welcome to Data Science Programming I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62" name="Text Box 2"/>
          <p:cNvSpPr/>
          <p:nvPr/>
        </p:nvSpPr>
        <p:spPr>
          <a:xfrm>
            <a:off x="952560" y="1587600"/>
            <a:ext cx="11099520" cy="369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254160" indent="-17784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CS 220 is about approach 2</a:t>
            </a:r>
            <a:endParaRPr b="0" lang="en-US" sz="3200" spc="-1" strike="noStrike">
              <a:latin typeface="Arial"/>
            </a:endParaRPr>
          </a:p>
          <a:p>
            <a:pPr marL="254160" indent="-1778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Faster, more reliable, can churn through more data</a:t>
            </a:r>
            <a:endParaRPr b="0" lang="en-US" sz="2800" spc="-1" strike="noStrike">
              <a:latin typeface="Arial"/>
            </a:endParaRPr>
          </a:p>
          <a:p>
            <a:pPr marL="254160" indent="-17784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Automate to save human effort</a:t>
            </a:r>
            <a:endParaRPr b="0" lang="en-US" sz="2800" spc="-1" strike="noStrike">
              <a:latin typeface="Arial"/>
            </a:endParaRPr>
          </a:p>
          <a:p>
            <a:pPr marL="254160" indent="-177840">
              <a:lnSpc>
                <a:spcPct val="100000"/>
              </a:lnSpc>
              <a:spcBef>
                <a:spcPts val="2126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i="1" lang="en-US" sz="3200" spc="-1" strike="noStrike">
                <a:solidFill>
                  <a:srgbClr val="000000"/>
                </a:solidFill>
                <a:latin typeface="Gill Sans"/>
              </a:rPr>
              <a:t>“</a:t>
            </a:r>
            <a:r>
              <a:rPr b="0" i="1" lang="en-US" sz="3200" spc="-1" strike="noStrike">
                <a:solidFill>
                  <a:srgbClr val="000000"/>
                </a:solidFill>
                <a:latin typeface="Gill Sans"/>
              </a:rPr>
              <a:t>Find the leverage in the world, so you can </a:t>
            </a:r>
            <a:r>
              <a:rPr b="0" i="1" lang="en-US" sz="3200" spc="-1" strike="noStrike">
                <a:solidFill>
                  <a:srgbClr val="ff9300"/>
                </a:solidFill>
                <a:latin typeface="Gill Sans"/>
              </a:rPr>
              <a:t>be more lazy!</a:t>
            </a:r>
            <a:r>
              <a:rPr b="0" i="1" lang="en-US" sz="3200" spc="-1" strike="noStrike">
                <a:solidFill>
                  <a:srgbClr val="000000"/>
                </a:solidFill>
                <a:latin typeface="Gill Sans"/>
              </a:rPr>
              <a:t>”</a:t>
            </a:r>
            <a:endParaRPr b="0" lang="en-US" sz="3200" spc="-1" strike="noStrike">
              <a:latin typeface="Arial"/>
            </a:endParaRPr>
          </a:p>
          <a:p>
            <a:pPr marL="254160" indent="-177840">
              <a:lnSpc>
                <a:spcPct val="100000"/>
              </a:lnSpc>
              <a:spcBef>
                <a:spcPts val="6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  </a:t>
            </a:r>
            <a:r>
              <a:rPr b="0" lang="en-US" sz="2000" spc="-1" strike="noStrike">
                <a:solidFill>
                  <a:srgbClr val="000000"/>
                </a:solidFill>
                <a:latin typeface="Gill Sans"/>
              </a:rPr>
              <a:t>~ Larry Page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63" name="Picture 3" descr=""/>
          <p:cNvPicPr/>
          <p:nvPr/>
        </p:nvPicPr>
        <p:blipFill>
          <a:blip r:embed="rId1"/>
          <a:stretch/>
        </p:blipFill>
        <p:spPr>
          <a:xfrm>
            <a:off x="1727280" y="6353280"/>
            <a:ext cx="3808080" cy="2977920"/>
          </a:xfrm>
          <a:prstGeom prst="rect">
            <a:avLst/>
          </a:prstGeom>
          <a:ln w="0">
            <a:noFill/>
          </a:ln>
        </p:spPr>
      </p:pic>
      <p:sp>
        <p:nvSpPr>
          <p:cNvPr id="64" name="Text Box 4"/>
          <p:cNvSpPr/>
          <p:nvPr/>
        </p:nvSpPr>
        <p:spPr>
          <a:xfrm>
            <a:off x="1063800" y="5777640"/>
            <a:ext cx="513324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Approach 1: human computation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65" name="Text Box 5"/>
          <p:cNvSpPr/>
          <p:nvPr/>
        </p:nvSpPr>
        <p:spPr>
          <a:xfrm>
            <a:off x="2385000" y="9446400"/>
            <a:ext cx="249516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https://en.wikipedia.org/wiki/Human_computer</a:t>
            </a:r>
            <a:endParaRPr b="0" lang="en-US" sz="800" spc="-1" strike="noStrike">
              <a:latin typeface="Arial"/>
            </a:endParaRPr>
          </a:p>
        </p:txBody>
      </p:sp>
      <p:pic>
        <p:nvPicPr>
          <p:cNvPr id="66" name="Picture 6" descr=""/>
          <p:cNvPicPr/>
          <p:nvPr/>
        </p:nvPicPr>
        <p:blipFill>
          <a:blip r:embed="rId2"/>
          <a:stretch/>
        </p:blipFill>
        <p:spPr>
          <a:xfrm>
            <a:off x="7721640" y="6353280"/>
            <a:ext cx="4478040" cy="2977920"/>
          </a:xfrm>
          <a:prstGeom prst="rect">
            <a:avLst/>
          </a:prstGeom>
          <a:ln w="0">
            <a:noFill/>
          </a:ln>
        </p:spPr>
      </p:pic>
      <p:sp>
        <p:nvSpPr>
          <p:cNvPr id="67" name="Text Box 7"/>
          <p:cNvSpPr/>
          <p:nvPr/>
        </p:nvSpPr>
        <p:spPr>
          <a:xfrm>
            <a:off x="8753040" y="9446400"/>
            <a:ext cx="2413080" cy="2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800" spc="-1" strike="noStrike">
                <a:solidFill>
                  <a:srgbClr val="000000"/>
                </a:solidFill>
                <a:latin typeface="Gill Sans"/>
              </a:rPr>
              <a:t>http://fortune.com/2015/11/15/intel-super-7/ </a:t>
            </a:r>
            <a:endParaRPr b="0" lang="en-US" sz="800" spc="-1" strike="noStrike">
              <a:latin typeface="Arial"/>
            </a:endParaRPr>
          </a:p>
        </p:txBody>
      </p:sp>
      <p:sp>
        <p:nvSpPr>
          <p:cNvPr id="68" name="Text Box 8"/>
          <p:cNvSpPr/>
          <p:nvPr/>
        </p:nvSpPr>
        <p:spPr>
          <a:xfrm>
            <a:off x="7269480" y="5777640"/>
            <a:ext cx="538020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Approach 2: machine computation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69" name="Rectangle 9"/>
          <p:cNvSpPr/>
          <p:nvPr/>
        </p:nvSpPr>
        <p:spPr>
          <a:xfrm>
            <a:off x="520560" y="5715000"/>
            <a:ext cx="6316200" cy="4125600"/>
          </a:xfrm>
          <a:prstGeom prst="rect">
            <a:avLst/>
          </a:prstGeom>
          <a:solidFill>
            <a:srgbClr val="ffffff">
              <a:alpha val="8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 Box 1"/>
          <p:cNvSpPr/>
          <p:nvPr/>
        </p:nvSpPr>
        <p:spPr>
          <a:xfrm>
            <a:off x="952560" y="254160"/>
            <a:ext cx="115693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Welcome to Data Science Programming I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71" name="Text Box 2"/>
          <p:cNvSpPr/>
          <p:nvPr/>
        </p:nvSpPr>
        <p:spPr>
          <a:xfrm>
            <a:off x="952560" y="1587600"/>
            <a:ext cx="11099520" cy="218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76280" indent="-33336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CS 220 is about approach 2</a:t>
            </a:r>
            <a:endParaRPr b="0" lang="en-US" sz="32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Faster, more reliable, can churn through more data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Automate to save human effort </a:t>
            </a:r>
            <a:endParaRPr b="0" lang="en-US" sz="2800" spc="-1" strike="noStrike">
              <a:latin typeface="Arial"/>
            </a:endParaRPr>
          </a:p>
          <a:p>
            <a:pPr marL="476280" indent="-33336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Requires being able to tell computers what to do!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72" name="Freeform 3"/>
          <p:cNvSpPr/>
          <p:nvPr/>
        </p:nvSpPr>
        <p:spPr>
          <a:xfrm>
            <a:off x="4187880" y="3484440"/>
            <a:ext cx="1321920" cy="1163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21600" y="21600"/>
                </a:moveTo>
                <a:cubicBezTo>
                  <a:pt x="8177" y="18930"/>
                  <a:pt x="977" y="11730"/>
                  <a:pt x="0" y="0"/>
                </a:cubicBezTo>
              </a:path>
            </a:pathLst>
          </a:custGeom>
          <a:noFill/>
          <a:ln w="76320">
            <a:solidFill>
              <a:srgbClr val="00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73" name="Text Box 4"/>
          <p:cNvSpPr/>
          <p:nvPr/>
        </p:nvSpPr>
        <p:spPr>
          <a:xfrm>
            <a:off x="5966280" y="4191480"/>
            <a:ext cx="5614920" cy="838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society needs more </a:t>
            </a:r>
            <a:r>
              <a:rPr b="0" lang="en-US" sz="2400" spc="-1" strike="noStrike">
                <a:solidFill>
                  <a:srgbClr val="ff9300"/>
                </a:solidFill>
                <a:latin typeface="Gill Sans"/>
              </a:rPr>
              <a:t>domain experts</a:t>
            </a:r>
            <a:endParaRPr b="0" lang="en-US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in specific fields </a:t>
            </a:r>
            <a:r>
              <a:rPr b="0" lang="en-US" sz="2400" spc="-1" strike="noStrike">
                <a:solidFill>
                  <a:srgbClr val="0076ba"/>
                </a:solidFill>
                <a:latin typeface="Gill Sans"/>
              </a:rPr>
              <a:t>who can write code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74" name="Text Box 5"/>
          <p:cNvSpPr/>
          <p:nvPr/>
        </p:nvSpPr>
        <p:spPr>
          <a:xfrm>
            <a:off x="952560" y="5450040"/>
            <a:ext cx="11099520" cy="148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Goal: become "bilingual"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Speak the language of </a:t>
            </a:r>
            <a:r>
              <a:rPr b="0" lang="en-US" sz="2800" spc="-1" strike="noStrike">
                <a:solidFill>
                  <a:srgbClr val="ff9300"/>
                </a:solidFill>
                <a:latin typeface="Gill Sans"/>
              </a:rPr>
              <a:t>X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 (biology, mech eng, journalism, etc)</a:t>
            </a:r>
            <a:endParaRPr b="0" lang="en-US" sz="28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Speak the language of </a:t>
            </a:r>
            <a:r>
              <a:rPr b="0" lang="en-US" sz="2800" spc="-1" strike="noStrike">
                <a:solidFill>
                  <a:srgbClr val="0076ba"/>
                </a:solidFill>
                <a:latin typeface="Gill Sans"/>
              </a:rPr>
              <a:t>computing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75" name="Text Box 6"/>
          <p:cNvSpPr/>
          <p:nvPr/>
        </p:nvSpPr>
        <p:spPr>
          <a:xfrm>
            <a:off x="952560" y="7424640"/>
            <a:ext cx="11099520" cy="148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22280" indent="-29520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Data Science: </a:t>
            </a:r>
            <a:endParaRPr b="0" lang="en-US" sz="3200" spc="-1" strike="noStrike">
              <a:latin typeface="Arial"/>
            </a:endParaRPr>
          </a:p>
          <a:p>
            <a:pPr marL="422280" indent="-29520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Combines inquiry, statistics, </a:t>
            </a:r>
            <a:r>
              <a:rPr b="0" lang="en-US" sz="2800" spc="-1" strike="noStrike">
                <a:solidFill>
                  <a:srgbClr val="0076ba"/>
                </a:solidFill>
                <a:latin typeface="Gill Sans"/>
              </a:rPr>
              <a:t>programming</a:t>
            </a:r>
            <a:r>
              <a:rPr b="0" lang="en-US" sz="2800" spc="-1" strike="noStrike">
                <a:solidFill>
                  <a:srgbClr val="000000"/>
                </a:solidFill>
                <a:latin typeface="Gill Sans"/>
              </a:rPr>
              <a:t>, and communication skills to provide actionable insights from data sets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" dur="indefinite" restart="never" nodeType="tmRoot">
          <p:childTnLst>
            <p:seq>
              <p:cTn id="12" dur="indefinite" nodeType="mainSeq">
                <p:childTnLst>
                  <p:par>
                    <p:cTn id="13" nodeType="clickEffect" fill="hold">
                      <p:stCondLst>
                        <p:cond delay="indefinite"/>
                      </p:stCondLst>
                      <p:childTnLst>
                        <p:par>
                          <p:cTn id="1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nodeType="clickEffect" fill="hold">
                      <p:stCondLst>
                        <p:cond delay="indefinite"/>
                      </p:stCondLst>
                      <p:childTnLst>
                        <p:par>
                          <p:cTn id="18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 Box 1"/>
          <p:cNvSpPr/>
          <p:nvPr/>
        </p:nvSpPr>
        <p:spPr>
          <a:xfrm>
            <a:off x="482760" y="35568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Why CS 220?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77" name="Text Box 2"/>
          <p:cNvSpPr/>
          <p:nvPr/>
        </p:nvSpPr>
        <p:spPr>
          <a:xfrm>
            <a:off x="617400" y="2021040"/>
            <a:ext cx="6565680" cy="16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474840" indent="-3319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 SemiBold"/>
              </a:rPr>
              <a:t>Typical intro CS</a:t>
            </a:r>
            <a:endParaRPr b="0" lang="en-US" sz="2800" spc="-1" strike="noStrike">
              <a:latin typeface="Arial"/>
            </a:endParaRPr>
          </a:p>
          <a:p>
            <a:pPr marL="474840" indent="-3319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Challenging language (e.g., C++ or Java)</a:t>
            </a:r>
            <a:endParaRPr b="0" lang="en-US" sz="2400" spc="-1" strike="noStrike">
              <a:latin typeface="Arial"/>
            </a:endParaRPr>
          </a:p>
          <a:p>
            <a:pPr marL="474840" indent="-3319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CS students and other majors together</a:t>
            </a:r>
            <a:endParaRPr b="0" lang="en-US" sz="2400" spc="-1" strike="noStrike">
              <a:latin typeface="Arial"/>
            </a:endParaRPr>
          </a:p>
          <a:p>
            <a:pPr marL="474840" indent="-3319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Heavy on theory, light on data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78" name="Rectangle 3"/>
          <p:cNvSpPr/>
          <p:nvPr/>
        </p:nvSpPr>
        <p:spPr>
          <a:xfrm>
            <a:off x="203040" y="9193320"/>
            <a:ext cx="12326400" cy="39492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9" name="Text Box 4"/>
          <p:cNvSpPr/>
          <p:nvPr/>
        </p:nvSpPr>
        <p:spPr>
          <a:xfrm>
            <a:off x="1030320" y="5049720"/>
            <a:ext cx="6965640" cy="2016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marL="506520" indent="-35388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Gill Sans SemiBold"/>
              </a:rPr>
              <a:t>CS 220 approach</a:t>
            </a:r>
            <a:endParaRPr b="0" lang="en-US" sz="2800" spc="-1" strike="noStrike">
              <a:latin typeface="Arial"/>
            </a:endParaRPr>
          </a:p>
          <a:p>
            <a:pPr marL="506520" indent="-3538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1db1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1db100"/>
                </a:solidFill>
                <a:latin typeface="Gill Sans"/>
              </a:rPr>
              <a:t>Python</a:t>
            </a: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 (powerful but easier to learn)</a:t>
            </a:r>
            <a:endParaRPr b="0" lang="en-US" sz="2400" spc="-1" strike="noStrike">
              <a:latin typeface="Arial"/>
            </a:endParaRPr>
          </a:p>
          <a:p>
            <a:pPr marL="506520" indent="-3538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Bring more coding into other fields</a:t>
            </a:r>
            <a:endParaRPr b="0" lang="en-US" sz="2400" spc="-1" strike="noStrike">
              <a:latin typeface="Arial"/>
            </a:endParaRPr>
          </a:p>
          <a:p>
            <a:pPr marL="506520" indent="-3538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Light on theory, </a:t>
            </a:r>
            <a:r>
              <a:rPr b="0" lang="en-US" sz="2400" spc="-1" strike="noStrike">
                <a:solidFill>
                  <a:srgbClr val="1db100"/>
                </a:solidFill>
                <a:latin typeface="Gill Sans"/>
              </a:rPr>
              <a:t>heavy on data</a:t>
            </a:r>
            <a:endParaRPr b="0" lang="en-US" sz="2400" spc="-1" strike="noStrike">
              <a:latin typeface="Arial"/>
            </a:endParaRPr>
          </a:p>
          <a:p>
            <a:pPr marL="506520" indent="-35388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000000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lang="en-US" sz="2400" spc="-1" strike="noStrike">
                <a:solidFill>
                  <a:srgbClr val="000000"/>
                </a:solidFill>
                <a:latin typeface="Gill Sans"/>
              </a:rPr>
              <a:t>Emphasize questions and communication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80" name="Text Box 5"/>
          <p:cNvSpPr/>
          <p:nvPr/>
        </p:nvSpPr>
        <p:spPr>
          <a:xfrm>
            <a:off x="3509280" y="4480560"/>
            <a:ext cx="441000" cy="4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</a:tabLst>
            </a:pPr>
            <a:r>
              <a:rPr b="0" i="1" lang="en-US" sz="2400" spc="-1" strike="noStrike">
                <a:solidFill>
                  <a:srgbClr val="929292"/>
                </a:solidFill>
                <a:latin typeface="Gill Sans"/>
              </a:rPr>
              <a:t>vs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 Box 1"/>
          <p:cNvSpPr/>
          <p:nvPr/>
        </p:nvSpPr>
        <p:spPr>
          <a:xfrm>
            <a:off x="482760" y="35568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Why CS 220?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82" name="Rectangle 2"/>
          <p:cNvSpPr/>
          <p:nvPr/>
        </p:nvSpPr>
        <p:spPr>
          <a:xfrm>
            <a:off x="247680" y="7613640"/>
            <a:ext cx="12326400" cy="39492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3" name="Text Box 3"/>
          <p:cNvSpPr/>
          <p:nvPr/>
        </p:nvSpPr>
        <p:spPr>
          <a:xfrm>
            <a:off x="2699280" y="1981440"/>
            <a:ext cx="7695000" cy="1116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ts val="7999"/>
              </a:lnSpc>
              <a:spcBef>
                <a:spcPts val="2826"/>
              </a:spcBef>
              <a:spcAft>
                <a:spcPts val="26"/>
              </a:spcAft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4000" spc="-1" strike="noStrike">
                <a:solidFill>
                  <a:srgbClr val="0caa41"/>
                </a:solidFill>
                <a:latin typeface="Arial"/>
              </a:rPr>
              <a:t>50 Best Jobs in America for 2022 </a:t>
            </a:r>
            <a:endParaRPr b="0" lang="en-US" sz="4000" spc="-1" strike="noStrike">
              <a:latin typeface="Arial"/>
            </a:endParaRPr>
          </a:p>
        </p:txBody>
      </p:sp>
      <p:sp>
        <p:nvSpPr>
          <p:cNvPr id="84" name="Text Box 4"/>
          <p:cNvSpPr/>
          <p:nvPr/>
        </p:nvSpPr>
        <p:spPr>
          <a:xfrm>
            <a:off x="1170000" y="7341480"/>
            <a:ext cx="10755360" cy="46656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  <a:tab algn="l" pos="11887200"/>
              </a:tabLst>
            </a:pPr>
            <a:r>
              <a:rPr b="0" lang="en-US" sz="2400" spc="-1" strike="noStrike">
                <a:solidFill>
                  <a:srgbClr val="017100"/>
                </a:solidFill>
                <a:latin typeface="Gill Sans"/>
              </a:rPr>
              <a:t>https://www.glassdoor.com/List/Best-Jobs-in-America-LST_KQ0,20.htm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85" name="Picture 5" descr=""/>
          <p:cNvPicPr/>
          <p:nvPr/>
        </p:nvPicPr>
        <p:blipFill>
          <a:blip r:embed="rId1"/>
          <a:stretch/>
        </p:blipFill>
        <p:spPr>
          <a:xfrm>
            <a:off x="635040" y="3505320"/>
            <a:ext cx="11458080" cy="3028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 Box 1"/>
          <p:cNvSpPr/>
          <p:nvPr/>
        </p:nvSpPr>
        <p:spPr>
          <a:xfrm>
            <a:off x="482760" y="35568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Why CS 220?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87" name="Rectangle 2"/>
          <p:cNvSpPr/>
          <p:nvPr/>
        </p:nvSpPr>
        <p:spPr>
          <a:xfrm>
            <a:off x="247680" y="7613640"/>
            <a:ext cx="12326400" cy="39492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Text Box 3"/>
          <p:cNvSpPr/>
          <p:nvPr/>
        </p:nvSpPr>
        <p:spPr>
          <a:xfrm>
            <a:off x="679680" y="8900280"/>
            <a:ext cx="10121040" cy="46656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  <a:tab algn="l" pos="11430000"/>
                <a:tab algn="l" pos="11887200"/>
              </a:tabLst>
            </a:pPr>
            <a:r>
              <a:rPr b="0" lang="en-US" sz="2400" spc="-1" strike="noStrike">
                <a:solidFill>
                  <a:srgbClr val="017100"/>
                </a:solidFill>
                <a:latin typeface="Gill Sans"/>
              </a:rPr>
              <a:t>https://ourworldindata.org/</a:t>
            </a:r>
            <a:r>
              <a:rPr b="0" lang="en-US" sz="2400" spc="-1" strike="noStrike">
                <a:solidFill>
                  <a:srgbClr val="017100"/>
                </a:solidFill>
                <a:latin typeface="Gill Sans"/>
              </a:rPr>
              <a:t>	</a:t>
            </a:r>
            <a:r>
              <a:rPr b="0" lang="en-US" sz="2400" spc="-1" strike="noStrike">
                <a:solidFill>
                  <a:srgbClr val="017100"/>
                </a:solidFill>
                <a:latin typeface="Gill Sans"/>
              </a:rPr>
              <a:t>	</a:t>
            </a:r>
            <a:r>
              <a:rPr b="0" lang="en-US" sz="2400" spc="-1" strike="noStrike">
                <a:solidFill>
                  <a:srgbClr val="017100"/>
                </a:solidFill>
                <a:latin typeface="Gill Sans"/>
              </a:rPr>
              <a:t>	</a:t>
            </a:r>
            <a:r>
              <a:rPr b="0" lang="en-US" sz="2400" spc="-1" strike="noStrike">
                <a:solidFill>
                  <a:srgbClr val="017100"/>
                </a:solidFill>
                <a:latin typeface="Gill Sans"/>
              </a:rPr>
              <a:t>	</a:t>
            </a:r>
            <a:r>
              <a:rPr b="0" lang="en-US" sz="2400" spc="-1" strike="noStrike">
                <a:solidFill>
                  <a:srgbClr val="017100"/>
                </a:solidFill>
                <a:latin typeface="Gill Sans"/>
              </a:rPr>
              <a:t>https://sdg-tracker.org/ 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89" name="Text Box 4"/>
          <p:cNvSpPr/>
          <p:nvPr/>
        </p:nvSpPr>
        <p:spPr>
          <a:xfrm>
            <a:off x="1143000" y="1881720"/>
            <a:ext cx="10534320" cy="1116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>
              <a:lnSpc>
                <a:spcPts val="7999"/>
              </a:lnSpc>
              <a:spcBef>
                <a:spcPts val="2826"/>
              </a:spcBef>
              <a:spcAft>
                <a:spcPts val="26"/>
              </a:spcAft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  <a:tab algn="l" pos="10972800"/>
              </a:tabLst>
            </a:pPr>
            <a:r>
              <a:rPr b="0" lang="en-US" sz="4000" spc="-1" strike="noStrike">
                <a:solidFill>
                  <a:srgbClr val="0caa41"/>
                </a:solidFill>
                <a:latin typeface="Arial"/>
              </a:rPr>
              <a:t>People use Data to solve the world’s problems</a:t>
            </a:r>
            <a:endParaRPr b="0" lang="en-US" sz="4000" spc="-1" strike="noStrike">
              <a:latin typeface="Arial"/>
            </a:endParaRPr>
          </a:p>
        </p:txBody>
      </p:sp>
      <p:pic>
        <p:nvPicPr>
          <p:cNvPr id="90" name="Picture 5" descr=""/>
          <p:cNvPicPr/>
          <p:nvPr/>
        </p:nvPicPr>
        <p:blipFill>
          <a:blip r:embed="rId1"/>
          <a:stretch/>
        </p:blipFill>
        <p:spPr>
          <a:xfrm>
            <a:off x="863640" y="3905280"/>
            <a:ext cx="4190760" cy="3906360"/>
          </a:xfrm>
          <a:prstGeom prst="rect">
            <a:avLst/>
          </a:prstGeom>
          <a:ln w="0">
            <a:noFill/>
          </a:ln>
        </p:spPr>
      </p:pic>
      <p:pic>
        <p:nvPicPr>
          <p:cNvPr id="91" name="Picture 6" descr=""/>
          <p:cNvPicPr/>
          <p:nvPr/>
        </p:nvPicPr>
        <p:blipFill>
          <a:blip r:embed="rId2"/>
          <a:stretch/>
        </p:blipFill>
        <p:spPr>
          <a:xfrm>
            <a:off x="6502320" y="7683480"/>
            <a:ext cx="5143320" cy="802800"/>
          </a:xfrm>
          <a:prstGeom prst="rect">
            <a:avLst/>
          </a:prstGeom>
          <a:ln w="0">
            <a:noFill/>
          </a:ln>
        </p:spPr>
      </p:pic>
      <p:pic>
        <p:nvPicPr>
          <p:cNvPr id="92" name="Picture 7" descr=""/>
          <p:cNvPicPr/>
          <p:nvPr/>
        </p:nvPicPr>
        <p:blipFill>
          <a:blip r:embed="rId3"/>
          <a:stretch/>
        </p:blipFill>
        <p:spPr>
          <a:xfrm>
            <a:off x="5427720" y="3898800"/>
            <a:ext cx="7049880" cy="3516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 Box 1"/>
          <p:cNvSpPr/>
          <p:nvPr/>
        </p:nvSpPr>
        <p:spPr>
          <a:xfrm>
            <a:off x="952560" y="254160"/>
            <a:ext cx="11099520" cy="90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Autofit/>
          </a:bodyPr>
          <a:p>
            <a:pPr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None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4800" spc="-1" strike="noStrike">
                <a:solidFill>
                  <a:srgbClr val="000000"/>
                </a:solidFill>
                <a:latin typeface="Gill Sans"/>
              </a:rPr>
              <a:t>Today's Topics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94" name="Text Box 2"/>
          <p:cNvSpPr/>
          <p:nvPr/>
        </p:nvSpPr>
        <p:spPr>
          <a:xfrm>
            <a:off x="952560" y="1587600"/>
            <a:ext cx="11099520" cy="728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t">
            <a:noAutofit/>
          </a:bodyPr>
          <a:p>
            <a:pPr marL="127080" indent="-889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Introductions</a:t>
            </a:r>
            <a:endParaRPr b="0" lang="en-US" sz="3200" spc="-1" strike="noStrike">
              <a:latin typeface="Arial"/>
            </a:endParaRPr>
          </a:p>
          <a:p>
            <a:pPr marL="127080" indent="-88920">
              <a:lnSpc>
                <a:spcPct val="100000"/>
              </a:lnSpc>
              <a:spcBef>
                <a:spcPts val="26"/>
              </a:spcBef>
              <a:spcAft>
                <a:spcPts val="26"/>
              </a:spcAft>
              <a:buClr>
                <a:srgbClr val="ee220c"/>
              </a:buClr>
              <a:buSzPct val="145000"/>
              <a:buFont typeface="Gill Sans"/>
              <a:buChar char="•"/>
              <a:tabLst>
                <a:tab algn="l" pos="0"/>
                <a:tab algn="l" pos="584280"/>
                <a:tab algn="l" pos="1168560"/>
                <a:tab algn="l" pos="1752480"/>
                <a:tab algn="l" pos="2336760"/>
                <a:tab algn="l" pos="2921040"/>
                <a:tab algn="l" pos="3505320"/>
                <a:tab algn="l" pos="4089240"/>
                <a:tab algn="l" pos="4673520"/>
                <a:tab algn="l" pos="5257800"/>
                <a:tab algn="l" pos="5842080"/>
                <a:tab algn="l" pos="6426360"/>
                <a:tab algn="l" pos="7010280"/>
                <a:tab algn="l" pos="7594560"/>
                <a:tab algn="l" pos="8178840"/>
                <a:tab algn="l" pos="8763120"/>
                <a:tab algn="l" pos="9347040"/>
                <a:tab algn="l" pos="9931320"/>
                <a:tab algn="l" pos="10515600"/>
                <a:tab algn="l" pos="10972800"/>
              </a:tabLst>
            </a:pPr>
            <a:r>
              <a:rPr b="0" lang="en-US" sz="2800" spc="-1" strike="noStrike">
                <a:solidFill>
                  <a:srgbClr val="ee220c"/>
                </a:solidFill>
                <a:latin typeface="Gill Sans"/>
              </a:rPr>
              <a:t>Who are the faculty?  Who are you?</a:t>
            </a:r>
            <a:endParaRPr b="0" lang="en-US" sz="2800" spc="-1" strike="noStrike">
              <a:latin typeface="Arial"/>
            </a:endParaRPr>
          </a:p>
          <a:p>
            <a:pPr marL="127080" indent="-889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Course overview</a:t>
            </a:r>
            <a:endParaRPr b="0" lang="en-US" sz="3200" spc="-1" strike="noStrike">
              <a:latin typeface="Arial"/>
            </a:endParaRPr>
          </a:p>
          <a:p>
            <a:pPr marL="127080" indent="-88920">
              <a:lnSpc>
                <a:spcPct val="100000"/>
              </a:lnSpc>
              <a:spcBef>
                <a:spcPts val="4224"/>
              </a:spcBef>
              <a:spcAft>
                <a:spcPts val="26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Gill Sans"/>
              </a:rPr>
              <a:t>Website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Application>LibreOffice/7.3.7.2$Linux_X86_64 LibreOffice_project/30$Build-2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2024-09-03T16:32:21Z</dcterms:modified>
  <cp:revision>5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1</vt:i4>
  </property>
  <property fmtid="{D5CDD505-2E9C-101B-9397-08002B2CF9AE}" pid="3" name="Notes">
    <vt:i4>35</vt:i4>
  </property>
  <property fmtid="{D5CDD505-2E9C-101B-9397-08002B2CF9AE}" pid="4" name="PresentationFormat">
    <vt:lpwstr>Custom</vt:lpwstr>
  </property>
  <property fmtid="{D5CDD505-2E9C-101B-9397-08002B2CF9AE}" pid="5" name="Slides">
    <vt:i4>35</vt:i4>
  </property>
</Properties>
</file>