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10" r:id="rId49"/>
    <p:sldId id="305" r:id="rId50"/>
    <p:sldId id="306" r:id="rId51"/>
    <p:sldId id="307" r:id="rId52"/>
    <p:sldId id="324" r:id="rId53"/>
    <p:sldId id="308" r:id="rId54"/>
    <p:sldId id="309" r:id="rId55"/>
    <p:sldId id="326" r:id="rId5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 snapToObjects="1">
      <p:cViewPr varScale="1">
        <p:scale>
          <a:sx n="76" d="100"/>
          <a:sy n="76" d="100"/>
        </p:scale>
        <p:origin x="17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Files"/>
          <p:cNvSpPr txBox="1">
            <a:spLocks noGrp="1"/>
          </p:cNvSpPr>
          <p:nvPr>
            <p:ph type="ctrTitle"/>
          </p:nvPr>
        </p:nvSpPr>
        <p:spPr>
          <a:xfrm>
            <a:off x="210740" y="1892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Files</a:t>
            </a:r>
          </a:p>
        </p:txBody>
      </p:sp>
      <p:sp>
        <p:nvSpPr>
          <p:cNvPr id="120" name="Tyler Caraza-Harter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5549900"/>
            <a:ext cx="10464800" cy="11303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>
              <a:spcBef>
                <a:spcPct val="0"/>
              </a:spcBef>
              <a:buSzTx/>
            </a:pPr>
            <a:r>
              <a:rPr lang="en-US" altLang="en-US" sz="3700" dirty="0"/>
              <a:t>Department of Computer Sciences</a:t>
            </a:r>
          </a:p>
          <a:p>
            <a:pPr>
              <a:spcBef>
                <a:spcPct val="0"/>
              </a:spcBef>
              <a:buSzTx/>
            </a:pPr>
            <a:r>
              <a:rPr lang="en-US" altLang="en-US" sz="3700"/>
              <a:t>University of Wisconsin-Madison</a:t>
            </a:r>
          </a:p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C9B99C7B-B5D4-0245-B918-F00D88DF7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0600" y="234950"/>
            <a:ext cx="60769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 sz="3000" b="0" dirty="0">
              <a:solidFill>
                <a:srgbClr val="FF9300"/>
              </a:solidFill>
              <a:ea typeface="Gill Sans SemiBold" panose="020B0502020104020203" pitchFamily="34" charset="-79"/>
              <a:cs typeface="Gill Sans SemiBold" panose="020B0502020104020203" pitchFamily="34" charset="-79"/>
              <a:sym typeface="Gill Sans SemiBold" panose="020B0502020104020203" pitchFamily="34" charset="-79"/>
            </a:endParaRPr>
          </a:p>
          <a:p>
            <a:endParaRPr lang="en-US" altLang="en-US" sz="3000" b="0" dirty="0">
              <a:solidFill>
                <a:srgbClr val="FFC000"/>
              </a:solidFill>
              <a:ea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20B85CEE-242A-9642-AFC1-EAD7E2933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797" y="8458002"/>
            <a:ext cx="4640694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defRPr>
            </a:lvl9pPr>
          </a:lstStyle>
          <a:p>
            <a:pPr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r>
              <a:rPr lang="en-US" altLang="en-US" sz="3000" b="0" dirty="0">
                <a:solidFill>
                  <a:srgbClr val="FF9300"/>
                </a:solidFill>
              </a:rPr>
              <a:t>Chapter 14 of Downey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20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221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22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23" name="Callout"/>
          <p:cNvSpPr/>
          <p:nvPr/>
        </p:nvSpPr>
        <p:spPr>
          <a:xfrm>
            <a:off x="1079500" y="4025900"/>
            <a:ext cx="5438379" cy="1466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2" y="0"/>
                </a:moveTo>
                <a:cubicBezTo>
                  <a:pt x="131" y="0"/>
                  <a:pt x="0" y="485"/>
                  <a:pt x="0" y="1082"/>
                </a:cubicBezTo>
                <a:lnTo>
                  <a:pt x="0" y="20524"/>
                </a:lnTo>
                <a:cubicBezTo>
                  <a:pt x="0" y="21121"/>
                  <a:pt x="131" y="21600"/>
                  <a:pt x="292" y="21600"/>
                </a:cubicBezTo>
                <a:lnTo>
                  <a:pt x="20314" y="21600"/>
                </a:lnTo>
                <a:cubicBezTo>
                  <a:pt x="20475" y="21600"/>
                  <a:pt x="20604" y="21121"/>
                  <a:pt x="20604" y="20524"/>
                </a:cubicBezTo>
                <a:lnTo>
                  <a:pt x="20604" y="11572"/>
                </a:lnTo>
                <a:lnTo>
                  <a:pt x="21600" y="9408"/>
                </a:lnTo>
                <a:lnTo>
                  <a:pt x="20604" y="7251"/>
                </a:lnTo>
                <a:lnTo>
                  <a:pt x="20604" y="1082"/>
                </a:lnTo>
                <a:cubicBezTo>
                  <a:pt x="20604" y="485"/>
                  <a:pt x="20475" y="0"/>
                  <a:pt x="20314" y="0"/>
                </a:cubicBezTo>
                <a:lnTo>
                  <a:pt x="292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4" name="using file"/>
          <p:cNvSpPr txBox="1"/>
          <p:nvPr/>
        </p:nvSpPr>
        <p:spPr>
          <a:xfrm>
            <a:off x="6723608" y="4394199"/>
            <a:ext cx="11831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using file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5522128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27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228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30" name="Oval"/>
          <p:cNvSpPr/>
          <p:nvPr/>
        </p:nvSpPr>
        <p:spPr>
          <a:xfrm>
            <a:off x="7759700" y="1244277"/>
            <a:ext cx="4322713" cy="902346"/>
          </a:xfrm>
          <a:prstGeom prst="ellipse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1" name="Rectangle"/>
          <p:cNvSpPr/>
          <p:nvPr/>
        </p:nvSpPr>
        <p:spPr>
          <a:xfrm>
            <a:off x="7785100" y="1662831"/>
            <a:ext cx="4271913" cy="105529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Rectangle"/>
          <p:cNvSpPr/>
          <p:nvPr/>
        </p:nvSpPr>
        <p:spPr>
          <a:xfrm>
            <a:off x="7708900" y="1886075"/>
            <a:ext cx="4424313" cy="461367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3" name="f = open(…)"/>
          <p:cNvSpPr txBox="1"/>
          <p:nvPr/>
        </p:nvSpPr>
        <p:spPr>
          <a:xfrm>
            <a:off x="8857902" y="1301749"/>
            <a:ext cx="212630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 = open(…)</a:t>
            </a:r>
          </a:p>
        </p:txBody>
      </p:sp>
      <p:sp>
        <p:nvSpPr>
          <p:cNvPr id="234" name="f.close()"/>
          <p:cNvSpPr txBox="1"/>
          <p:nvPr/>
        </p:nvSpPr>
        <p:spPr>
          <a:xfrm>
            <a:off x="9040812" y="2228849"/>
            <a:ext cx="176048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f.close()</a:t>
            </a:r>
          </a:p>
        </p:txBody>
      </p:sp>
      <p:sp>
        <p:nvSpPr>
          <p:cNvPr id="235" name="use file"/>
          <p:cNvSpPr txBox="1"/>
          <p:nvPr/>
        </p:nvSpPr>
        <p:spPr>
          <a:xfrm>
            <a:off x="9132267" y="1847849"/>
            <a:ext cx="157757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use file</a:t>
            </a:r>
          </a:p>
        </p:txBody>
      </p:sp>
      <p:sp>
        <p:nvSpPr>
          <p:cNvPr id="236" name="Callout"/>
          <p:cNvSpPr/>
          <p:nvPr/>
        </p:nvSpPr>
        <p:spPr>
          <a:xfrm>
            <a:off x="1079500" y="4025900"/>
            <a:ext cx="5438379" cy="1466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2" y="0"/>
                </a:moveTo>
                <a:cubicBezTo>
                  <a:pt x="131" y="0"/>
                  <a:pt x="0" y="485"/>
                  <a:pt x="0" y="1082"/>
                </a:cubicBezTo>
                <a:lnTo>
                  <a:pt x="0" y="20524"/>
                </a:lnTo>
                <a:cubicBezTo>
                  <a:pt x="0" y="21121"/>
                  <a:pt x="131" y="21600"/>
                  <a:pt x="292" y="21600"/>
                </a:cubicBezTo>
                <a:lnTo>
                  <a:pt x="20314" y="21600"/>
                </a:lnTo>
                <a:cubicBezTo>
                  <a:pt x="20475" y="21600"/>
                  <a:pt x="20604" y="21121"/>
                  <a:pt x="20604" y="20524"/>
                </a:cubicBezTo>
                <a:lnTo>
                  <a:pt x="20604" y="11572"/>
                </a:lnTo>
                <a:lnTo>
                  <a:pt x="21600" y="9408"/>
                </a:lnTo>
                <a:lnTo>
                  <a:pt x="20604" y="7251"/>
                </a:lnTo>
                <a:lnTo>
                  <a:pt x="20604" y="1082"/>
                </a:lnTo>
                <a:cubicBezTo>
                  <a:pt x="20604" y="485"/>
                  <a:pt x="20475" y="0"/>
                  <a:pt x="20314" y="0"/>
                </a:cubicBezTo>
                <a:lnTo>
                  <a:pt x="292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7" name="using file"/>
          <p:cNvSpPr txBox="1"/>
          <p:nvPr/>
        </p:nvSpPr>
        <p:spPr>
          <a:xfrm>
            <a:off x="6723608" y="4394199"/>
            <a:ext cx="11831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using file</a:t>
            </a:r>
          </a:p>
        </p:txBody>
      </p:sp>
      <p:sp>
        <p:nvSpPr>
          <p:cNvPr id="238" name="Callout"/>
          <p:cNvSpPr/>
          <p:nvPr/>
        </p:nvSpPr>
        <p:spPr>
          <a:xfrm>
            <a:off x="1079500" y="6532860"/>
            <a:ext cx="5462588" cy="864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0" y="0"/>
                </a:moveTo>
                <a:cubicBezTo>
                  <a:pt x="130" y="0"/>
                  <a:pt x="0" y="823"/>
                  <a:pt x="0" y="1835"/>
                </a:cubicBezTo>
                <a:lnTo>
                  <a:pt x="0" y="19765"/>
                </a:lnTo>
                <a:cubicBezTo>
                  <a:pt x="0" y="20777"/>
                  <a:pt x="130" y="21600"/>
                  <a:pt x="290" y="21600"/>
                </a:cubicBezTo>
                <a:lnTo>
                  <a:pt x="20224" y="21600"/>
                </a:lnTo>
                <a:cubicBezTo>
                  <a:pt x="20384" y="21600"/>
                  <a:pt x="20512" y="20777"/>
                  <a:pt x="20512" y="19765"/>
                </a:cubicBezTo>
                <a:lnTo>
                  <a:pt x="20512" y="14817"/>
                </a:lnTo>
                <a:lnTo>
                  <a:pt x="21600" y="11157"/>
                </a:lnTo>
                <a:lnTo>
                  <a:pt x="20512" y="7488"/>
                </a:lnTo>
                <a:lnTo>
                  <a:pt x="20512" y="1835"/>
                </a:lnTo>
                <a:cubicBezTo>
                  <a:pt x="20512" y="823"/>
                  <a:pt x="20384" y="0"/>
                  <a:pt x="20224" y="0"/>
                </a:cubicBezTo>
                <a:lnTo>
                  <a:pt x="290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9" name="cleanup"/>
          <p:cNvSpPr txBox="1"/>
          <p:nvPr/>
        </p:nvSpPr>
        <p:spPr>
          <a:xfrm>
            <a:off x="6792738" y="6736457"/>
            <a:ext cx="10449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cleanup</a:t>
            </a:r>
          </a:p>
        </p:txBody>
      </p:sp>
      <p:sp>
        <p:nvSpPr>
          <p:cNvPr id="240" name="imagine a file object as a sandwich…"/>
          <p:cNvSpPr txBox="1"/>
          <p:nvPr/>
        </p:nvSpPr>
        <p:spPr>
          <a:xfrm>
            <a:off x="7714902" y="476572"/>
            <a:ext cx="44123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/>
            </a:pPr>
            <a:r>
              <a:t>imagine a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 object</a:t>
            </a:r>
            <a:r>
              <a:t> as a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sandwich</a:t>
            </a:r>
            <a:r>
              <a:t>…</a:t>
            </a:r>
          </a:p>
        </p:txBody>
      </p:sp>
      <p:sp>
        <p:nvSpPr>
          <p:cNvPr id="241" name="Reasons for closing…"/>
          <p:cNvSpPr txBox="1"/>
          <p:nvPr/>
        </p:nvSpPr>
        <p:spPr>
          <a:xfrm>
            <a:off x="7717622" y="5198881"/>
            <a:ext cx="4829027" cy="3978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Reasons for closing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avoid data loss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limited number of open files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244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a file</a:t>
            </a:r>
          </a:p>
        </p:txBody>
      </p:sp>
      <p:pic>
        <p:nvPicPr>
          <p:cNvPr id="247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9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250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promise</a:t>
            </a:r>
            <a:br>
              <a:rPr dirty="0"/>
            </a:br>
            <a:r>
              <a:rPr lang="en-US" dirty="0"/>
              <a:t> </a:t>
            </a:r>
            <a:r>
              <a:rPr dirty="0"/>
              <a:t>to always</a:t>
            </a:r>
            <a:br>
              <a:rPr dirty="0"/>
            </a:br>
            <a:r>
              <a:rPr lang="en-US" dirty="0"/>
              <a:t> </a:t>
            </a:r>
            <a:r>
              <a:rPr dirty="0"/>
              <a:t>close my files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a file</a:t>
            </a:r>
          </a:p>
        </p:txBody>
      </p:sp>
      <p:pic>
        <p:nvPicPr>
          <p:cNvPr id="25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5" name="f = open(“file.txt”)    data = f.read()…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929292"/>
                </a:solidFill>
              </a:rPr>
              <a:t>f = open(“file.txt”)</a:t>
            </a:r>
            <a:br/>
            <a:br/>
            <a:br/>
            <a:br/>
            <a:r>
              <a:t>data = 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.read()</a:t>
            </a:r>
          </a:p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print(data)</a:t>
            </a:r>
            <a:br/>
            <a:br/>
            <a:br/>
            <a:br/>
            <a:r>
              <a:rPr>
                <a:solidFill>
                  <a:srgbClr val="929292"/>
                </a:solidFill>
              </a:rPr>
              <a:t>f.close()</a:t>
            </a:r>
          </a:p>
        </p:txBody>
      </p:sp>
      <p:sp>
        <p:nvSpPr>
          <p:cNvPr id="256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257" name="read() method…"/>
          <p:cNvSpPr txBox="1"/>
          <p:nvPr/>
        </p:nvSpPr>
        <p:spPr>
          <a:xfrm>
            <a:off x="7138813" y="7198436"/>
            <a:ext cx="5200701" cy="2043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read()</a:t>
            </a:r>
            <a:r>
              <a:t> method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fetch entire file contents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return as a string</a:t>
            </a:r>
          </a:p>
        </p:txBody>
      </p:sp>
      <p:sp>
        <p:nvSpPr>
          <p:cNvPr id="261" name="Connection Line"/>
          <p:cNvSpPr/>
          <p:nvPr/>
        </p:nvSpPr>
        <p:spPr>
          <a:xfrm>
            <a:off x="330284" y="4562557"/>
            <a:ext cx="1414432" cy="1957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344" h="21600" extrusionOk="0">
                <a:moveTo>
                  <a:pt x="4104" y="0"/>
                </a:moveTo>
                <a:cubicBezTo>
                  <a:pt x="-4256" y="9843"/>
                  <a:pt x="157" y="17043"/>
                  <a:pt x="17344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59" name="data is: “I promise\nto always\nclose my files”"/>
          <p:cNvSpPr txBox="1"/>
          <p:nvPr/>
        </p:nvSpPr>
        <p:spPr>
          <a:xfrm>
            <a:off x="1819735" y="6292849"/>
            <a:ext cx="7971682" cy="46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 is: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“I promise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\n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always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\n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close my files”</a:t>
            </a:r>
          </a:p>
        </p:txBody>
      </p:sp>
      <p:sp>
        <p:nvSpPr>
          <p:cNvPr id="260" name="Option 1"/>
          <p:cNvSpPr/>
          <p:nvPr/>
        </p:nvSpPr>
        <p:spPr>
          <a:xfrm>
            <a:off x="3962400" y="3994150"/>
            <a:ext cx="1866404" cy="721569"/>
          </a:xfrm>
          <a:prstGeom prst="roundRect">
            <a:avLst>
              <a:gd name="adj" fmla="val 26401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Option 1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Reading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Reading a file</a:t>
            </a:r>
          </a:p>
        </p:txBody>
      </p:sp>
      <p:sp>
        <p:nvSpPr>
          <p:cNvPr id="264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522932" y="2315517"/>
            <a:ext cx="5477422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265" name="Option 2"/>
          <p:cNvSpPr/>
          <p:nvPr/>
        </p:nvSpPr>
        <p:spPr>
          <a:xfrm>
            <a:off x="4826000" y="4006850"/>
            <a:ext cx="1866404" cy="721569"/>
          </a:xfrm>
          <a:prstGeom prst="roundRect">
            <a:avLst>
              <a:gd name="adj" fmla="val 26401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Option 2</a:t>
            </a:r>
          </a:p>
        </p:txBody>
      </p:sp>
      <p:sp>
        <p:nvSpPr>
          <p:cNvPr id="266" name="file objects are iterators!"/>
          <p:cNvSpPr txBox="1"/>
          <p:nvPr/>
        </p:nvSpPr>
        <p:spPr>
          <a:xfrm>
            <a:off x="7024513" y="4086936"/>
            <a:ext cx="4890196" cy="2942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rPr lang="en-US" dirty="0">
                <a:latin typeface="Gill Sans Light"/>
                <a:ea typeface="Gill Sans Light"/>
                <a:cs typeface="Gill Sans Light"/>
                <a:sym typeface="Gill Sans Light"/>
              </a:rPr>
              <a:t>file objects can be iterated over, using a for loop!</a:t>
            </a:r>
          </a:p>
          <a:p>
            <a:pPr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US" dirty="0">
              <a:latin typeface="Gill Sans Light"/>
              <a:ea typeface="Gill Sans Light"/>
              <a:cs typeface="Gill Sans Light"/>
              <a:sym typeface="Gill Sans Light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iterate over f with a for loop"/>
          <p:cNvSpPr txBox="1"/>
          <p:nvPr/>
        </p:nvSpPr>
        <p:spPr>
          <a:xfrm>
            <a:off x="6358764" y="4852639"/>
            <a:ext cx="36581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iterate over f with a for loop</a:t>
            </a:r>
          </a:p>
        </p:txBody>
      </p:sp>
      <p:sp>
        <p:nvSpPr>
          <p:cNvPr id="352" name="convert it…"/>
          <p:cNvSpPr txBox="1"/>
          <p:nvPr/>
        </p:nvSpPr>
        <p:spPr>
          <a:xfrm>
            <a:off x="6197399" y="2687022"/>
            <a:ext cx="319761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convert it</a:t>
            </a:r>
            <a:r>
              <a:rPr lang="en-US" dirty="0"/>
              <a:t> </a:t>
            </a:r>
            <a:r>
              <a:rPr dirty="0"/>
              <a:t>to a list</a:t>
            </a:r>
          </a:p>
        </p:txBody>
      </p:sp>
      <p:sp>
        <p:nvSpPr>
          <p:cNvPr id="353" name="f = open(&quot;file.txt&quot;)…"/>
          <p:cNvSpPr/>
          <p:nvPr/>
        </p:nvSpPr>
        <p:spPr>
          <a:xfrm>
            <a:off x="1878098" y="2328118"/>
            <a:ext cx="3812855" cy="118973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 = open("file.txt")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lines =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list</a:t>
            </a:r>
            <a:r>
              <a:t>(f)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f.close()</a:t>
            </a:r>
          </a:p>
        </p:txBody>
      </p:sp>
      <p:sp>
        <p:nvSpPr>
          <p:cNvPr id="355" name="f = open(&quot;file.txt&quot;)…"/>
          <p:cNvSpPr/>
          <p:nvPr/>
        </p:nvSpPr>
        <p:spPr>
          <a:xfrm>
            <a:off x="1878098" y="4235499"/>
            <a:ext cx="3812855" cy="169148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= open("</a:t>
            </a:r>
            <a:r>
              <a:rPr dirty="0" err="1"/>
              <a:t>file.txt</a:t>
            </a:r>
            <a:r>
              <a:rPr dirty="0"/>
              <a:t>")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for</a:t>
            </a:r>
            <a:r>
              <a:rPr dirty="0"/>
              <a:t> l </a:t>
            </a: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in</a:t>
            </a:r>
            <a:r>
              <a:rPr dirty="0"/>
              <a:t> f</a:t>
            </a: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: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print(l)</a:t>
            </a:r>
          </a:p>
          <a:p>
            <a:pPr indent="63500" algn="l">
              <a:defRPr sz="2200" b="0">
                <a:solidFill>
                  <a:srgbClr val="FFFF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f.close</a:t>
            </a:r>
            <a:r>
              <a:rPr dirty="0"/>
              <a:t>()</a:t>
            </a:r>
          </a:p>
        </p:txBody>
      </p:sp>
      <p:sp>
        <p:nvSpPr>
          <p:cNvPr id="38" name="Reading a file">
            <a:extLst>
              <a:ext uri="{FF2B5EF4-FFF2-40B4-BE49-F238E27FC236}">
                <a16:creationId xmlns:a16="http://schemas.microsoft.com/office/drawing/2014/main" id="{CBDC48D7-6D87-AF4D-89FA-7F5EF8A0BD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2500" y="486658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Reading a file</a:t>
            </a:r>
            <a:r>
              <a:rPr lang="en-US" dirty="0"/>
              <a:t> – alternate ways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58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0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450385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write data to f</a:t>
            </a:r>
            <a:b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br/>
            <a:br/>
            <a:br/>
            <a:r>
              <a:t>f.close()</a:t>
            </a:r>
          </a:p>
        </p:txBody>
      </p:sp>
      <p:sp>
        <p:nvSpPr>
          <p:cNvPr id="361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6" name="f = open(“file.txt”, “w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367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370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69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7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5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376" name="I promise to always close my files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 promise</a:t>
            </a:r>
            <a:br>
              <a:rPr lang="en-US" dirty="0"/>
            </a:br>
            <a:r>
              <a:rPr lang="en-US" dirty="0"/>
              <a:t> to always</a:t>
            </a:r>
            <a:br>
              <a:rPr lang="en-US" dirty="0"/>
            </a:br>
            <a:r>
              <a:rPr lang="en-US" dirty="0"/>
              <a:t> close my files</a:t>
            </a:r>
          </a:p>
        </p:txBody>
      </p:sp>
      <p:sp>
        <p:nvSpPr>
          <p:cNvPr id="381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78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379" name="Arrow"/>
          <p:cNvSpPr/>
          <p:nvPr/>
        </p:nvSpPr>
        <p:spPr>
          <a:xfrm>
            <a:off x="215900" y="22268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0" name="let’s run it!"/>
          <p:cNvSpPr txBox="1"/>
          <p:nvPr/>
        </p:nvSpPr>
        <p:spPr>
          <a:xfrm>
            <a:off x="8390458" y="7696199"/>
            <a:ext cx="18194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let’s run it!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29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84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6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387" name="Callout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</p:txBody>
      </p:sp>
      <p:sp>
        <p:nvSpPr>
          <p:cNvPr id="39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389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390" name="Arrow"/>
          <p:cNvSpPr/>
          <p:nvPr/>
        </p:nvSpPr>
        <p:spPr>
          <a:xfrm>
            <a:off x="215900" y="39794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1" name="opening with “w” is…"/>
          <p:cNvSpPr txBox="1"/>
          <p:nvPr/>
        </p:nvSpPr>
        <p:spPr>
          <a:xfrm>
            <a:off x="7594227" y="6451599"/>
            <a:ext cx="341188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opening with “w” is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dangerous.  It immediately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wipes out your file.</a:t>
            </a:r>
          </a:p>
        </p:txBody>
      </p:sp>
      <p:sp>
        <p:nvSpPr>
          <p:cNvPr id="392" name="(or creates a new one if there isn’t already a file.txt)"/>
          <p:cNvSpPr txBox="1"/>
          <p:nvPr/>
        </p:nvSpPr>
        <p:spPr>
          <a:xfrm>
            <a:off x="7547793" y="8153400"/>
            <a:ext cx="350475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(or creates a new one if</a:t>
            </a:r>
            <a:br/>
            <a:r>
              <a:t>there isn’t already a file.txt)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39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399" name="hello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</a:t>
            </a:r>
          </a:p>
        </p:txBody>
      </p:sp>
      <p:sp>
        <p:nvSpPr>
          <p:cNvPr id="40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0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02" name="Arrow"/>
          <p:cNvSpPr/>
          <p:nvPr/>
        </p:nvSpPr>
        <p:spPr>
          <a:xfrm>
            <a:off x="215900" y="43858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0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409" name="hello world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</a:p>
        </p:txBody>
      </p:sp>
      <p:sp>
        <p:nvSpPr>
          <p:cNvPr id="41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1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12" name="Arrow"/>
          <p:cNvSpPr/>
          <p:nvPr/>
        </p:nvSpPr>
        <p:spPr>
          <a:xfrm>
            <a:off x="215900" y="48430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1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1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419" name="hello world !!!!!!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!!!!!!</a:t>
            </a:r>
          </a:p>
        </p:txBody>
      </p:sp>
      <p:sp>
        <p:nvSpPr>
          <p:cNvPr id="423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2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22" name="Arrow"/>
          <p:cNvSpPr/>
          <p:nvPr/>
        </p:nvSpPr>
        <p:spPr>
          <a:xfrm>
            <a:off x="215900" y="6557541"/>
            <a:ext cx="725835" cy="72583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Write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Write a file</a:t>
            </a:r>
          </a:p>
        </p:txBody>
      </p:sp>
      <p:pic>
        <p:nvPicPr>
          <p:cNvPr id="426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Square"/>
          <p:cNvSpPr/>
          <p:nvPr/>
        </p:nvSpPr>
        <p:spPr>
          <a:xfrm>
            <a:off x="6769100" y="14605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8" name="f = open(“file.txt”, “w”)    f.write(“hello”) f.write(“ world\n”) f.write(“!!!!!\n”)    f.close()"/>
          <p:cNvSpPr txBox="1">
            <a:spLocks noGrp="1"/>
          </p:cNvSpPr>
          <p:nvPr>
            <p:ph type="body" sz="half" idx="1"/>
          </p:nvPr>
        </p:nvSpPr>
        <p:spPr>
          <a:xfrm>
            <a:off x="903932" y="2315517"/>
            <a:ext cx="5526287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open(“file.txt”,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“w”</a:t>
            </a:r>
            <a:r>
              <a:t>)</a:t>
            </a:r>
            <a:br/>
            <a:br/>
            <a:br/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(“hello”)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 world\n”)</a:t>
            </a:r>
            <a:br/>
            <a:r>
              <a:t>f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.write</a:t>
            </a:r>
            <a:r>
              <a:t>(“!!!!!\n”)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429" name="hello world !!!!!!"/>
          <p:cNvSpPr/>
          <p:nvPr/>
        </p:nvSpPr>
        <p:spPr>
          <a:xfrm>
            <a:off x="6946900" y="2807493"/>
            <a:ext cx="3335735" cy="333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0" y="0"/>
                </a:moveTo>
                <a:lnTo>
                  <a:pt x="1642" y="10431"/>
                </a:lnTo>
                <a:lnTo>
                  <a:pt x="650" y="10431"/>
                </a:lnTo>
                <a:cubicBezTo>
                  <a:pt x="292" y="10431"/>
                  <a:pt x="0" y="10723"/>
                  <a:pt x="0" y="11081"/>
                </a:cubicBezTo>
                <a:lnTo>
                  <a:pt x="0" y="20953"/>
                </a:lnTo>
                <a:cubicBezTo>
                  <a:pt x="0" y="21311"/>
                  <a:pt x="292" y="21600"/>
                  <a:pt x="650" y="21600"/>
                </a:cubicBezTo>
                <a:lnTo>
                  <a:pt x="20952" y="21600"/>
                </a:lnTo>
                <a:cubicBezTo>
                  <a:pt x="21311" y="21600"/>
                  <a:pt x="21600" y="21311"/>
                  <a:pt x="21600" y="20953"/>
                </a:cubicBezTo>
                <a:lnTo>
                  <a:pt x="21600" y="11081"/>
                </a:lnTo>
                <a:cubicBezTo>
                  <a:pt x="21600" y="10723"/>
                  <a:pt x="21311" y="10431"/>
                  <a:pt x="20952" y="10431"/>
                </a:cubicBezTo>
                <a:lnTo>
                  <a:pt x="4238" y="10431"/>
                </a:lnTo>
                <a:lnTo>
                  <a:pt x="294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39700" algn="l">
              <a:spcBef>
                <a:spcPts val="1000"/>
              </a:spcBef>
              <a:defRPr sz="1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hello world</a:t>
            </a:r>
            <a:endParaRPr lang="en-US" dirty="0"/>
          </a:p>
          <a:p>
            <a:pPr indent="139700" algn="l">
              <a:spcBef>
                <a:spcPts val="1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!!!!!!</a:t>
            </a:r>
          </a:p>
        </p:txBody>
      </p:sp>
      <p:sp>
        <p:nvSpPr>
          <p:cNvPr id="435" name="Connection Line"/>
          <p:cNvSpPr/>
          <p:nvPr/>
        </p:nvSpPr>
        <p:spPr>
          <a:xfrm>
            <a:off x="4469807" y="1751593"/>
            <a:ext cx="1300561" cy="706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4" extrusionOk="0">
                <a:moveTo>
                  <a:pt x="21600" y="19674"/>
                </a:moveTo>
                <a:cubicBezTo>
                  <a:pt x="20197" y="4465"/>
                  <a:pt x="12997" y="-1926"/>
                  <a:pt x="0" y="501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31" name="“w” mode indicates we want to write to this file"/>
          <p:cNvSpPr txBox="1"/>
          <p:nvPr/>
        </p:nvSpPr>
        <p:spPr>
          <a:xfrm>
            <a:off x="1172035" y="1326356"/>
            <a:ext cx="351326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“w” mode indicates we want to write to this file</a:t>
            </a:r>
          </a:p>
        </p:txBody>
      </p:sp>
      <p:sp>
        <p:nvSpPr>
          <p:cNvPr id="432" name="Oval"/>
          <p:cNvSpPr/>
          <p:nvPr/>
        </p:nvSpPr>
        <p:spPr>
          <a:xfrm>
            <a:off x="4152900" y="4508524"/>
            <a:ext cx="524744" cy="495276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3" name="Oval"/>
          <p:cNvSpPr/>
          <p:nvPr/>
        </p:nvSpPr>
        <p:spPr>
          <a:xfrm>
            <a:off x="9037798" y="4805982"/>
            <a:ext cx="524744" cy="495276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4" name="be careful with newlines…"/>
          <p:cNvSpPr txBox="1"/>
          <p:nvPr/>
        </p:nvSpPr>
        <p:spPr>
          <a:xfrm>
            <a:off x="7189936" y="6616699"/>
            <a:ext cx="422046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 careful with newlines</a:t>
            </a:r>
          </a:p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(write doesn't add them like print does)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438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41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  <a:endParaRPr b="1">
              <a:solidFill>
                <a:schemeClr val="accent4">
                  <a:hueOff val="-1081314"/>
                  <a:satOff val="4338"/>
                  <a:lumOff val="-8931"/>
                </a:schemeClr>
              </a:solidFill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24" y="2571415"/>
            <a:ext cx="6667501" cy="5003801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45" name="&gt;&gt;&gt; import os…"/>
          <p:cNvSpPr txBox="1"/>
          <p:nvPr/>
        </p:nvSpPr>
        <p:spPr>
          <a:xfrm>
            <a:off x="981397" y="5505450"/>
            <a:ext cx="637033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&gt;&gt;&gt; import </a:t>
            </a:r>
            <a:r>
              <a:rPr dirty="0" err="1"/>
              <a:t>os</a:t>
            </a:r>
            <a:endParaRPr dirty="0"/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&gt;&gt;&gt; </a:t>
            </a:r>
            <a:r>
              <a:rPr b="1"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  <a:r>
              <a:rPr dirty="0"/>
              <a:t>(“.”)</a:t>
            </a:r>
            <a:b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[“</a:t>
            </a:r>
            <a:r>
              <a:rPr b="1"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file.txt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”, “</a:t>
            </a:r>
            <a:r>
              <a:rPr lang="en-US" b="1"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main.ipynb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”, “data”]</a:t>
            </a:r>
          </a:p>
        </p:txBody>
      </p:sp>
      <p:sp>
        <p:nvSpPr>
          <p:cNvPr id="446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24" y="2571415"/>
            <a:ext cx="6667501" cy="5003801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50" name="&gt;&gt;&gt; import os…"/>
          <p:cNvSpPr txBox="1"/>
          <p:nvPr/>
        </p:nvSpPr>
        <p:spPr>
          <a:xfrm>
            <a:off x="981397" y="5505450"/>
            <a:ext cx="505286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  <a:r>
              <a:t>(“data”)</a:t>
            </a:r>
            <a:b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[“movies.csv”, “snapshots”]</a:t>
            </a:r>
          </a:p>
        </p:txBody>
      </p:sp>
      <p:sp>
        <p:nvSpPr>
          <p:cNvPr id="451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5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900" y="5988050"/>
            <a:ext cx="5435600" cy="3594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5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sp>
        <p:nvSpPr>
          <p:cNvPr id="456" name="&gt;&gt;&gt; import os…"/>
          <p:cNvSpPr txBox="1"/>
          <p:nvPr/>
        </p:nvSpPr>
        <p:spPr>
          <a:xfrm>
            <a:off x="981397" y="5505450"/>
            <a:ext cx="3772496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r>
              <a:t>(“test”)</a:t>
            </a:r>
          </a:p>
        </p:txBody>
      </p:sp>
      <p:pic>
        <p:nvPicPr>
          <p:cNvPr id="4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424" y="2825415"/>
            <a:ext cx="6667501" cy="5003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32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reading/writing</a:t>
            </a:r>
          </a:p>
          <a:p>
            <a:pPr marL="0" indent="0">
              <a:buSzTx/>
              <a:buNone/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listdir, mkdir, exists, isdir, isfile, join</a:t>
            </a:r>
          </a:p>
          <a:p>
            <a:pPr marL="0" indent="0">
              <a:buSzTx/>
              <a:buNone/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6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Many functions in </a:t>
            </a:r>
            <a:r>
              <a:rPr dirty="0" err="1"/>
              <a:t>os</a:t>
            </a:r>
            <a:r>
              <a:rPr dirty="0"/>
              <a:t> and </a:t>
            </a:r>
            <a:r>
              <a:rPr dirty="0" err="1"/>
              <a:t>os.path</a:t>
            </a:r>
            <a:r>
              <a:rPr dirty="0"/>
              <a:t>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os.listdir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b="1"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endParaRPr b="1" dirty="0">
              <a:solidFill>
                <a:schemeClr val="accent4">
                  <a:hueOff val="-1081314"/>
                  <a:satOff val="4338"/>
                  <a:lumOff val="-8931"/>
                </a:schemeClr>
              </a:solidFill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os.path.exists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os.path.isfile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os.path.isdir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os.path.join</a:t>
            </a:r>
            <a:endParaRPr dirty="0"/>
          </a:p>
        </p:txBody>
      </p:sp>
      <p:pic>
        <p:nvPicPr>
          <p:cNvPr id="4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62" name="&gt;&gt;&gt; import os…"/>
          <p:cNvSpPr txBox="1"/>
          <p:nvPr/>
        </p:nvSpPr>
        <p:spPr>
          <a:xfrm>
            <a:off x="981397" y="5505450"/>
            <a:ext cx="3772496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os.mkdir</a:t>
            </a:r>
            <a:r>
              <a:t>(“test”)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6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67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  <a:r>
              <a:t>(“file.txt”)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7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os.path.exists</a:t>
            </a:r>
            <a:r>
              <a:t>(“haha.txt”)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7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7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(“haha.txt”)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8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&gt;&gt;&gt; import os…"/>
          <p:cNvSpPr txBox="1"/>
          <p:nvPr/>
        </p:nvSpPr>
        <p:spPr>
          <a:xfrm>
            <a:off x="981397" y="5505450"/>
            <a:ext cx="5601594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(“file.txt”)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8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8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&gt;&gt;&gt; import os…"/>
          <p:cNvSpPr txBox="1"/>
          <p:nvPr/>
        </p:nvSpPr>
        <p:spPr>
          <a:xfrm>
            <a:off x="981397" y="5505450"/>
            <a:ext cx="486995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os.path.isfile</a:t>
            </a:r>
            <a:r>
              <a:t>(“data”)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False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90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os.path.join</a:t>
            </a:r>
          </a:p>
        </p:txBody>
      </p:sp>
      <p:pic>
        <p:nvPicPr>
          <p:cNvPr id="49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0" y="2597150"/>
            <a:ext cx="6718300" cy="5092700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&gt;&gt;&gt; import os…"/>
          <p:cNvSpPr txBox="1"/>
          <p:nvPr/>
        </p:nvSpPr>
        <p:spPr>
          <a:xfrm>
            <a:off x="981397" y="5505450"/>
            <a:ext cx="4687045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os.path.isdir</a:t>
            </a:r>
            <a:r>
              <a:t>(“data”)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True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495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</a:p>
        </p:txBody>
      </p:sp>
      <p:pic>
        <p:nvPicPr>
          <p:cNvPr id="496" name="Image" descr="Image"/>
          <p:cNvPicPr>
            <a:picLocks noChangeAspect="1"/>
          </p:cNvPicPr>
          <p:nvPr/>
        </p:nvPicPr>
        <p:blipFill>
          <a:blip r:embed="rId2"/>
          <a:srcRect b="36581"/>
          <a:stretch>
            <a:fillRect/>
          </a:stretch>
        </p:blipFill>
        <p:spPr>
          <a:xfrm>
            <a:off x="6038850" y="2597150"/>
            <a:ext cx="6718300" cy="3229720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&gt;&gt;&gt; import os…"/>
          <p:cNvSpPr txBox="1"/>
          <p:nvPr/>
        </p:nvSpPr>
        <p:spPr>
          <a:xfrm>
            <a:off x="981397" y="5505450"/>
            <a:ext cx="7064872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  <a:r>
              <a:t>(“data”, “movies.csv”)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data/movies.csv</a:t>
            </a:r>
          </a:p>
        </p:txBody>
      </p:sp>
      <p:sp>
        <p:nvSpPr>
          <p:cNvPr id="498" name="on Mac/Linux"/>
          <p:cNvSpPr txBox="1"/>
          <p:nvPr/>
        </p:nvSpPr>
        <p:spPr>
          <a:xfrm>
            <a:off x="1029121" y="7713661"/>
            <a:ext cx="17771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on Mac/Linux</a:t>
            </a:r>
          </a:p>
        </p:txBody>
      </p:sp>
      <p:sp>
        <p:nvSpPr>
          <p:cNvPr id="499" name="Line"/>
          <p:cNvSpPr/>
          <p:nvPr/>
        </p:nvSpPr>
        <p:spPr>
          <a:xfrm flipV="1">
            <a:off x="1816100" y="7184528"/>
            <a:ext cx="0" cy="4481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OS Module (Operating System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OS Module (Operating System)</a:t>
            </a:r>
          </a:p>
        </p:txBody>
      </p:sp>
      <p:sp>
        <p:nvSpPr>
          <p:cNvPr id="502" name="Many functions in os and os.path for working w/ file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Many functions in os and os.path for working w/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os.listdir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os.mkdir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os.path.exists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os.path.isfile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os.path.isdir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</a:p>
        </p:txBody>
      </p:sp>
      <p:pic>
        <p:nvPicPr>
          <p:cNvPr id="503" name="Image" descr="Image"/>
          <p:cNvPicPr>
            <a:picLocks noChangeAspect="1"/>
          </p:cNvPicPr>
          <p:nvPr/>
        </p:nvPicPr>
        <p:blipFill>
          <a:blip r:embed="rId2"/>
          <a:srcRect b="36581"/>
          <a:stretch>
            <a:fillRect/>
          </a:stretch>
        </p:blipFill>
        <p:spPr>
          <a:xfrm>
            <a:off x="6038850" y="2597150"/>
            <a:ext cx="6718300" cy="3229720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&gt;&gt;&gt; import os…"/>
          <p:cNvSpPr txBox="1"/>
          <p:nvPr/>
        </p:nvSpPr>
        <p:spPr>
          <a:xfrm>
            <a:off x="981397" y="5505450"/>
            <a:ext cx="7064872" cy="120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import os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os.path.join</a:t>
            </a:r>
            <a:r>
              <a:t>(“data”, “movies.csv”)</a:t>
            </a:r>
            <a:br/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data\movies.csv</a:t>
            </a:r>
          </a:p>
        </p:txBody>
      </p:sp>
      <p:sp>
        <p:nvSpPr>
          <p:cNvPr id="505" name="on Windows"/>
          <p:cNvSpPr txBox="1"/>
          <p:nvPr/>
        </p:nvSpPr>
        <p:spPr>
          <a:xfrm>
            <a:off x="978420" y="7713661"/>
            <a:ext cx="16753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on Windows</a:t>
            </a:r>
          </a:p>
        </p:txBody>
      </p:sp>
      <p:sp>
        <p:nvSpPr>
          <p:cNvPr id="506" name="Line"/>
          <p:cNvSpPr/>
          <p:nvPr/>
        </p:nvSpPr>
        <p:spPr>
          <a:xfrm flipV="1">
            <a:off x="1816100" y="7184528"/>
            <a:ext cx="0" cy="4481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ath = &quot;\&quot;.join(&quot;data&quot;, &quot;movies.csv&quot;)…"/>
          <p:cNvSpPr txBox="1"/>
          <p:nvPr/>
        </p:nvSpPr>
        <p:spPr>
          <a:xfrm>
            <a:off x="683964" y="2197100"/>
            <a:ext cx="7064872" cy="12065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path = "\".join("data", "movies.csv")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</p:txBody>
      </p:sp>
      <p:sp>
        <p:nvSpPr>
          <p:cNvPr id="509" name="Your project:"/>
          <p:cNvSpPr txBox="1"/>
          <p:nvPr/>
        </p:nvSpPr>
        <p:spPr>
          <a:xfrm>
            <a:off x="635000" y="1657349"/>
            <a:ext cx="212854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Your project:</a:t>
            </a:r>
          </a:p>
        </p:txBody>
      </p:sp>
      <p:pic>
        <p:nvPicPr>
          <p:cNvPr id="510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841260" y="4623289"/>
            <a:ext cx="8827480" cy="101601"/>
          </a:xfrm>
          <a:prstGeom prst="rect">
            <a:avLst/>
          </a:prstGeom>
        </p:spPr>
      </p:pic>
      <p:sp>
        <p:nvSpPr>
          <p:cNvPr id="512" name="Arrow"/>
          <p:cNvSpPr/>
          <p:nvPr/>
        </p:nvSpPr>
        <p:spPr>
          <a:xfrm rot="5400000">
            <a:off x="3581400" y="3619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3" name="you run test.py"/>
          <p:cNvSpPr txBox="1"/>
          <p:nvPr/>
        </p:nvSpPr>
        <p:spPr>
          <a:xfrm>
            <a:off x="2986484" y="5108308"/>
            <a:ext cx="24598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you run test.py</a:t>
            </a:r>
          </a:p>
        </p:txBody>
      </p:sp>
      <p:sp>
        <p:nvSpPr>
          <p:cNvPr id="514" name="Arrow"/>
          <p:cNvSpPr/>
          <p:nvPr/>
        </p:nvSpPr>
        <p:spPr>
          <a:xfrm rot="5400000">
            <a:off x="3581400" y="5778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5" name="Dingbat Check"/>
          <p:cNvSpPr/>
          <p:nvPr/>
        </p:nvSpPr>
        <p:spPr>
          <a:xfrm>
            <a:off x="3565629" y="7353634"/>
            <a:ext cx="1301542" cy="1236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6" name="Arrow"/>
          <p:cNvSpPr/>
          <p:nvPr/>
        </p:nvSpPr>
        <p:spPr>
          <a:xfrm>
            <a:off x="7860605" y="2165350"/>
            <a:ext cx="1454845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17" name="..."/>
          <p:cNvSpPr txBox="1"/>
          <p:nvPr/>
        </p:nvSpPr>
        <p:spPr>
          <a:xfrm>
            <a:off x="9427219" y="2197100"/>
            <a:ext cx="2816871" cy="12065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...</a:t>
            </a:r>
          </a:p>
        </p:txBody>
      </p:sp>
      <p:sp>
        <p:nvSpPr>
          <p:cNvPr id="518" name="submit"/>
          <p:cNvSpPr txBox="1"/>
          <p:nvPr/>
        </p:nvSpPr>
        <p:spPr>
          <a:xfrm>
            <a:off x="7851452" y="2571749"/>
            <a:ext cx="11880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submit</a:t>
            </a:r>
          </a:p>
        </p:txBody>
      </p:sp>
      <p:sp>
        <p:nvSpPr>
          <p:cNvPr id="519" name="Arrow"/>
          <p:cNvSpPr/>
          <p:nvPr/>
        </p:nvSpPr>
        <p:spPr>
          <a:xfrm rot="5400000">
            <a:off x="10185400" y="3619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0" name="we run test.py"/>
          <p:cNvSpPr txBox="1"/>
          <p:nvPr/>
        </p:nvSpPr>
        <p:spPr>
          <a:xfrm>
            <a:off x="9655001" y="5108308"/>
            <a:ext cx="23307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we run test.py</a:t>
            </a:r>
          </a:p>
        </p:txBody>
      </p:sp>
      <p:sp>
        <p:nvSpPr>
          <p:cNvPr id="521" name="Arrow"/>
          <p:cNvSpPr/>
          <p:nvPr/>
        </p:nvSpPr>
        <p:spPr>
          <a:xfrm rot="5400000">
            <a:off x="10185400" y="5778989"/>
            <a:ext cx="1270000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2" name="Windows"/>
          <p:cNvSpPr txBox="1"/>
          <p:nvPr/>
        </p:nvSpPr>
        <p:spPr>
          <a:xfrm>
            <a:off x="2720826" y="346036"/>
            <a:ext cx="299114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Windows</a:t>
            </a:r>
          </a:p>
        </p:txBody>
      </p:sp>
      <p:sp>
        <p:nvSpPr>
          <p:cNvPr id="523" name="Linux"/>
          <p:cNvSpPr txBox="1"/>
          <p:nvPr/>
        </p:nvSpPr>
        <p:spPr>
          <a:xfrm>
            <a:off x="9901683" y="346036"/>
            <a:ext cx="183743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Linux</a:t>
            </a:r>
          </a:p>
        </p:txBody>
      </p:sp>
      <p:sp>
        <p:nvSpPr>
          <p:cNvPr id="524" name="Dingbat X"/>
          <p:cNvSpPr/>
          <p:nvPr/>
        </p:nvSpPr>
        <p:spPr>
          <a:xfrm>
            <a:off x="10257540" y="7353634"/>
            <a:ext cx="1156230" cy="1366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135" name="f = open(path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142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37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43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44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40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41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527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File exceptions</a:t>
            </a:r>
          </a:p>
          <a:p>
            <a:pPr marL="0" indent="0">
              <a:buSzTx/>
              <a:buNone/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0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3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34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3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50" y="2819400"/>
            <a:ext cx="5422900" cy="3606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38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39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run once"/>
          <p:cNvSpPr txBox="1"/>
          <p:nvPr/>
        </p:nvSpPr>
        <p:spPr>
          <a:xfrm>
            <a:off x="8576493" y="5307602"/>
            <a:ext cx="14652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once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44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45" name="import os…"/>
          <p:cNvSpPr txBox="1"/>
          <p:nvPr/>
        </p:nvSpPr>
        <p:spPr>
          <a:xfrm>
            <a:off x="2312562" y="5969000"/>
            <a:ext cx="8379676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</a:t>
            </a:r>
            <a:r>
              <a:rPr>
                <a:solidFill>
                  <a:srgbClr val="000000"/>
                </a:solidFill>
              </a:rPr>
              <a:t> os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os.mkdir(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t>(os.path.join(</a:t>
            </a:r>
            <a:r>
              <a:rPr>
                <a:solidFill>
                  <a:srgbClr val="AF3782"/>
                </a:solidFill>
              </a:rPr>
              <a:t>'dump'</a:t>
            </a:r>
            <a:r>
              <a:t>, </a:t>
            </a:r>
            <a:r>
              <a:rPr>
                <a:solidFill>
                  <a:srgbClr val="AF3782"/>
                </a:solidFill>
              </a:rPr>
              <a:t>'out.txt'</a:t>
            </a:r>
            <a:r>
              <a:t>), </a:t>
            </a:r>
            <a:r>
              <a:rPr>
                <a:solidFill>
                  <a:srgbClr val="AF3782"/>
                </a:solidFill>
              </a:rPr>
              <a:t>'w'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'hi'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pic>
        <p:nvPicPr>
          <p:cNvPr id="5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run again: CRASH!"/>
          <p:cNvSpPr txBox="1"/>
          <p:nvPr/>
        </p:nvSpPr>
        <p:spPr>
          <a:xfrm>
            <a:off x="8571788" y="5307602"/>
            <a:ext cx="2991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again: CRASH!</a:t>
            </a:r>
          </a:p>
        </p:txBody>
      </p:sp>
      <p:sp>
        <p:nvSpPr>
          <p:cNvPr id="548" name="Traceback (most recent call last):…"/>
          <p:cNvSpPr txBox="1"/>
          <p:nvPr/>
        </p:nvSpPr>
        <p:spPr>
          <a:xfrm>
            <a:off x="4036947" y="7950199"/>
            <a:ext cx="8739040" cy="1524001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Traceback (most recent call last):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  File "test2.py", line 3, in &lt;module&gt;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    os.mkdir('dump')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FileExistsError: [Errno 17] File exists: 'dump'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Exception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Exceptions</a:t>
            </a:r>
          </a:p>
        </p:txBody>
      </p:sp>
      <p:sp>
        <p:nvSpPr>
          <p:cNvPr id="551" name="Working with files leads to many excep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8622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Working with files leads to many exceptions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missing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lacking permissions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not enough space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mixing up directories and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corrupt formats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etc, etc</a:t>
            </a:r>
          </a:p>
        </p:txBody>
      </p:sp>
      <p:sp>
        <p:nvSpPr>
          <p:cNvPr id="552" name="import os…"/>
          <p:cNvSpPr txBox="1"/>
          <p:nvPr/>
        </p:nvSpPr>
        <p:spPr>
          <a:xfrm>
            <a:off x="2312562" y="5969000"/>
            <a:ext cx="8379676" cy="340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import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dirty="0" err="1">
                <a:solidFill>
                  <a:srgbClr val="000000"/>
                </a:solidFill>
              </a:rPr>
              <a:t>os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try</a:t>
            </a:r>
            <a:r>
              <a:rPr dirty="0">
                <a:solidFill>
                  <a:srgbClr val="000000"/>
                </a:solidFill>
              </a:rPr>
              <a:t>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 err="1"/>
              <a:t>os.mkdir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'dump'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except</a:t>
            </a:r>
            <a:r>
              <a:rPr dirty="0"/>
              <a:t> </a:t>
            </a:r>
            <a:r>
              <a:rPr dirty="0" err="1"/>
              <a:t>FileExistsError</a:t>
            </a:r>
            <a:r>
              <a:rPr dirty="0"/>
              <a:t>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>
                <a:solidFill>
                  <a:srgbClr val="D03BFF"/>
                </a:solidFill>
              </a:rPr>
              <a:t>pass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# ignore it if dump already existed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br>
              <a:rPr dirty="0"/>
            </a:br>
            <a:r>
              <a:rPr dirty="0">
                <a:solidFill>
                  <a:srgbClr val="CD7923"/>
                </a:solidFill>
              </a:rPr>
              <a:t>f</a:t>
            </a:r>
            <a:r>
              <a:rPr dirty="0"/>
              <a:t> = </a:t>
            </a:r>
            <a:r>
              <a:rPr dirty="0">
                <a:solidFill>
                  <a:srgbClr val="7D7CA6"/>
                </a:solidFill>
              </a:rPr>
              <a:t>open</a:t>
            </a:r>
            <a:r>
              <a:rPr dirty="0"/>
              <a:t>(</a:t>
            </a:r>
            <a:r>
              <a:rPr dirty="0" err="1"/>
              <a:t>os.path.join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'dump'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'</a:t>
            </a:r>
            <a:r>
              <a:rPr dirty="0" err="1">
                <a:solidFill>
                  <a:srgbClr val="AF3782"/>
                </a:solidFill>
              </a:rPr>
              <a:t>out.txt</a:t>
            </a:r>
            <a:r>
              <a:rPr dirty="0">
                <a:solidFill>
                  <a:srgbClr val="AF3782"/>
                </a:solidFill>
              </a:rPr>
              <a:t>'</a:t>
            </a:r>
            <a:r>
              <a:rPr dirty="0"/>
              <a:t>), </a:t>
            </a:r>
            <a:r>
              <a:rPr dirty="0">
                <a:solidFill>
                  <a:srgbClr val="AF3782"/>
                </a:solidFill>
              </a:rPr>
              <a:t>'w'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f.write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'hi'</a:t>
            </a:r>
            <a:r>
              <a:rPr dirty="0"/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f.close</a:t>
            </a:r>
            <a:r>
              <a:rPr dirty="0"/>
              <a:t>()</a:t>
            </a:r>
          </a:p>
        </p:txBody>
      </p:sp>
      <p:pic>
        <p:nvPicPr>
          <p:cNvPr id="55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650" y="2838450"/>
            <a:ext cx="5397500" cy="3568700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run again with try/except"/>
          <p:cNvSpPr txBox="1"/>
          <p:nvPr/>
        </p:nvSpPr>
        <p:spPr>
          <a:xfrm>
            <a:off x="8571788" y="5307602"/>
            <a:ext cx="32254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run again with try/except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557" name="Basic file interac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Basic file interactions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opening/closing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reading/writing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OS module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t>listdir, mkdir, exists, isdir, isfile, join</a:t>
            </a:r>
          </a:p>
          <a:p>
            <a:pPr marL="0" indent="0">
              <a:buSzTx/>
              <a:buNone/>
              <a:defRPr>
                <a:solidFill>
                  <a:srgbClr val="929292"/>
                </a:solidFill>
              </a:defRPr>
            </a:pPr>
            <a:r>
              <a:t>File exceptions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Encodings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ukulele"/>
          <p:cNvSpPr txBox="1"/>
          <p:nvPr/>
        </p:nvSpPr>
        <p:spPr>
          <a:xfrm>
            <a:off x="10440292" y="514349"/>
            <a:ext cx="182701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dirty="0"/>
              <a:t>ukulele</a:t>
            </a:r>
          </a:p>
        </p:txBody>
      </p:sp>
      <p:sp>
        <p:nvSpPr>
          <p:cNvPr id="560" name="A 00001…"/>
          <p:cNvSpPr txBox="1"/>
          <p:nvPr/>
        </p:nvSpPr>
        <p:spPr>
          <a:xfrm>
            <a:off x="633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11111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1" name="N 01110…"/>
          <p:cNvSpPr txBox="1"/>
          <p:nvPr/>
        </p:nvSpPr>
        <p:spPr>
          <a:xfrm>
            <a:off x="3160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2" name="A 00001…"/>
          <p:cNvSpPr txBox="1"/>
          <p:nvPr/>
        </p:nvSpPr>
        <p:spPr>
          <a:xfrm>
            <a:off x="7364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3" name="N 01110…"/>
          <p:cNvSpPr txBox="1"/>
          <p:nvPr/>
        </p:nvSpPr>
        <p:spPr>
          <a:xfrm>
            <a:off x="9891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O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U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t>Z 11010</a:t>
            </a:r>
          </a:p>
        </p:txBody>
      </p:sp>
      <p:sp>
        <p:nvSpPr>
          <p:cNvPr id="564" name="Rectangle"/>
          <p:cNvSpPr/>
          <p:nvPr/>
        </p:nvSpPr>
        <p:spPr>
          <a:xfrm>
            <a:off x="508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5" name="Rectangle"/>
          <p:cNvSpPr/>
          <p:nvPr/>
        </p:nvSpPr>
        <p:spPr>
          <a:xfrm>
            <a:off x="7239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6" name="encoding 1"/>
          <p:cNvSpPr txBox="1"/>
          <p:nvPr/>
        </p:nvSpPr>
        <p:spPr>
          <a:xfrm>
            <a:off x="2062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1</a:t>
            </a:r>
          </a:p>
        </p:txBody>
      </p:sp>
      <p:sp>
        <p:nvSpPr>
          <p:cNvPr id="567" name="encoding 2"/>
          <p:cNvSpPr txBox="1"/>
          <p:nvPr/>
        </p:nvSpPr>
        <p:spPr>
          <a:xfrm>
            <a:off x="8793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2</a:t>
            </a:r>
          </a:p>
        </p:txBody>
      </p:sp>
      <p:sp>
        <p:nvSpPr>
          <p:cNvPr id="568" name="Exercise: person 1 encodes a word with encoding 1,…"/>
          <p:cNvSpPr txBox="1"/>
          <p:nvPr/>
        </p:nvSpPr>
        <p:spPr>
          <a:xfrm>
            <a:off x="378968" y="398710"/>
            <a:ext cx="6911579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Exercise: </a:t>
            </a:r>
            <a:r>
              <a:rPr b="0"/>
              <a:t>person 1 encodes a word with encoding 1,</a:t>
            </a:r>
          </a:p>
          <a:p>
            <a:pPr algn="l"/>
            <a:r>
              <a:t>                 </a:t>
            </a:r>
            <a:r>
              <a:rPr b="0"/>
              <a:t>person 2 decodes with encoding 2</a:t>
            </a:r>
          </a:p>
        </p:txBody>
      </p:sp>
      <p:sp>
        <p:nvSpPr>
          <p:cNvPr id="569" name="Word:"/>
          <p:cNvSpPr txBox="1"/>
          <p:nvPr/>
        </p:nvSpPr>
        <p:spPr>
          <a:xfrm>
            <a:off x="9279086" y="577849"/>
            <a:ext cx="10760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Word: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ukulele"/>
          <p:cNvSpPr txBox="1"/>
          <p:nvPr/>
        </p:nvSpPr>
        <p:spPr>
          <a:xfrm>
            <a:off x="10440292" y="508932"/>
            <a:ext cx="1830629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strike="sngStrike" dirty="0"/>
              <a:t>ukulele</a:t>
            </a:r>
          </a:p>
        </p:txBody>
      </p:sp>
      <p:sp>
        <p:nvSpPr>
          <p:cNvPr id="560" name="A 00001…"/>
          <p:cNvSpPr txBox="1"/>
          <p:nvPr/>
        </p:nvSpPr>
        <p:spPr>
          <a:xfrm>
            <a:off x="633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11111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1" name="N 01110…"/>
          <p:cNvSpPr txBox="1"/>
          <p:nvPr/>
        </p:nvSpPr>
        <p:spPr>
          <a:xfrm>
            <a:off x="3160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2" name="A 00001…"/>
          <p:cNvSpPr txBox="1"/>
          <p:nvPr/>
        </p:nvSpPr>
        <p:spPr>
          <a:xfrm>
            <a:off x="73645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00001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B 00010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C 00011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 00100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E 00000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 00110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 00111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 01000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 01001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 01010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K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10101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M 01101</a:t>
            </a:r>
          </a:p>
        </p:txBody>
      </p:sp>
      <p:sp>
        <p:nvSpPr>
          <p:cNvPr id="563" name="N 01110…"/>
          <p:cNvSpPr txBox="1"/>
          <p:nvPr/>
        </p:nvSpPr>
        <p:spPr>
          <a:xfrm>
            <a:off x="9891861" y="1822450"/>
            <a:ext cx="2187278" cy="68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N 01110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 10000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Q 10001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 10010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 10011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T 10100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U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01100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V 10110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W 10111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11000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11001</a:t>
            </a:r>
          </a:p>
          <a:p>
            <a:pPr>
              <a:defRPr sz="3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Z 11010</a:t>
            </a:r>
          </a:p>
        </p:txBody>
      </p:sp>
      <p:sp>
        <p:nvSpPr>
          <p:cNvPr id="564" name="Rectangle"/>
          <p:cNvSpPr/>
          <p:nvPr/>
        </p:nvSpPr>
        <p:spPr>
          <a:xfrm>
            <a:off x="508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5" name="Rectangle"/>
          <p:cNvSpPr/>
          <p:nvPr/>
        </p:nvSpPr>
        <p:spPr>
          <a:xfrm>
            <a:off x="7239000" y="1758950"/>
            <a:ext cx="4874965" cy="699770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6" name="encoding 1"/>
          <p:cNvSpPr txBox="1"/>
          <p:nvPr/>
        </p:nvSpPr>
        <p:spPr>
          <a:xfrm>
            <a:off x="2062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1</a:t>
            </a:r>
          </a:p>
        </p:txBody>
      </p:sp>
      <p:sp>
        <p:nvSpPr>
          <p:cNvPr id="567" name="encoding 2"/>
          <p:cNvSpPr txBox="1"/>
          <p:nvPr/>
        </p:nvSpPr>
        <p:spPr>
          <a:xfrm>
            <a:off x="8793708" y="8807449"/>
            <a:ext cx="176554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encoding 2</a:t>
            </a:r>
          </a:p>
        </p:txBody>
      </p:sp>
      <p:sp>
        <p:nvSpPr>
          <p:cNvPr id="568" name="Exercise: person 1 encodes a word with encoding 1,…"/>
          <p:cNvSpPr txBox="1"/>
          <p:nvPr/>
        </p:nvSpPr>
        <p:spPr>
          <a:xfrm>
            <a:off x="378968" y="398710"/>
            <a:ext cx="6911579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Exercise: </a:t>
            </a:r>
            <a:r>
              <a:rPr b="0"/>
              <a:t>person 1 encodes a word with encoding 1,</a:t>
            </a:r>
          </a:p>
          <a:p>
            <a:pPr algn="l"/>
            <a:r>
              <a:t>                 </a:t>
            </a:r>
            <a:r>
              <a:rPr b="0"/>
              <a:t>person 2 decodes with encoding 2</a:t>
            </a:r>
          </a:p>
        </p:txBody>
      </p:sp>
      <p:sp>
        <p:nvSpPr>
          <p:cNvPr id="569" name="Word:"/>
          <p:cNvSpPr txBox="1"/>
          <p:nvPr/>
        </p:nvSpPr>
        <p:spPr>
          <a:xfrm>
            <a:off x="9279086" y="577849"/>
            <a:ext cx="10760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Word:</a:t>
            </a:r>
          </a:p>
        </p:txBody>
      </p:sp>
      <p:sp>
        <p:nvSpPr>
          <p:cNvPr id="13" name="ukulele">
            <a:extLst>
              <a:ext uri="{FF2B5EF4-FFF2-40B4-BE49-F238E27FC236}">
                <a16:creationId xmlns:a16="http://schemas.microsoft.com/office/drawing/2014/main" id="{CDC15A98-28EA-B644-81DE-C2B63A72A1F3}"/>
              </a:ext>
            </a:extLst>
          </p:cNvPr>
          <p:cNvSpPr txBox="1"/>
          <p:nvPr/>
        </p:nvSpPr>
        <p:spPr>
          <a:xfrm>
            <a:off x="10419462" y="898148"/>
            <a:ext cx="1830629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1"/>
                </a:solidFill>
                <a:latin typeface="Menlo"/>
                <a:ea typeface="Menlo"/>
                <a:cs typeface="Menlo"/>
                <a:sym typeface="Menlo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lol?e?e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859318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Rectangle"/>
          <p:cNvSpPr/>
          <p:nvPr/>
        </p:nvSpPr>
        <p:spPr>
          <a:xfrm>
            <a:off x="318368" y="2056755"/>
            <a:ext cx="5205264" cy="545802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2" name="Rectangle"/>
          <p:cNvSpPr/>
          <p:nvPr/>
        </p:nvSpPr>
        <p:spPr>
          <a:xfrm>
            <a:off x="444500" y="2755900"/>
            <a:ext cx="4872981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3" name="Encoding Defaults Done Wro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Encoding Defaults Done Wrong</a:t>
            </a:r>
          </a:p>
        </p:txBody>
      </p:sp>
      <p:sp>
        <p:nvSpPr>
          <p:cNvPr id="574" name="Square"/>
          <p:cNvSpPr/>
          <p:nvPr/>
        </p:nvSpPr>
        <p:spPr>
          <a:xfrm>
            <a:off x="7454900" y="2056755"/>
            <a:ext cx="5457280" cy="545802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5" name="Mac"/>
          <p:cNvSpPr txBox="1"/>
          <p:nvPr/>
        </p:nvSpPr>
        <p:spPr>
          <a:xfrm>
            <a:off x="2552948" y="1479872"/>
            <a:ext cx="736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Mac</a:t>
            </a:r>
          </a:p>
        </p:txBody>
      </p:sp>
      <p:sp>
        <p:nvSpPr>
          <p:cNvPr id="576" name="Windows"/>
          <p:cNvSpPr txBox="1"/>
          <p:nvPr/>
        </p:nvSpPr>
        <p:spPr>
          <a:xfrm>
            <a:off x="9407177" y="1384299"/>
            <a:ext cx="15527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Windows</a:t>
            </a:r>
          </a:p>
        </p:txBody>
      </p:sp>
      <p:sp>
        <p:nvSpPr>
          <p:cNvPr id="577" name="f = open('example.txt', 'w',          encoding='utf-8')…"/>
          <p:cNvSpPr txBox="1"/>
          <p:nvPr/>
        </p:nvSpPr>
        <p:spPr>
          <a:xfrm>
            <a:off x="508868" y="2895599"/>
            <a:ext cx="4824264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'w'</a:t>
            </a:r>
            <a:r>
              <a:rPr>
                <a:solidFill>
                  <a:srgbClr val="000000"/>
                </a:solidFill>
              </a:rPr>
              <a:t>,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         encoding=</a:t>
            </a:r>
            <a:r>
              <a:t>'utf-8'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'baño'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78" name="Rectangle"/>
          <p:cNvSpPr/>
          <p:nvPr/>
        </p:nvSpPr>
        <p:spPr>
          <a:xfrm>
            <a:off x="7683500" y="2755900"/>
            <a:ext cx="5000080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9" name="f = open('example.txt', ‘r',…"/>
          <p:cNvSpPr txBox="1"/>
          <p:nvPr/>
        </p:nvSpPr>
        <p:spPr>
          <a:xfrm>
            <a:off x="7687301" y="2819399"/>
            <a:ext cx="49924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‘r'</a:t>
            </a:r>
            <a:r>
              <a:rPr>
                <a:solidFill>
                  <a:srgbClr val="000000"/>
                </a:solidFill>
              </a:rPr>
              <a:t>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       encoding=</a:t>
            </a:r>
            <a:r>
              <a:t>'cp1252'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(f.read())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80" name="example.txt"/>
          <p:cNvSpPr/>
          <p:nvPr/>
        </p:nvSpPr>
        <p:spPr>
          <a:xfrm>
            <a:off x="1628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81" name="example.txt"/>
          <p:cNvSpPr/>
          <p:nvPr/>
        </p:nvSpPr>
        <p:spPr>
          <a:xfrm>
            <a:off x="8994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82" name="Line"/>
          <p:cNvSpPr/>
          <p:nvPr/>
        </p:nvSpPr>
        <p:spPr>
          <a:xfrm flipH="1">
            <a:off x="2781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3" name="Line"/>
          <p:cNvSpPr/>
          <p:nvPr/>
        </p:nvSpPr>
        <p:spPr>
          <a:xfrm flipV="1">
            <a:off x="10147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4" name="Line"/>
          <p:cNvSpPr/>
          <p:nvPr/>
        </p:nvSpPr>
        <p:spPr>
          <a:xfrm>
            <a:off x="3924300" y="6107929"/>
            <a:ext cx="5156200" cy="1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5" name="Windows computer prints “baÃ±o” instead of “baño”"/>
          <p:cNvSpPr txBox="1"/>
          <p:nvPr/>
        </p:nvSpPr>
        <p:spPr>
          <a:xfrm>
            <a:off x="2845469" y="8026118"/>
            <a:ext cx="7313862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Windows computer prints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“baÃ±o”</a:t>
            </a:r>
            <a:r>
              <a:t> instead of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“baño”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47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quare"/>
          <p:cNvSpPr/>
          <p:nvPr/>
        </p:nvSpPr>
        <p:spPr>
          <a:xfrm>
            <a:off x="8153400" y="147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9" name="we’re running the code here"/>
          <p:cNvSpPr txBox="1"/>
          <p:nvPr/>
        </p:nvSpPr>
        <p:spPr>
          <a:xfrm>
            <a:off x="7643428" y="3448049"/>
            <a:ext cx="331348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we’re running the code here</a:t>
            </a:r>
          </a:p>
        </p:txBody>
      </p:sp>
      <p:sp>
        <p:nvSpPr>
          <p:cNvPr id="150" name="f = open(path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open(path)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158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52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59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60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55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56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5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Rectangle"/>
          <p:cNvSpPr/>
          <p:nvPr/>
        </p:nvSpPr>
        <p:spPr>
          <a:xfrm>
            <a:off x="318368" y="2056755"/>
            <a:ext cx="5205264" cy="545802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8" name="Rectangle"/>
          <p:cNvSpPr/>
          <p:nvPr/>
        </p:nvSpPr>
        <p:spPr>
          <a:xfrm>
            <a:off x="444500" y="2755900"/>
            <a:ext cx="4872981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89" name="Encoding Defaults Done Wro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Encoding Defaults Done Wrong</a:t>
            </a:r>
          </a:p>
        </p:txBody>
      </p:sp>
      <p:sp>
        <p:nvSpPr>
          <p:cNvPr id="590" name="Square"/>
          <p:cNvSpPr/>
          <p:nvPr/>
        </p:nvSpPr>
        <p:spPr>
          <a:xfrm>
            <a:off x="7454900" y="2056755"/>
            <a:ext cx="5457280" cy="545802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1" name="Mac"/>
          <p:cNvSpPr txBox="1"/>
          <p:nvPr/>
        </p:nvSpPr>
        <p:spPr>
          <a:xfrm>
            <a:off x="2552948" y="1479872"/>
            <a:ext cx="736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Mac</a:t>
            </a:r>
          </a:p>
        </p:txBody>
      </p:sp>
      <p:sp>
        <p:nvSpPr>
          <p:cNvPr id="592" name="Windows"/>
          <p:cNvSpPr txBox="1"/>
          <p:nvPr/>
        </p:nvSpPr>
        <p:spPr>
          <a:xfrm>
            <a:off x="9407177" y="1384299"/>
            <a:ext cx="155272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Windows</a:t>
            </a:r>
          </a:p>
        </p:txBody>
      </p:sp>
      <p:sp>
        <p:nvSpPr>
          <p:cNvPr id="593" name="f = open('example.txt', 'w',          encoding='utf-8')…"/>
          <p:cNvSpPr txBox="1"/>
          <p:nvPr/>
        </p:nvSpPr>
        <p:spPr>
          <a:xfrm>
            <a:off x="508868" y="2895599"/>
            <a:ext cx="4824264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'w'</a:t>
            </a:r>
            <a:r>
              <a:rPr>
                <a:solidFill>
                  <a:srgbClr val="000000"/>
                </a:solidFill>
              </a:rPr>
              <a:t>,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         encoding=</a:t>
            </a:r>
            <a:r>
              <a:t>'utf-8'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f.write(</a:t>
            </a:r>
            <a:r>
              <a:rPr>
                <a:solidFill>
                  <a:srgbClr val="AF3782"/>
                </a:solidFill>
              </a:rPr>
              <a:t>'baño'</a:t>
            </a:r>
            <a: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94" name="Rectangle"/>
          <p:cNvSpPr/>
          <p:nvPr/>
        </p:nvSpPr>
        <p:spPr>
          <a:xfrm>
            <a:off x="7683500" y="2755900"/>
            <a:ext cx="5000080" cy="15065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5" name="f = open('example.txt', ‘r',…"/>
          <p:cNvSpPr txBox="1"/>
          <p:nvPr/>
        </p:nvSpPr>
        <p:spPr>
          <a:xfrm>
            <a:off x="7687301" y="2819399"/>
            <a:ext cx="49924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f</a:t>
            </a:r>
            <a:r>
              <a:rPr>
                <a:solidFill>
                  <a:srgbClr val="000000"/>
                </a:solidFill>
              </a:rPr>
              <a:t> = </a:t>
            </a:r>
            <a:r>
              <a:rPr>
                <a:solidFill>
                  <a:srgbClr val="7D7CA6"/>
                </a:solidFill>
              </a:rPr>
              <a:t>open</a:t>
            </a:r>
            <a:r>
              <a:rPr>
                <a:solidFill>
                  <a:srgbClr val="000000"/>
                </a:solidFill>
              </a:rPr>
              <a:t>(</a:t>
            </a:r>
            <a:r>
              <a:t>'example.txt'</a:t>
            </a:r>
            <a:r>
              <a:rPr>
                <a:solidFill>
                  <a:srgbClr val="000000"/>
                </a:solidFill>
              </a:rPr>
              <a:t>, </a:t>
            </a:r>
            <a:r>
              <a:t>‘r'</a:t>
            </a:r>
            <a:r>
              <a:rPr>
                <a:solidFill>
                  <a:srgbClr val="000000"/>
                </a:solidFill>
              </a:rPr>
              <a:t>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       encoding=</a:t>
            </a:r>
            <a:r>
              <a:t>'cp1252'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(f.read())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200" b="0">
                <a:latin typeface="Menlo"/>
                <a:ea typeface="Menlo"/>
                <a:cs typeface="Menlo"/>
                <a:sym typeface="Menlo"/>
              </a:defRPr>
            </a:pPr>
            <a:r>
              <a:t>f.close()</a:t>
            </a:r>
          </a:p>
        </p:txBody>
      </p:sp>
      <p:sp>
        <p:nvSpPr>
          <p:cNvPr id="596" name="example.txt"/>
          <p:cNvSpPr/>
          <p:nvPr/>
        </p:nvSpPr>
        <p:spPr>
          <a:xfrm>
            <a:off x="1628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97" name="example.txt"/>
          <p:cNvSpPr/>
          <p:nvPr/>
        </p:nvSpPr>
        <p:spPr>
          <a:xfrm>
            <a:off x="8994626" y="5537200"/>
            <a:ext cx="2504728" cy="12700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example.txt</a:t>
            </a:r>
          </a:p>
        </p:txBody>
      </p:sp>
      <p:sp>
        <p:nvSpPr>
          <p:cNvPr id="598" name="Line"/>
          <p:cNvSpPr/>
          <p:nvPr/>
        </p:nvSpPr>
        <p:spPr>
          <a:xfrm flipH="1">
            <a:off x="2781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9" name="Line"/>
          <p:cNvSpPr/>
          <p:nvPr/>
        </p:nvSpPr>
        <p:spPr>
          <a:xfrm flipV="1">
            <a:off x="10147299" y="4202929"/>
            <a:ext cx="1" cy="155094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0" name="Line"/>
          <p:cNvSpPr/>
          <p:nvPr/>
        </p:nvSpPr>
        <p:spPr>
          <a:xfrm>
            <a:off x="3924300" y="6107929"/>
            <a:ext cx="5156200" cy="1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1" name="Takeaway: if you see weird characters printed by…"/>
          <p:cNvSpPr txBox="1"/>
          <p:nvPr/>
        </p:nvSpPr>
        <p:spPr>
          <a:xfrm>
            <a:off x="2643435" y="8229318"/>
            <a:ext cx="7717930" cy="81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Takeaway</a:t>
            </a:r>
            <a:r>
              <a:t>: if you see weird characters printed by</a:t>
            </a:r>
          </a:p>
          <a:p>
            <a:pPr>
              <a:defRPr b="0"/>
            </a:pPr>
            <a:r>
              <a:t>your program, it’s a good time to learn more about encodings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oding Demos"/>
          <p:cNvSpPr txBox="1">
            <a:spLocks noGrp="1"/>
          </p:cNvSpPr>
          <p:nvPr>
            <p:ph type="title"/>
          </p:nvPr>
        </p:nvSpPr>
        <p:spPr>
          <a:xfrm>
            <a:off x="952500" y="4191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Coding Demos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Demo 1: add numbers in a fil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 1: add numbers in a file</a:t>
            </a:r>
          </a:p>
        </p:txBody>
      </p:sp>
      <p:sp>
        <p:nvSpPr>
          <p:cNvPr id="1040" name="Goal: read all lines from a file as integers and add them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read all lines from a file as integers and add them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file containing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50 million numbers</a:t>
            </a:r>
            <a:r>
              <a:rPr dirty="0"/>
              <a:t> between 0 and 100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The sum of the numbers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br>
              <a:rPr sz="2200" dirty="0"/>
            </a:br>
            <a:r>
              <a:rPr lang="en-US" sz="2600" dirty="0">
                <a:latin typeface="Courier"/>
                <a:sym typeface="Courier"/>
              </a:rPr>
              <a:t>Sum of numbers: </a:t>
            </a:r>
            <a:r>
              <a:rPr sz="2600" dirty="0">
                <a:latin typeface="Courier"/>
                <a:ea typeface="Courier"/>
                <a:cs typeface="Courier"/>
                <a:sym typeface="Courier"/>
              </a:rPr>
              <a:t>2499463617</a:t>
            </a:r>
          </a:p>
          <a:p>
            <a:pPr marL="0" lvl="5" indent="0">
              <a:buSzTx/>
              <a:buNone/>
            </a:pPr>
            <a:r>
              <a:rPr b="1" dirty="0"/>
              <a:t>Two ways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Put all lines in a list first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Directly use </a:t>
            </a:r>
            <a:r>
              <a:rPr dirty="0" err="1"/>
              <a:t>iterable</a:t>
            </a:r>
            <a:r>
              <a:rPr dirty="0"/>
              <a:t> file</a:t>
            </a:r>
          </a:p>
        </p:txBody>
      </p:sp>
      <p:sp>
        <p:nvSpPr>
          <p:cNvPr id="1041" name="Bonus: create generator function…"/>
          <p:cNvSpPr txBox="1"/>
          <p:nvPr/>
        </p:nvSpPr>
        <p:spPr>
          <a:xfrm>
            <a:off x="7671767" y="7962230"/>
            <a:ext cx="4493866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Bonus: </a:t>
            </a:r>
            <a:r>
              <a:rPr b="0"/>
              <a:t>create generator function</a:t>
            </a:r>
          </a:p>
          <a:p>
            <a:r>
              <a:rPr b="0"/>
              <a:t>that does the str =&gt; int conversion</a:t>
            </a:r>
          </a:p>
        </p:txBody>
      </p:sp>
    </p:spTree>
    <p:extLst>
      <p:ext uri="{BB962C8B-B14F-4D97-AF65-F5344CB8AC3E}">
        <p14:creationId xmlns:p14="http://schemas.microsoft.com/office/powerpoint/2010/main" val="585970053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Demo 1: Score Track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1: Score Tracker</a:t>
            </a:r>
          </a:p>
        </p:txBody>
      </p:sp>
      <p:sp>
        <p:nvSpPr>
          <p:cNvPr id="606" name="Goal: tally up points, and print who is winning…"/>
          <p:cNvSpPr txBox="1">
            <a:spLocks noGrp="1"/>
          </p:cNvSpPr>
          <p:nvPr>
            <p:ph type="body" idx="1"/>
          </p:nvPr>
        </p:nvSpPr>
        <p:spPr>
          <a:xfrm>
            <a:off x="952500" y="1411684"/>
            <a:ext cx="11540877" cy="786070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tally up points, and print who is winning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Person who just scored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Everybody’s score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br>
              <a:rPr sz="900" dirty="0"/>
            </a:b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1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>
                <a:latin typeface="Courier"/>
                <a:ea typeface="Courier"/>
                <a:cs typeface="Courier"/>
                <a:sym typeface="Courier"/>
              </a:rPr>
              <a:t>bob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1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bob: 1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”Enter winner’s name”: </a:t>
            </a:r>
            <a:r>
              <a:rPr sz="2800" b="1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 err="1"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: 2</a:t>
            </a:r>
            <a:br>
              <a:rPr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sz="2800" dirty="0">
                <a:latin typeface="Courier"/>
                <a:ea typeface="Courier"/>
                <a:cs typeface="Courier"/>
                <a:sym typeface="Courier"/>
              </a:rPr>
              <a:t>bob: 1</a:t>
            </a:r>
          </a:p>
        </p:txBody>
      </p:sp>
    </p:spTree>
    <p:extLst>
      <p:ext uri="{BB962C8B-B14F-4D97-AF65-F5344CB8AC3E}">
        <p14:creationId xmlns:p14="http://schemas.microsoft.com/office/powerpoint/2010/main" val="3597173800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Demo 2: File Find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2: File Finder</a:t>
            </a:r>
          </a:p>
        </p:txBody>
      </p:sp>
      <p:sp>
        <p:nvSpPr>
          <p:cNvPr id="609" name="Goal: search directories (recursively) for a given file name, then print that file…"/>
          <p:cNvSpPr txBox="1">
            <a:spLocks noGrp="1"/>
          </p:cNvSpPr>
          <p:nvPr>
            <p:ph type="body" idx="1"/>
          </p:nvPr>
        </p:nvSpPr>
        <p:spPr>
          <a:xfrm>
            <a:off x="952500" y="1411684"/>
            <a:ext cx="11540877" cy="786070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search directories (recursively) for a given file name, then print that file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endParaRPr/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filename to search for</a:t>
            </a:r>
          </a:p>
          <a:p>
            <a:pPr marL="0" lvl="5" indent="0">
              <a:spcBef>
                <a:spcPts val="1600"/>
              </a:spcBef>
              <a:buSzTx/>
              <a:buNone/>
            </a:pPr>
            <a:endParaRPr/>
          </a:p>
          <a:p>
            <a:pPr marL="0" lvl="5" indent="0">
              <a:spcBef>
                <a:spcPts val="1600"/>
              </a:spcBef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contents of that file</a:t>
            </a:r>
          </a:p>
        </p:txBody>
      </p:sp>
    </p:spTree>
    <p:extLst>
      <p:ext uri="{BB962C8B-B14F-4D97-AF65-F5344CB8AC3E}">
        <p14:creationId xmlns:p14="http://schemas.microsoft.com/office/powerpoint/2010/main" val="1147282556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Demo 3: sorting files by line length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lang="en-US" dirty="0"/>
              <a:t>Challenge - Demo</a:t>
            </a:r>
            <a:r>
              <a:rPr dirty="0"/>
              <a:t> 3: sorting files by line length</a:t>
            </a:r>
          </a:p>
        </p:txBody>
      </p:sp>
      <p:sp>
        <p:nvSpPr>
          <p:cNvPr id="1048" name="Goal: output file contents, with shortest line firs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output file contents, with shortest line first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text file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print lines sorted</a:t>
            </a:r>
          </a:p>
        </p:txBody>
      </p:sp>
    </p:spTree>
    <p:extLst>
      <p:ext uri="{BB962C8B-B14F-4D97-AF65-F5344CB8AC3E}">
        <p14:creationId xmlns:p14="http://schemas.microsoft.com/office/powerpoint/2010/main" val="130700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2"/>
          <a:srcRect l="5796" t="7672" r="2472" b="20068"/>
          <a:stretch>
            <a:fillRect/>
          </a:stretch>
        </p:blipFill>
        <p:spPr>
          <a:xfrm>
            <a:off x="5688806" y="66030"/>
            <a:ext cx="7222878" cy="504725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quare"/>
          <p:cNvSpPr/>
          <p:nvPr/>
        </p:nvSpPr>
        <p:spPr>
          <a:xfrm>
            <a:off x="6756400" y="147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5" name="suppose we want to open file.txt"/>
          <p:cNvSpPr txBox="1"/>
          <p:nvPr/>
        </p:nvSpPr>
        <p:spPr>
          <a:xfrm>
            <a:off x="7375828" y="3448049"/>
            <a:ext cx="384868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suppose we want to open file.txt</a:t>
            </a:r>
          </a:p>
        </p:txBody>
      </p:sp>
      <p:sp>
        <p:nvSpPr>
          <p:cNvPr id="166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174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68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75" name="Connection Line"/>
          <p:cNvSpPr/>
          <p:nvPr/>
        </p:nvSpPr>
        <p:spPr>
          <a:xfrm>
            <a:off x="37074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76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71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72" name="file path"/>
          <p:cNvSpPr txBox="1"/>
          <p:nvPr/>
        </p:nvSpPr>
        <p:spPr>
          <a:xfrm>
            <a:off x="4073835" y="35432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73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pic>
        <p:nvPicPr>
          <p:cNvPr id="1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700" y="69850"/>
            <a:ext cx="7391400" cy="7785100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181" name="f = open(    “data/movies.csv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br/>
            <a:r>
              <a:t>  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“data/movies.csv”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191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83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192" name="Connection Line"/>
          <p:cNvSpPr/>
          <p:nvPr/>
        </p:nvSpPr>
        <p:spPr>
          <a:xfrm>
            <a:off x="4082223" y="3340281"/>
            <a:ext cx="262569" cy="52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0" h="20375" extrusionOk="0">
                <a:moveTo>
                  <a:pt x="834" y="0"/>
                </a:moveTo>
                <a:cubicBezTo>
                  <a:pt x="-2390" y="14869"/>
                  <a:pt x="3735" y="21600"/>
                  <a:pt x="19210" y="20192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93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86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187" name="file path"/>
          <p:cNvSpPr txBox="1"/>
          <p:nvPr/>
        </p:nvSpPr>
        <p:spPr>
          <a:xfrm>
            <a:off x="4419311" y="36448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188" name="Square"/>
          <p:cNvSpPr/>
          <p:nvPr/>
        </p:nvSpPr>
        <p:spPr>
          <a:xfrm>
            <a:off x="7264400" y="40132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9" name="data/movies.csv"/>
          <p:cNvSpPr txBox="1"/>
          <p:nvPr/>
        </p:nvSpPr>
        <p:spPr>
          <a:xfrm>
            <a:off x="8714252" y="6241436"/>
            <a:ext cx="2187837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data/</a:t>
            </a:r>
            <a:r>
              <a:rPr b="1"/>
              <a:t>movies.csv</a:t>
            </a:r>
          </a:p>
        </p:txBody>
      </p:sp>
      <p:sp>
        <p:nvSpPr>
          <p:cNvPr id="190" name="Line"/>
          <p:cNvSpPr/>
          <p:nvPr/>
        </p:nvSpPr>
        <p:spPr>
          <a:xfrm flipH="1">
            <a:off x="9914185" y="1964009"/>
            <a:ext cx="245816" cy="136589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196" name="f = open(   “data/snapshots/A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br/>
            <a:r>
              <a:t> 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“data/snapshots/A”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19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pic>
        <p:nvPicPr>
          <p:cNvPr id="198" name="Image" descr="Image"/>
          <p:cNvPicPr>
            <a:picLocks noChangeAspect="1"/>
          </p:cNvPicPr>
          <p:nvPr/>
        </p:nvPicPr>
        <p:blipFill>
          <a:blip r:embed="rId2"/>
          <a:srcRect b="3848"/>
          <a:stretch>
            <a:fillRect/>
          </a:stretch>
        </p:blipFill>
        <p:spPr>
          <a:xfrm>
            <a:off x="6064250" y="292100"/>
            <a:ext cx="6743700" cy="9060706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10" name="Connection Line"/>
          <p:cNvSpPr/>
          <p:nvPr/>
        </p:nvSpPr>
        <p:spPr>
          <a:xfrm>
            <a:off x="2669568" y="1722916"/>
            <a:ext cx="323072" cy="72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7" h="21600" extrusionOk="0">
                <a:moveTo>
                  <a:pt x="99" y="21600"/>
                </a:moveTo>
                <a:cubicBezTo>
                  <a:pt x="-923" y="11602"/>
                  <a:pt x="5936" y="4402"/>
                  <a:pt x="20677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01" name="built-in open function"/>
          <p:cNvSpPr txBox="1"/>
          <p:nvPr/>
        </p:nvSpPr>
        <p:spPr>
          <a:xfrm>
            <a:off x="3062528" y="1409699"/>
            <a:ext cx="276373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built-in open function</a:t>
            </a:r>
          </a:p>
        </p:txBody>
      </p:sp>
      <p:sp>
        <p:nvSpPr>
          <p:cNvPr id="211" name="Connection Line"/>
          <p:cNvSpPr/>
          <p:nvPr/>
        </p:nvSpPr>
        <p:spPr>
          <a:xfrm>
            <a:off x="4082223" y="3340281"/>
            <a:ext cx="262569" cy="52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0" h="20375" extrusionOk="0">
                <a:moveTo>
                  <a:pt x="834" y="0"/>
                </a:moveTo>
                <a:cubicBezTo>
                  <a:pt x="-2390" y="14869"/>
                  <a:pt x="3735" y="21600"/>
                  <a:pt x="19210" y="20192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12" name="Connection Line"/>
          <p:cNvSpPr/>
          <p:nvPr/>
        </p:nvSpPr>
        <p:spPr>
          <a:xfrm>
            <a:off x="1523031" y="2832281"/>
            <a:ext cx="301208" cy="922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68" h="21600" extrusionOk="0">
                <a:moveTo>
                  <a:pt x="344" y="0"/>
                </a:moveTo>
                <a:cubicBezTo>
                  <a:pt x="-1632" y="13604"/>
                  <a:pt x="4909" y="20804"/>
                  <a:pt x="19968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04" name="file object"/>
          <p:cNvSpPr txBox="1"/>
          <p:nvPr/>
        </p:nvSpPr>
        <p:spPr>
          <a:xfrm>
            <a:off x="1894128" y="3441699"/>
            <a:ext cx="1332608" cy="457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object</a:t>
            </a:r>
          </a:p>
        </p:txBody>
      </p:sp>
      <p:sp>
        <p:nvSpPr>
          <p:cNvPr id="205" name="file path"/>
          <p:cNvSpPr txBox="1"/>
          <p:nvPr/>
        </p:nvSpPr>
        <p:spPr>
          <a:xfrm>
            <a:off x="4419311" y="3644899"/>
            <a:ext cx="11005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file path</a:t>
            </a:r>
          </a:p>
        </p:txBody>
      </p:sp>
      <p:sp>
        <p:nvSpPr>
          <p:cNvPr id="206" name="Square"/>
          <p:cNvSpPr/>
          <p:nvPr/>
        </p:nvSpPr>
        <p:spPr>
          <a:xfrm>
            <a:off x="6210300" y="6527800"/>
            <a:ext cx="1270000" cy="1270000"/>
          </a:xfrm>
          <a:prstGeom prst="rect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7" name="data/snapshots/A"/>
          <p:cNvSpPr txBox="1"/>
          <p:nvPr/>
        </p:nvSpPr>
        <p:spPr>
          <a:xfrm>
            <a:off x="7433071" y="8667136"/>
            <a:ext cx="2083198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data/snapshots/</a:t>
            </a:r>
            <a:r>
              <a:rPr b="1"/>
              <a:t>A</a:t>
            </a:r>
          </a:p>
        </p:txBody>
      </p:sp>
      <p:sp>
        <p:nvSpPr>
          <p:cNvPr id="208" name="Line"/>
          <p:cNvSpPr/>
          <p:nvPr/>
        </p:nvSpPr>
        <p:spPr>
          <a:xfrm flipH="1">
            <a:off x="9914185" y="1964009"/>
            <a:ext cx="245816" cy="136589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9" name="Line"/>
          <p:cNvSpPr/>
          <p:nvPr/>
        </p:nvSpPr>
        <p:spPr>
          <a:xfrm flipH="1">
            <a:off x="8622059" y="4663504"/>
            <a:ext cx="422227" cy="1114525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File objec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File objects</a:t>
            </a:r>
          </a:p>
        </p:txBody>
      </p:sp>
      <p:sp>
        <p:nvSpPr>
          <p:cNvPr id="215" name="f = open(“file.txt”)    # read data from f # OR # write data to f    f.close()"/>
          <p:cNvSpPr txBox="1">
            <a:spLocks noGrp="1"/>
          </p:cNvSpPr>
          <p:nvPr>
            <p:ph type="body" sz="half" idx="1"/>
          </p:nvPr>
        </p:nvSpPr>
        <p:spPr>
          <a:xfrm>
            <a:off x="1333500" y="2315517"/>
            <a:ext cx="4666854" cy="699849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3" indent="0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f = open(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“file.txt”</a:t>
            </a:r>
            <a:r>
              <a:t>)</a:t>
            </a:r>
            <a:br/>
            <a:br/>
            <a:br/>
            <a:br/>
            <a:r>
              <a:t># read data from f</a:t>
            </a:r>
            <a:br/>
            <a:r>
              <a:t># OR</a:t>
            </a:r>
            <a:br/>
            <a:r>
              <a:t># write data to f</a:t>
            </a:r>
            <a:br/>
            <a:br/>
            <a:br/>
            <a:br/>
            <a:r>
              <a:t>f.close()</a:t>
            </a:r>
          </a:p>
        </p:txBody>
      </p:sp>
      <p:sp>
        <p:nvSpPr>
          <p:cNvPr id="216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  <p:sp>
        <p:nvSpPr>
          <p:cNvPr id="217" name="main.py:"/>
          <p:cNvSpPr txBox="1"/>
          <p:nvPr/>
        </p:nvSpPr>
        <p:spPr>
          <a:xfrm>
            <a:off x="-72296" y="2240538"/>
            <a:ext cx="14907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err="1"/>
              <a:t>main.ipynb</a:t>
            </a:r>
            <a:r>
              <a:rPr dirty="0"/>
              <a:t>: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11906</TotalTime>
  <Words>3184</Words>
  <Application>Microsoft Office PowerPoint</Application>
  <PresentationFormat>Custom</PresentationFormat>
  <Paragraphs>619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Courier</vt:lpstr>
      <vt:lpstr>Gill Sans</vt:lpstr>
      <vt:lpstr>Gill Sans Light</vt:lpstr>
      <vt:lpstr>Gill Sans SemiBold</vt:lpstr>
      <vt:lpstr>Menlo</vt:lpstr>
      <vt:lpstr>White</vt:lpstr>
      <vt:lpstr>[220 / 319] Files</vt:lpstr>
      <vt:lpstr>Learning Objectives Today</vt:lpstr>
      <vt:lpstr>Learning Objectives Today</vt:lpstr>
      <vt:lpstr>File objects</vt:lpstr>
      <vt:lpstr>File objects</vt:lpstr>
      <vt:lpstr>File objects</vt:lpstr>
      <vt:lpstr>File objects</vt:lpstr>
      <vt:lpstr>File objects</vt:lpstr>
      <vt:lpstr>File objects</vt:lpstr>
      <vt:lpstr>File objects</vt:lpstr>
      <vt:lpstr>File objects</vt:lpstr>
      <vt:lpstr>Learning Objectives Today</vt:lpstr>
      <vt:lpstr>Reading a file</vt:lpstr>
      <vt:lpstr>Reading a file</vt:lpstr>
      <vt:lpstr>Reading a file</vt:lpstr>
      <vt:lpstr>Reading a file – alternate ways</vt:lpstr>
      <vt:lpstr>Write a file</vt:lpstr>
      <vt:lpstr>Write a file</vt:lpstr>
      <vt:lpstr>Write a file</vt:lpstr>
      <vt:lpstr>Write a file</vt:lpstr>
      <vt:lpstr>Write a file</vt:lpstr>
      <vt:lpstr>Write a file</vt:lpstr>
      <vt:lpstr>Write a file</vt:lpstr>
      <vt:lpstr>Write a file</vt:lpstr>
      <vt:lpstr>Learning Objectives Today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OS Module (Operating System)</vt:lpstr>
      <vt:lpstr>PowerPoint Presentation</vt:lpstr>
      <vt:lpstr>Learning Objectives Today</vt:lpstr>
      <vt:lpstr>Exceptions</vt:lpstr>
      <vt:lpstr>Exceptions</vt:lpstr>
      <vt:lpstr>Exceptions</vt:lpstr>
      <vt:lpstr>Exceptions</vt:lpstr>
      <vt:lpstr>Exceptions</vt:lpstr>
      <vt:lpstr>Learning Objectives Today</vt:lpstr>
      <vt:lpstr>PowerPoint Presentation</vt:lpstr>
      <vt:lpstr>PowerPoint Presentation</vt:lpstr>
      <vt:lpstr>Encoding Defaults Done Wrong</vt:lpstr>
      <vt:lpstr>Encoding Defaults Done Wrong</vt:lpstr>
      <vt:lpstr>Coding Demos</vt:lpstr>
      <vt:lpstr>Demo 1: add numbers in a file</vt:lpstr>
      <vt:lpstr>Challenge - Demo 1: Score Tracker</vt:lpstr>
      <vt:lpstr>Challenge - Demo 2: File Finder</vt:lpstr>
      <vt:lpstr>Challenge - Demo 3: sorting files by line length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Files</dc:title>
  <dc:creator>Gurmail Singh</dc:creator>
  <cp:lastModifiedBy>Gurmail Singh</cp:lastModifiedBy>
  <cp:revision>29</cp:revision>
  <dcterms:modified xsi:type="dcterms:W3CDTF">2023-01-24T01:57:31Z</dcterms:modified>
</cp:coreProperties>
</file>