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8"/>
  </p:notesMasterIdLst>
  <p:sldIdLst>
    <p:sldId id="319" r:id="rId2"/>
    <p:sldId id="258" r:id="rId3"/>
    <p:sldId id="259" r:id="rId4"/>
    <p:sldId id="261" r:id="rId5"/>
    <p:sldId id="271" r:id="rId6"/>
    <p:sldId id="274" r:id="rId7"/>
    <p:sldId id="275" r:id="rId8"/>
    <p:sldId id="276" r:id="rId9"/>
    <p:sldId id="278" r:id="rId10"/>
    <p:sldId id="280" r:id="rId11"/>
    <p:sldId id="282" r:id="rId12"/>
    <p:sldId id="284" r:id="rId13"/>
    <p:sldId id="286" r:id="rId14"/>
    <p:sldId id="285" r:id="rId15"/>
    <p:sldId id="287" r:id="rId16"/>
    <p:sldId id="320" r:id="rId17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Gill Sans"/>
        <a:ea typeface="Gill Sans"/>
        <a:cs typeface="Gill Sans"/>
        <a:sym typeface="Gill San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Gill Sans Light"/>
          <a:ea typeface="Gill Sans Light"/>
          <a:cs typeface="Gill Sans Light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/>
      <a:tcStyle>
        <a:tcBdr/>
        <a:fill>
          <a:solidFill>
            <a:srgbClr val="EDEADD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ADBDA"/>
          </a:solidFill>
        </a:fill>
      </a:tcStyle>
    </a:band2H>
    <a:firstCol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/>
      <a:tcStyle>
        <a:tcBdr/>
        <a:fill>
          <a:solidFill>
            <a:srgbClr val="9A9AA5"/>
          </a:solidFill>
        </a:fill>
      </a:tcStyle>
    </a:band2H>
    <a:firstCol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 i="off">
        <a:font>
          <a:latin typeface="Gill Sans"/>
          <a:ea typeface="Gill Sans"/>
          <a:cs typeface="Gill Sans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Gill Sans"/>
          <a:ea typeface="Gill Sans"/>
          <a:cs typeface="Gill Sans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40"/>
  </p:normalViewPr>
  <p:slideViewPr>
    <p:cSldViewPr snapToGrid="0" snapToObjects="1">
      <p:cViewPr varScale="1">
        <p:scale>
          <a:sx n="76" d="100"/>
          <a:sy n="76" d="100"/>
        </p:scale>
        <p:origin x="172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1pPr>
    <a:lvl2pPr indent="2286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2pPr>
    <a:lvl3pPr indent="4572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3pPr>
    <a:lvl4pPr indent="6858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4pPr>
    <a:lvl5pPr indent="9144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5pPr>
    <a:lvl6pPr indent="11430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6pPr>
    <a:lvl7pPr indent="13716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7pPr>
    <a:lvl8pPr indent="16002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8pPr>
    <a:lvl9pPr indent="1828800" defTabSz="457200" latinLnBrk="0">
      <a:lnSpc>
        <a:spcPct val="117999"/>
      </a:lnSpc>
      <a:defRPr sz="2200">
        <a:latin typeface="Gill Sans"/>
        <a:ea typeface="Gill Sans"/>
        <a:cs typeface="Gill Sans"/>
        <a:sym typeface="Gill San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00" y="50419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13"/>
          </p:nvPr>
        </p:nvSpPr>
        <p:spPr>
          <a:xfrm>
            <a:off x="1270000" y="6362700"/>
            <a:ext cx="10464800" cy="4572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2400" i="1"/>
            </a:lvl1pPr>
          </a:lstStyle>
          <a:p>
            <a:r>
              <a:t>–Johnny Appleseed</a:t>
            </a:r>
          </a:p>
        </p:txBody>
      </p:sp>
      <p:sp>
        <p:nvSpPr>
          <p:cNvPr id="94" name="“Type a quote here.”"/>
          <p:cNvSpPr txBox="1">
            <a:spLocks noGrp="1"/>
          </p:cNvSpPr>
          <p:nvPr>
            <p:ph type="body" sz="quarter" idx="14"/>
          </p:nvPr>
        </p:nvSpPr>
        <p:spPr>
          <a:xfrm>
            <a:off x="1270000" y="4260849"/>
            <a:ext cx="10464800" cy="622301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40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“Type a quote here.” </a:t>
            </a:r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idx="13"/>
          </p:nvPr>
        </p:nvSpPr>
        <p:spPr>
          <a:xfrm>
            <a:off x="-949853" y="0"/>
            <a:ext cx="14904506" cy="9944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>
            <a:spLocks noGrp="1"/>
          </p:cNvSpPr>
          <p:nvPr>
            <p:ph type="pic" idx="13"/>
          </p:nvPr>
        </p:nvSpPr>
        <p:spPr>
          <a:xfrm>
            <a:off x="1622088" y="289099"/>
            <a:ext cx="9753603" cy="6505789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21" name="Title Text"/>
          <p:cNvSpPr txBox="1">
            <a:spLocks noGrp="1"/>
          </p:cNvSpPr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2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>
            <a:spLocks noGrp="1"/>
          </p:cNvSpPr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>
            <a:spLocks noGrp="1"/>
          </p:cNvSpPr>
          <p:nvPr>
            <p:ph type="pic" idx="13"/>
          </p:nvPr>
        </p:nvSpPr>
        <p:spPr>
          <a:xfrm>
            <a:off x="2263775" y="613833"/>
            <a:ext cx="12401550" cy="82677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latin typeface="Gill Sans"/>
                <a:ea typeface="Gill Sans"/>
                <a:cs typeface="Gill Sans"/>
                <a:sym typeface="Gill Sans"/>
              </a:defRPr>
            </a:lvl1pPr>
          </a:lstStyle>
          <a:p>
            <a:r>
              <a:t>Title Text</a:t>
            </a:r>
          </a:p>
        </p:txBody>
      </p:sp>
      <p:sp>
        <p:nvSpPr>
          <p:cNvPr id="57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>
            <a:spLocks noGrp="1"/>
          </p:cNvSpPr>
          <p:nvPr>
            <p:ph type="pic" idx="13"/>
          </p:nvPr>
        </p:nvSpPr>
        <p:spPr>
          <a:xfrm>
            <a:off x="4086225" y="2586566"/>
            <a:ext cx="9429750" cy="62865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6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7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>
            <a:spLocks noGrp="1"/>
          </p:cNvSpPr>
          <p:nvPr>
            <p:ph type="pic" sz="quarter" idx="13"/>
          </p:nvPr>
        </p:nvSpPr>
        <p:spPr>
          <a:xfrm>
            <a:off x="6680200" y="5029200"/>
            <a:ext cx="6054748" cy="4038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4" name="Image"/>
          <p:cNvSpPr>
            <a:spLocks noGrp="1"/>
          </p:cNvSpPr>
          <p:nvPr>
            <p:ph type="pic" sz="quarter" idx="14"/>
          </p:nvPr>
        </p:nvSpPr>
        <p:spPr>
          <a:xfrm>
            <a:off x="6502400" y="889000"/>
            <a:ext cx="5867400" cy="39116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5" name="Image"/>
          <p:cNvSpPr>
            <a:spLocks noGrp="1"/>
          </p:cNvSpPr>
          <p:nvPr>
            <p:ph type="pic" idx="15"/>
          </p:nvPr>
        </p:nvSpPr>
        <p:spPr>
          <a:xfrm>
            <a:off x="-2374900" y="889000"/>
            <a:ext cx="11982450" cy="7988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340263" y="9296400"/>
            <a:ext cx="317501" cy="3302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 b="0">
                <a:latin typeface="Gill Sans Light"/>
                <a:ea typeface="Gill Sans Light"/>
                <a:cs typeface="Gill Sans Light"/>
                <a:sym typeface="Gill Sans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Gill Sans SemiBold"/>
        </a:defRPr>
      </a:lvl9pPr>
    </p:titleStyle>
    <p:bodyStyle>
      <a:lvl1pPr marL="508000" marR="0" indent="-5080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1pPr>
      <a:lvl2pPr marL="952500" marR="0" indent="-5080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2pPr>
      <a:lvl3pPr marL="1397000" marR="0" indent="-5080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Gill Sans"/>
          <a:ea typeface="Gill Sans"/>
          <a:cs typeface="Gill Sans"/>
          <a:sym typeface="Gill Sans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Gill Sans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1">
            <a:extLst>
              <a:ext uri="{FF2B5EF4-FFF2-40B4-BE49-F238E27FC236}">
                <a16:creationId xmlns:a16="http://schemas.microsoft.com/office/drawing/2014/main" id="{77EE7CE9-E15B-252E-6F7E-44E47A2B9BD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782763" y="2990851"/>
            <a:ext cx="9438084" cy="2476500"/>
          </a:xfrm>
        </p:spPr>
        <p:txBody>
          <a:bodyPr/>
          <a:lstStyle/>
          <a:p>
            <a:pPr eaLnBrk="1"/>
            <a:r>
              <a:rPr lang="en-US" altLang="en-US" sz="6000"/>
              <a:t>CS 220 </a:t>
            </a:r>
            <a:r>
              <a:rPr lang="en-US" altLang="en-US" sz="6000" dirty="0"/>
              <a:t>/ CS319 </a:t>
            </a:r>
            <a:br>
              <a:rPr lang="en-US" altLang="en-US" sz="6000"/>
            </a:br>
            <a:r>
              <a:rPr lang="en-US" altLang="en-US" sz="6000"/>
              <a:t>Functions </a:t>
            </a:r>
            <a:r>
              <a:rPr lang="en-US" altLang="en-US" sz="6000" dirty="0"/>
              <a:t>as Objects</a:t>
            </a:r>
          </a:p>
        </p:txBody>
      </p:sp>
      <p:sp>
        <p:nvSpPr>
          <p:cNvPr id="3075" name="Rectangle 2">
            <a:extLst>
              <a:ext uri="{FF2B5EF4-FFF2-40B4-BE49-F238E27FC236}">
                <a16:creationId xmlns:a16="http://schemas.microsoft.com/office/drawing/2014/main" id="{DE65C9D5-7927-FF86-AD33-7A9EDFE5920C}"/>
              </a:ext>
            </a:extLst>
          </p:cNvPr>
          <p:cNvSpPr>
            <a:spLocks noGrp="1"/>
          </p:cNvSpPr>
          <p:nvPr>
            <p:ph type="subTitle" sz="quarter" idx="1"/>
          </p:nvPr>
        </p:nvSpPr>
        <p:spPr>
          <a:xfrm>
            <a:off x="2576910" y="5791200"/>
            <a:ext cx="7848601" cy="847725"/>
          </a:xfrm>
        </p:spPr>
        <p:txBody>
          <a:bodyPr anchor="t">
            <a:normAutofit fontScale="92500" lnSpcReduction="10000"/>
          </a:bodyPr>
          <a:lstStyle/>
          <a:p>
            <a:pPr eaLnBrk="1">
              <a:spcBef>
                <a:spcPct val="0"/>
              </a:spcBef>
              <a:buSzTx/>
            </a:pPr>
            <a:r>
              <a:rPr lang="en-US" altLang="en-US" sz="2774"/>
              <a:t>Department of Computer Sciences</a:t>
            </a:r>
          </a:p>
          <a:p>
            <a:pPr eaLnBrk="1">
              <a:spcBef>
                <a:spcPct val="0"/>
              </a:spcBef>
              <a:buSzTx/>
            </a:pPr>
            <a:r>
              <a:rPr lang="en-US" altLang="en-US" sz="2774"/>
              <a:t>University of Wisconsin-Madison 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5" name="Example: Sorting Name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t>Example: Sorting Names</a:t>
            </a:r>
          </a:p>
        </p:txBody>
      </p:sp>
      <p:sp>
        <p:nvSpPr>
          <p:cNvPr id="456" name="List of tuples:…"/>
          <p:cNvSpPr txBox="1">
            <a:spLocks noGrp="1"/>
          </p:cNvSpPr>
          <p:nvPr>
            <p:ph type="body" sz="half" idx="1"/>
          </p:nvPr>
        </p:nvSpPr>
        <p:spPr>
          <a:xfrm>
            <a:off x="952500" y="1587896"/>
            <a:ext cx="5988497" cy="5003057"/>
          </a:xfrm>
          <a:prstGeom prst="rect">
            <a:avLst/>
          </a:prstGeom>
        </p:spPr>
        <p:txBody>
          <a:bodyPr anchor="t"/>
          <a:lstStyle/>
          <a:p>
            <a:pPr marL="0" indent="0">
              <a:buSzTx/>
              <a:buNone/>
            </a:pPr>
            <a:r>
              <a:t>List of tuples: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rPr b="1"/>
              <a:t>names</a:t>
            </a:r>
            <a:r>
              <a:t> = [</a:t>
            </a:r>
            <a:br/>
            <a:r>
              <a:t>    (“Catherine”, “Baker”),</a:t>
            </a:r>
            <a:br/>
            <a:r>
              <a:t>    (“Alice”, “Clark”),</a:t>
            </a:r>
            <a:br/>
            <a:r>
              <a:t>    (“Bob”, “Adams”),</a:t>
            </a:r>
            <a:br/>
            <a:r>
              <a:t>]</a:t>
            </a:r>
            <a:br/>
            <a:endParaRPr/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rPr b="1"/>
              <a:t>names</a:t>
            </a:r>
            <a:r>
              <a:t>.sort()</a:t>
            </a:r>
          </a:p>
        </p:txBody>
      </p:sp>
      <p:graphicFrame>
        <p:nvGraphicFramePr>
          <p:cNvPr id="457" name="Table"/>
          <p:cNvGraphicFramePr/>
          <p:nvPr/>
        </p:nvGraphicFramePr>
        <p:xfrm>
          <a:off x="7378700" y="2489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Catherine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Baker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Bob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Adams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Alice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Clark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58" name="Arrow"/>
          <p:cNvSpPr/>
          <p:nvPr/>
        </p:nvSpPr>
        <p:spPr>
          <a:xfrm rot="5400000">
            <a:off x="9016330" y="4802113"/>
            <a:ext cx="1297683" cy="1297683"/>
          </a:xfrm>
          <a:prstGeom prst="rightArrow">
            <a:avLst>
              <a:gd name="adj1" fmla="val 32000"/>
              <a:gd name="adj2" fmla="val 6400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graphicFrame>
        <p:nvGraphicFramePr>
          <p:cNvPr id="459" name="Table"/>
          <p:cNvGraphicFramePr/>
          <p:nvPr/>
        </p:nvGraphicFramePr>
        <p:xfrm>
          <a:off x="7378700" y="6807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Alice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Clark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Bob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Adams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Catherine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Baker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60" name="what if we want to…"/>
          <p:cNvSpPr txBox="1"/>
          <p:nvPr/>
        </p:nvSpPr>
        <p:spPr>
          <a:xfrm>
            <a:off x="1748110" y="6711950"/>
            <a:ext cx="3524995" cy="812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what if we want to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sort by the last name?</a:t>
            </a:r>
          </a:p>
        </p:txBody>
      </p:sp>
      <p:sp>
        <p:nvSpPr>
          <p:cNvPr id="461" name="or by the length of the name?"/>
          <p:cNvSpPr txBox="1"/>
          <p:nvPr/>
        </p:nvSpPr>
        <p:spPr>
          <a:xfrm>
            <a:off x="1173336" y="7905749"/>
            <a:ext cx="4674543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or by the length of the name?</a:t>
            </a:r>
          </a:p>
        </p:txBody>
      </p:sp>
    </p:spTree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8" name="Example: Sorting Name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t>Example: Sorting Names</a:t>
            </a:r>
          </a:p>
        </p:txBody>
      </p:sp>
      <p:sp>
        <p:nvSpPr>
          <p:cNvPr id="469" name="List of tuples:…"/>
          <p:cNvSpPr txBox="1">
            <a:spLocks noGrp="1"/>
          </p:cNvSpPr>
          <p:nvPr>
            <p:ph type="body" sz="half" idx="1"/>
          </p:nvPr>
        </p:nvSpPr>
        <p:spPr>
          <a:xfrm>
            <a:off x="952500" y="1587896"/>
            <a:ext cx="5741194" cy="7271843"/>
          </a:xfrm>
          <a:prstGeom prst="rect">
            <a:avLst/>
          </a:prstGeom>
        </p:spPr>
        <p:txBody>
          <a:bodyPr anchor="t"/>
          <a:lstStyle/>
          <a:p>
            <a:pPr marL="0" indent="0">
              <a:buSzTx/>
              <a:buNone/>
            </a:pPr>
            <a:r>
              <a:t>List of tuples: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rPr b="1"/>
              <a:t>names</a:t>
            </a:r>
            <a:r>
              <a:t> = [</a:t>
            </a:r>
            <a:br/>
            <a:r>
              <a:t>    (“Catherine”, “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Baker</a:t>
            </a:r>
            <a:r>
              <a:t>”),</a:t>
            </a:r>
            <a:br/>
            <a:r>
              <a:t>    (“Alice”, “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Clark</a:t>
            </a:r>
            <a:r>
              <a:t>”),</a:t>
            </a:r>
            <a:br/>
            <a:r>
              <a:t>    (“Bob”, “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Adams</a:t>
            </a:r>
            <a:r>
              <a:t>”),</a:t>
            </a:r>
            <a:br/>
            <a:r>
              <a:t>]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t>def </a:t>
            </a:r>
            <a:r>
              <a:rPr b="1"/>
              <a:t>extract</a:t>
            </a:r>
            <a:r>
              <a:t>(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name_tuple</a:t>
            </a:r>
            <a:r>
              <a:t>):</a:t>
            </a:r>
            <a:br/>
            <a:r>
              <a:t>    return 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name_tuple[1]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t>names.sort(key=</a:t>
            </a:r>
            <a:r>
              <a:rPr b="1"/>
              <a:t>extract</a:t>
            </a:r>
            <a:r>
              <a:t>)</a:t>
            </a:r>
          </a:p>
        </p:txBody>
      </p:sp>
      <p:graphicFrame>
        <p:nvGraphicFramePr>
          <p:cNvPr id="470" name="Table"/>
          <p:cNvGraphicFramePr/>
          <p:nvPr/>
        </p:nvGraphicFramePr>
        <p:xfrm>
          <a:off x="7378700" y="2489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Catherine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Baker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Bob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Adams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Alice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Clark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71" name="Arrow"/>
          <p:cNvSpPr/>
          <p:nvPr/>
        </p:nvSpPr>
        <p:spPr>
          <a:xfrm rot="5400000">
            <a:off x="9016330" y="4802113"/>
            <a:ext cx="1297683" cy="1297683"/>
          </a:xfrm>
          <a:prstGeom prst="rightArrow">
            <a:avLst>
              <a:gd name="adj1" fmla="val 32000"/>
              <a:gd name="adj2" fmla="val 6400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graphicFrame>
        <p:nvGraphicFramePr>
          <p:cNvPr id="472" name="Table"/>
          <p:cNvGraphicFramePr/>
          <p:nvPr/>
        </p:nvGraphicFramePr>
        <p:xfrm>
          <a:off x="7378700" y="6807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Bob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Adams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Catherine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Baker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Alice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Clark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9" name="Example: Sorting Name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t>Example: Sorting Names</a:t>
            </a:r>
          </a:p>
        </p:txBody>
      </p:sp>
      <p:sp>
        <p:nvSpPr>
          <p:cNvPr id="480" name="List of tuples:…"/>
          <p:cNvSpPr txBox="1">
            <a:spLocks noGrp="1"/>
          </p:cNvSpPr>
          <p:nvPr>
            <p:ph type="body" sz="half" idx="1"/>
          </p:nvPr>
        </p:nvSpPr>
        <p:spPr>
          <a:xfrm>
            <a:off x="952500" y="1587896"/>
            <a:ext cx="6138119" cy="7271843"/>
          </a:xfrm>
          <a:prstGeom prst="rect">
            <a:avLst/>
          </a:prstGeom>
        </p:spPr>
        <p:txBody>
          <a:bodyPr anchor="t"/>
          <a:lstStyle/>
          <a:p>
            <a:pPr marL="0" indent="0">
              <a:buSzTx/>
              <a:buNone/>
            </a:pPr>
            <a:r>
              <a:t>List of tuples: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rPr b="1"/>
              <a:t>names</a:t>
            </a:r>
            <a:r>
              <a:t> = [</a:t>
            </a:r>
            <a:br/>
            <a:r>
              <a:t>    (“Catherine”, “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Baker</a:t>
            </a:r>
            <a:r>
              <a:t>”),</a:t>
            </a:r>
            <a:br/>
            <a:r>
              <a:t>    (“Alice”, “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Clark</a:t>
            </a:r>
            <a:r>
              <a:t>”),</a:t>
            </a:r>
            <a:br/>
            <a:r>
              <a:t>    (“Bob”, “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Adams</a:t>
            </a:r>
            <a:r>
              <a:t>”),</a:t>
            </a:r>
            <a:br/>
            <a:r>
              <a:t>]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t>def </a:t>
            </a:r>
            <a:r>
              <a:rPr b="1"/>
              <a:t>extract</a:t>
            </a:r>
            <a:r>
              <a:t>(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name_tuple</a:t>
            </a:r>
            <a:r>
              <a:t>):</a:t>
            </a:r>
            <a:br/>
            <a:r>
              <a:t>    return 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len(name_tuple[0])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t>names.sort(key=</a:t>
            </a:r>
            <a:r>
              <a:rPr b="1"/>
              <a:t>extract</a:t>
            </a:r>
            <a:r>
              <a:t>)</a:t>
            </a:r>
          </a:p>
        </p:txBody>
      </p:sp>
      <p:graphicFrame>
        <p:nvGraphicFramePr>
          <p:cNvPr id="481" name="Table"/>
          <p:cNvGraphicFramePr/>
          <p:nvPr/>
        </p:nvGraphicFramePr>
        <p:xfrm>
          <a:off x="7378700" y="2489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Catherine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Baker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Bob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Adams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Alice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Clark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82" name="Arrow"/>
          <p:cNvSpPr/>
          <p:nvPr/>
        </p:nvSpPr>
        <p:spPr>
          <a:xfrm rot="5400000">
            <a:off x="9016330" y="4802113"/>
            <a:ext cx="1297683" cy="1297683"/>
          </a:xfrm>
          <a:prstGeom prst="rightArrow">
            <a:avLst>
              <a:gd name="adj1" fmla="val 32000"/>
              <a:gd name="adj2" fmla="val 6400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graphicFrame>
        <p:nvGraphicFramePr>
          <p:cNvPr id="483" name="Table"/>
          <p:cNvGraphicFramePr/>
          <p:nvPr/>
        </p:nvGraphicFramePr>
        <p:xfrm>
          <a:off x="7378700" y="6807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Bob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Adams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Alice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Clark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Catherine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Baker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" name="CODING DEMOS…"/>
          <p:cNvSpPr txBox="1"/>
          <p:nvPr/>
        </p:nvSpPr>
        <p:spPr>
          <a:xfrm>
            <a:off x="3536844" y="3986813"/>
            <a:ext cx="5931112" cy="177997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 sz="4800" b="0"/>
            </a:pPr>
            <a:r>
              <a:rPr dirty="0"/>
              <a:t>CODING DEMOS</a:t>
            </a:r>
          </a:p>
          <a:p>
            <a:pPr>
              <a:defRPr sz="6100" b="0">
                <a:latin typeface="Gill Sans Light"/>
                <a:ea typeface="Gill Sans Light"/>
                <a:cs typeface="Gill Sans Light"/>
                <a:sym typeface="Gill Sans Light"/>
              </a:defRPr>
            </a:pPr>
            <a:r>
              <a:rPr dirty="0"/>
              <a:t>[</a:t>
            </a:r>
            <a:r>
              <a:rPr lang="en-US" dirty="0" err="1"/>
              <a:t>Jupyter</a:t>
            </a:r>
            <a:r>
              <a:rPr lang="en-US" dirty="0"/>
              <a:t> notebook</a:t>
            </a:r>
            <a:r>
              <a:rPr dirty="0"/>
              <a:t>]</a:t>
            </a:r>
          </a:p>
        </p:txBody>
      </p:sp>
    </p:spTree>
    <p:extLst>
      <p:ext uri="{BB962C8B-B14F-4D97-AF65-F5344CB8AC3E}">
        <p14:creationId xmlns:p14="http://schemas.microsoft.com/office/powerpoint/2010/main" val="3644496334"/>
      </p:ext>
    </p:extLst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4" name="Function References (Part 1)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rPr dirty="0"/>
              <a:t>Function References (Part 1)</a:t>
            </a:r>
          </a:p>
        </p:txBody>
      </p:sp>
      <p:sp>
        <p:nvSpPr>
          <p:cNvPr id="435" name="Outline…"/>
          <p:cNvSpPr txBox="1">
            <a:spLocks noGrp="1"/>
          </p:cNvSpPr>
          <p:nvPr>
            <p:ph type="body" idx="1"/>
          </p:nvPr>
        </p:nvSpPr>
        <p:spPr>
          <a:xfrm>
            <a:off x="952500" y="1587896"/>
            <a:ext cx="11099800" cy="7726116"/>
          </a:xfrm>
          <a:prstGeom prst="rect">
            <a:avLst/>
          </a:prstGeom>
        </p:spPr>
        <p:txBody>
          <a:bodyPr anchor="t"/>
          <a:lstStyle/>
          <a:p>
            <a:pPr marL="0" indent="0">
              <a:buSzTx/>
              <a:buNone/>
            </a:pPr>
            <a:r>
              <a:rPr dirty="0"/>
              <a:t>Outline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dirty="0"/>
              <a:t>functions as objects</a:t>
            </a:r>
          </a:p>
          <a:p>
            <a:pPr marL="635000" indent="-444500">
              <a:spcBef>
                <a:spcPts val="0"/>
              </a:spcBef>
              <a:defRPr sz="280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lang="en-US" dirty="0">
                <a:solidFill>
                  <a:schemeClr val="tx1"/>
                </a:solidFill>
              </a:rPr>
              <a:t>s</a:t>
            </a:r>
            <a:r>
              <a:rPr dirty="0">
                <a:solidFill>
                  <a:schemeClr val="tx1"/>
                </a:solidFill>
              </a:rPr>
              <a:t>ort</a:t>
            </a:r>
            <a:endParaRPr lang="en-US" dirty="0">
              <a:solidFill>
                <a:schemeClr val="tx1"/>
              </a:solidFill>
            </a:endParaRPr>
          </a:p>
          <a:p>
            <a:pPr marL="635000" indent="-444500">
              <a:spcBef>
                <a:spcPts val="0"/>
              </a:spcBef>
              <a:defRPr sz="280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lang="en-US" dirty="0"/>
              <a:t>lambda</a:t>
            </a:r>
          </a:p>
          <a:p>
            <a:pPr marL="635000" indent="-444500">
              <a:spcBef>
                <a:spcPts val="0"/>
              </a:spcBef>
              <a:defRPr sz="280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2761184403"/>
      </p:ext>
    </p:extLst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9" name="Example: Sorting Names"/>
          <p:cNvSpPr txBox="1">
            <a:spLocks noGrp="1"/>
          </p:cNvSpPr>
          <p:nvPr>
            <p:ph type="title"/>
          </p:nvPr>
        </p:nvSpPr>
        <p:spPr>
          <a:xfrm>
            <a:off x="671033" y="564416"/>
            <a:ext cx="12333767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rPr dirty="0"/>
              <a:t>Example: Sorting </a:t>
            </a:r>
            <a:r>
              <a:rPr lang="en-US" dirty="0"/>
              <a:t>Dictionary by keys using lambdas</a:t>
            </a:r>
            <a:endParaRPr dirty="0"/>
          </a:p>
        </p:txBody>
      </p:sp>
      <p:sp>
        <p:nvSpPr>
          <p:cNvPr id="480" name="List of tuples:…"/>
          <p:cNvSpPr txBox="1">
            <a:spLocks noGrp="1"/>
          </p:cNvSpPr>
          <p:nvPr>
            <p:ph type="body" sz="half" idx="1"/>
          </p:nvPr>
        </p:nvSpPr>
        <p:spPr>
          <a:xfrm>
            <a:off x="699797" y="1917341"/>
            <a:ext cx="6138119" cy="7271843"/>
          </a:xfrm>
          <a:prstGeom prst="rect">
            <a:avLst/>
          </a:prstGeom>
        </p:spPr>
        <p:txBody>
          <a:bodyPr anchor="t">
            <a:normAutofit lnSpcReduction="10000"/>
          </a:bodyPr>
          <a:lstStyle/>
          <a:p>
            <a:pPr>
              <a:buSzTx/>
            </a:pPr>
            <a:r>
              <a:rPr lang="en-US" dirty="0"/>
              <a:t>lambda functions are a way to abstract a function reference</a:t>
            </a:r>
          </a:p>
          <a:p>
            <a:pPr>
              <a:buSzTx/>
            </a:pPr>
            <a:r>
              <a:rPr lang="en-US" dirty="0"/>
              <a:t>multiple possible parameters and single expression as function body</a:t>
            </a:r>
          </a:p>
          <a:p>
            <a:pPr marL="0" indent="0">
              <a:buSzTx/>
              <a:buNone/>
            </a:pPr>
            <a:r>
              <a:rPr lang="en-US" b="1" i="1" dirty="0">
                <a:solidFill>
                  <a:srgbClr val="FF0000"/>
                </a:solidFill>
              </a:rPr>
              <a:t>lambda </a:t>
            </a:r>
            <a:r>
              <a:rPr lang="en-US" b="1" dirty="0">
                <a:solidFill>
                  <a:schemeClr val="tx1"/>
                </a:solidFill>
              </a:rPr>
              <a:t>parameters: expression</a:t>
            </a:r>
          </a:p>
          <a:p>
            <a:pPr marL="0" indent="0">
              <a:buSzTx/>
              <a:buNone/>
            </a:pPr>
            <a:r>
              <a:rPr lang="en-US" dirty="0"/>
              <a:t>Dictionary: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rPr lang="en-US" b="1" dirty="0"/>
              <a:t>players</a:t>
            </a:r>
            <a:r>
              <a:rPr dirty="0"/>
              <a:t> = </a:t>
            </a:r>
            <a:r>
              <a:rPr lang="en-US" sz="2600" dirty="0">
                <a:sym typeface="Courier"/>
              </a:rPr>
              <a:t>{"bob": 20, "</a:t>
            </a:r>
            <a:r>
              <a:rPr lang="en-US" sz="2600" dirty="0" err="1">
                <a:sym typeface="Courier"/>
              </a:rPr>
              <a:t>alice</a:t>
            </a:r>
            <a:r>
              <a:rPr lang="en-US" sz="2600" dirty="0">
                <a:sym typeface="Courier"/>
              </a:rPr>
              <a:t>": 8, "</a:t>
            </a:r>
            <a:r>
              <a:rPr lang="en-US" sz="2600" dirty="0" err="1">
                <a:sym typeface="Courier"/>
              </a:rPr>
              <a:t>alex</a:t>
            </a:r>
            <a:r>
              <a:rPr lang="en-US" sz="2600" dirty="0">
                <a:sym typeface="Courier"/>
              </a:rPr>
              <a:t>": 9}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rPr lang="en-US" sz="2600" dirty="0" err="1">
                <a:sym typeface="Courier"/>
              </a:rPr>
              <a:t>dict</a:t>
            </a:r>
            <a:r>
              <a:rPr lang="en-US" sz="2600" dirty="0">
                <a:sym typeface="Courier"/>
              </a:rPr>
              <a:t>(sorted(</a:t>
            </a:r>
            <a:r>
              <a:rPr lang="en-US" sz="2600" dirty="0" err="1">
                <a:sym typeface="Courier"/>
              </a:rPr>
              <a:t>players.items</a:t>
            </a:r>
            <a:r>
              <a:rPr lang="en-US" sz="2600" dirty="0">
                <a:sym typeface="Courier"/>
              </a:rPr>
              <a:t>(), key = lambda item: item[</a:t>
            </a:r>
            <a:r>
              <a:rPr lang="en-US" sz="2600" dirty="0">
                <a:solidFill>
                  <a:srgbClr val="FF0000"/>
                </a:solidFill>
                <a:sym typeface="Courier"/>
              </a:rPr>
              <a:t>0</a:t>
            </a:r>
            <a:r>
              <a:rPr lang="en-US" sz="2600" dirty="0">
                <a:sym typeface="Courier"/>
              </a:rPr>
              <a:t>]))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endParaRPr lang="en-US" sz="2600" dirty="0">
              <a:sym typeface="Courier"/>
            </a:endParaRPr>
          </a:p>
        </p:txBody>
      </p:sp>
      <p:graphicFrame>
        <p:nvGraphicFramePr>
          <p:cNvPr id="481" name="Table"/>
          <p:cNvGraphicFramePr/>
          <p:nvPr>
            <p:extLst>
              <p:ext uri="{D42A27DB-BD31-4B8C-83A1-F6EECF244321}">
                <p14:modId xmlns:p14="http://schemas.microsoft.com/office/powerpoint/2010/main" val="487174354"/>
              </p:ext>
            </p:extLst>
          </p:nvPr>
        </p:nvGraphicFramePr>
        <p:xfrm>
          <a:off x="7378700" y="2489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ym typeface="Gill Sans"/>
                        </a:rPr>
                        <a:t>bob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ym typeface="Gill Sans"/>
                        </a:rPr>
                        <a:t>20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 err="1">
                          <a:sym typeface="Gill Sans"/>
                        </a:rPr>
                        <a:t>alice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ym typeface="Gill Sans"/>
                        </a:rPr>
                        <a:t>8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 err="1">
                          <a:sym typeface="Gill Sans"/>
                        </a:rPr>
                        <a:t>alex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ym typeface="Gill Sans"/>
                        </a:rPr>
                        <a:t>9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82" name="Arrow"/>
          <p:cNvSpPr/>
          <p:nvPr/>
        </p:nvSpPr>
        <p:spPr>
          <a:xfrm rot="5400000">
            <a:off x="9016330" y="4802113"/>
            <a:ext cx="1297683" cy="1297683"/>
          </a:xfrm>
          <a:prstGeom prst="rightArrow">
            <a:avLst>
              <a:gd name="adj1" fmla="val 32000"/>
              <a:gd name="adj2" fmla="val 6400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graphicFrame>
        <p:nvGraphicFramePr>
          <p:cNvPr id="483" name="Table"/>
          <p:cNvGraphicFramePr/>
          <p:nvPr>
            <p:extLst>
              <p:ext uri="{D42A27DB-BD31-4B8C-83A1-F6EECF244321}">
                <p14:modId xmlns:p14="http://schemas.microsoft.com/office/powerpoint/2010/main" val="2938194584"/>
              </p:ext>
            </p:extLst>
          </p:nvPr>
        </p:nvGraphicFramePr>
        <p:xfrm>
          <a:off x="7378700" y="6807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 err="1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alex</a:t>
                      </a:r>
                      <a:endParaRPr sz="2200" dirty="0">
                        <a:solidFill>
                          <a:schemeClr val="accent5">
                            <a:hueOff val="-82419"/>
                            <a:satOff val="-9513"/>
                            <a:lumOff val="-16343"/>
                          </a:schemeClr>
                        </a:solidFill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ym typeface="Gill Sans"/>
                        </a:rPr>
                        <a:t>9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 err="1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alice</a:t>
                      </a:r>
                      <a:endParaRPr sz="2200" dirty="0">
                        <a:solidFill>
                          <a:schemeClr val="accent5">
                            <a:hueOff val="-82419"/>
                            <a:satOff val="-9513"/>
                            <a:lumOff val="-16343"/>
                          </a:schemeClr>
                        </a:solidFill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ym typeface="Gill Sans"/>
                        </a:rPr>
                        <a:t>8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bob</a:t>
                      </a:r>
                      <a:endParaRPr sz="2200" dirty="0">
                        <a:solidFill>
                          <a:schemeClr val="accent5">
                            <a:hueOff val="-82419"/>
                            <a:satOff val="-9513"/>
                            <a:lumOff val="-16343"/>
                          </a:schemeClr>
                        </a:solidFill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ym typeface="Gill Sans"/>
                        </a:rPr>
                        <a:t>20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96006379"/>
      </p:ext>
    </p:extLst>
  </p:cSld>
  <p:clrMapOvr>
    <a:masterClrMapping/>
  </p:clrMapOvr>
  <p:transition spd="med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9" name="Example: Sorting Names"/>
          <p:cNvSpPr txBox="1">
            <a:spLocks noGrp="1"/>
          </p:cNvSpPr>
          <p:nvPr>
            <p:ph type="title"/>
          </p:nvPr>
        </p:nvSpPr>
        <p:spPr>
          <a:xfrm>
            <a:off x="671033" y="564416"/>
            <a:ext cx="12333767" cy="902345"/>
          </a:xfrm>
          <a:prstGeom prst="rect">
            <a:avLst/>
          </a:prstGeom>
        </p:spPr>
        <p:txBody>
          <a:bodyPr>
            <a:normAutofit fontScale="90000"/>
          </a:bodyPr>
          <a:lstStyle>
            <a:lvl1pPr algn="l">
              <a:defRPr sz="4800"/>
            </a:lvl1pPr>
          </a:lstStyle>
          <a:p>
            <a:r>
              <a:rPr dirty="0"/>
              <a:t>Example: </a:t>
            </a:r>
            <a:r>
              <a:t>Sorting </a:t>
            </a:r>
            <a:r>
              <a:rPr lang="en-US"/>
              <a:t>Dictionary </a:t>
            </a:r>
            <a:r>
              <a:rPr lang="en-US" dirty="0"/>
              <a:t>by keys using lambdas</a:t>
            </a:r>
            <a:endParaRPr dirty="0"/>
          </a:p>
        </p:txBody>
      </p:sp>
      <p:sp>
        <p:nvSpPr>
          <p:cNvPr id="480" name="List of tuples:…"/>
          <p:cNvSpPr txBox="1">
            <a:spLocks noGrp="1"/>
          </p:cNvSpPr>
          <p:nvPr>
            <p:ph type="body" sz="half" idx="1"/>
          </p:nvPr>
        </p:nvSpPr>
        <p:spPr>
          <a:xfrm>
            <a:off x="699797" y="1917341"/>
            <a:ext cx="6138119" cy="7271843"/>
          </a:xfrm>
          <a:prstGeom prst="rect">
            <a:avLst/>
          </a:prstGeom>
        </p:spPr>
        <p:txBody>
          <a:bodyPr anchor="t">
            <a:normAutofit lnSpcReduction="10000"/>
          </a:bodyPr>
          <a:lstStyle/>
          <a:p>
            <a:pPr>
              <a:buSzTx/>
            </a:pPr>
            <a:r>
              <a:rPr lang="en-US" dirty="0"/>
              <a:t>lambda functions are a way to abstract a function reference</a:t>
            </a:r>
          </a:p>
          <a:p>
            <a:pPr>
              <a:buSzTx/>
            </a:pPr>
            <a:r>
              <a:rPr lang="en-US" dirty="0"/>
              <a:t>multiple possible parameters and single expression as function body</a:t>
            </a:r>
          </a:p>
          <a:p>
            <a:pPr marL="0" indent="0">
              <a:buSzTx/>
              <a:buNone/>
            </a:pPr>
            <a:r>
              <a:rPr lang="en-US" b="1" i="1" dirty="0">
                <a:solidFill>
                  <a:srgbClr val="FF0000"/>
                </a:solidFill>
              </a:rPr>
              <a:t>lambda </a:t>
            </a:r>
            <a:r>
              <a:rPr lang="en-US" b="1" dirty="0">
                <a:solidFill>
                  <a:schemeClr val="tx1"/>
                </a:solidFill>
              </a:rPr>
              <a:t>parameters: expression</a:t>
            </a:r>
          </a:p>
          <a:p>
            <a:pPr marL="0" indent="0">
              <a:buSzTx/>
              <a:buNone/>
            </a:pPr>
            <a:r>
              <a:rPr lang="en-US" dirty="0"/>
              <a:t>Dictionary: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rPr lang="en-US" b="1" dirty="0"/>
              <a:t>players</a:t>
            </a:r>
            <a:r>
              <a:rPr dirty="0"/>
              <a:t> = </a:t>
            </a:r>
            <a:r>
              <a:rPr lang="en-US" sz="2600" dirty="0">
                <a:sym typeface="Courier"/>
              </a:rPr>
              <a:t>{"bob": 20, "</a:t>
            </a:r>
            <a:r>
              <a:rPr lang="en-US" sz="2600" dirty="0" err="1">
                <a:sym typeface="Courier"/>
              </a:rPr>
              <a:t>alice</a:t>
            </a:r>
            <a:r>
              <a:rPr lang="en-US" sz="2600" dirty="0">
                <a:sym typeface="Courier"/>
              </a:rPr>
              <a:t>": 8, "</a:t>
            </a:r>
            <a:r>
              <a:rPr lang="en-US" sz="2600" dirty="0" err="1">
                <a:sym typeface="Courier"/>
              </a:rPr>
              <a:t>alex</a:t>
            </a:r>
            <a:r>
              <a:rPr lang="en-US" sz="2600" dirty="0">
                <a:sym typeface="Courier"/>
              </a:rPr>
              <a:t>": 9}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rPr lang="en-US" sz="2600" dirty="0" err="1">
                <a:sym typeface="Courier"/>
              </a:rPr>
              <a:t>dict</a:t>
            </a:r>
            <a:r>
              <a:rPr lang="en-US" sz="2600" dirty="0">
                <a:sym typeface="Courier"/>
              </a:rPr>
              <a:t>(sorted(</a:t>
            </a:r>
            <a:r>
              <a:rPr lang="en-US" sz="2600" dirty="0" err="1">
                <a:sym typeface="Courier"/>
              </a:rPr>
              <a:t>players.items</a:t>
            </a:r>
            <a:r>
              <a:rPr lang="en-US" sz="2600" dirty="0">
                <a:sym typeface="Courier"/>
              </a:rPr>
              <a:t>(), key = lambda item: item[</a:t>
            </a:r>
            <a:r>
              <a:rPr lang="en-US" sz="2600" dirty="0">
                <a:solidFill>
                  <a:srgbClr val="FF0000"/>
                </a:solidFill>
                <a:sym typeface="Courier"/>
              </a:rPr>
              <a:t>1</a:t>
            </a:r>
            <a:r>
              <a:rPr lang="en-US" sz="2600" dirty="0">
                <a:sym typeface="Courier"/>
              </a:rPr>
              <a:t>]))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endParaRPr lang="en-US" sz="2600" dirty="0">
              <a:sym typeface="Courier"/>
            </a:endParaRPr>
          </a:p>
        </p:txBody>
      </p:sp>
      <p:graphicFrame>
        <p:nvGraphicFramePr>
          <p:cNvPr id="481" name="Table"/>
          <p:cNvGraphicFramePr/>
          <p:nvPr/>
        </p:nvGraphicFramePr>
        <p:xfrm>
          <a:off x="7378700" y="2489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ym typeface="Gill Sans"/>
                        </a:rPr>
                        <a:t>bob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ym typeface="Gill Sans"/>
                        </a:rPr>
                        <a:t>20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 err="1">
                          <a:sym typeface="Gill Sans"/>
                        </a:rPr>
                        <a:t>alice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ym typeface="Gill Sans"/>
                        </a:rPr>
                        <a:t>8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 err="1">
                          <a:sym typeface="Gill Sans"/>
                        </a:rPr>
                        <a:t>alex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ym typeface="Gill Sans"/>
                        </a:rPr>
                        <a:t>9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82" name="Arrow"/>
          <p:cNvSpPr/>
          <p:nvPr/>
        </p:nvSpPr>
        <p:spPr>
          <a:xfrm rot="5400000">
            <a:off x="9016330" y="4802113"/>
            <a:ext cx="1297683" cy="1297683"/>
          </a:xfrm>
          <a:prstGeom prst="rightArrow">
            <a:avLst>
              <a:gd name="adj1" fmla="val 32000"/>
              <a:gd name="adj2" fmla="val 6400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graphicFrame>
        <p:nvGraphicFramePr>
          <p:cNvPr id="2" name="Table">
            <a:extLst>
              <a:ext uri="{FF2B5EF4-FFF2-40B4-BE49-F238E27FC236}">
                <a16:creationId xmlns:a16="http://schemas.microsoft.com/office/drawing/2014/main" id="{348F9A5D-80FD-C36D-36FF-ADF48573FDD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309920306"/>
              </p:ext>
            </p:extLst>
          </p:nvPr>
        </p:nvGraphicFramePr>
        <p:xfrm>
          <a:off x="7378700" y="6807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 err="1">
                          <a:solidFill>
                            <a:schemeClr val="tx1"/>
                          </a:solidFill>
                          <a:sym typeface="Gill Sans"/>
                        </a:rPr>
                        <a:t>alice</a:t>
                      </a:r>
                      <a:endParaRPr sz="2200" dirty="0">
                        <a:solidFill>
                          <a:schemeClr val="tx1"/>
                        </a:solidFill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8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 err="1">
                          <a:solidFill>
                            <a:schemeClr val="tx1"/>
                          </a:solidFill>
                          <a:sym typeface="Gill Sans"/>
                        </a:rPr>
                        <a:t>alex</a:t>
                      </a:r>
                      <a:endParaRPr sz="2200" dirty="0">
                        <a:solidFill>
                          <a:schemeClr val="tx1"/>
                        </a:solidFill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9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olidFill>
                            <a:schemeClr val="tx1"/>
                          </a:solidFill>
                          <a:sym typeface="Gill Sans"/>
                        </a:rPr>
                        <a:t>bob</a:t>
                      </a:r>
                      <a:endParaRPr sz="2200" dirty="0">
                        <a:solidFill>
                          <a:schemeClr val="tx1"/>
                        </a:solidFill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lang="en-US" sz="2200" dirty="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20</a:t>
                      </a:r>
                      <a:endParaRPr sz="2200" dirty="0">
                        <a:sym typeface="Gill Sans"/>
                      </a:endParaRP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4308505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Radical Claim:…"/>
          <p:cNvSpPr txBox="1">
            <a:spLocks noGrp="1"/>
          </p:cNvSpPr>
          <p:nvPr>
            <p:ph type="subTitle" sz="half" idx="1"/>
          </p:nvPr>
        </p:nvSpPr>
        <p:spPr>
          <a:xfrm>
            <a:off x="1270000" y="1750838"/>
            <a:ext cx="10464800" cy="2568924"/>
          </a:xfrm>
          <a:prstGeom prst="rect">
            <a:avLst/>
          </a:prstGeom>
        </p:spPr>
        <p:txBody>
          <a:bodyPr/>
          <a:lstStyle/>
          <a:p>
            <a:pPr algn="l">
              <a:defRPr sz="6400"/>
            </a:pPr>
            <a:r>
              <a:t>Radical Claim:</a:t>
            </a:r>
          </a:p>
          <a:p>
            <a:pPr algn="l">
              <a:spcBef>
                <a:spcPts val="2000"/>
              </a:spcBef>
              <a:defRPr sz="6400">
                <a:solidFill>
                  <a:schemeClr val="accent4">
                    <a:hueOff val="-1081314"/>
                    <a:satOff val="4338"/>
                    <a:lumOff val="-8931"/>
                  </a:schemeClr>
                </a:solidFill>
              </a:defRPr>
            </a:pPr>
            <a:r>
              <a:t>Functions are Objects</a:t>
            </a:r>
          </a:p>
        </p:txBody>
      </p:sp>
      <p:sp>
        <p:nvSpPr>
          <p:cNvPr id="129" name="implications:…"/>
          <p:cNvSpPr txBox="1"/>
          <p:nvPr/>
        </p:nvSpPr>
        <p:spPr>
          <a:xfrm>
            <a:off x="2588920" y="5198720"/>
            <a:ext cx="7910960" cy="2235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>
            <a:spAutoFit/>
          </a:bodyPr>
          <a:lstStyle/>
          <a:p>
            <a:pPr algn="l"/>
            <a:r>
              <a:t>implications:</a:t>
            </a:r>
          </a:p>
          <a:p>
            <a:pPr marL="571500" indent="-381000" algn="l">
              <a:buSzPct val="145000"/>
              <a:buChar char="•"/>
              <a:defRPr b="0"/>
            </a:pPr>
            <a:r>
              <a:t>variables can reference functions</a:t>
            </a:r>
          </a:p>
          <a:p>
            <a:pPr marL="571500" indent="-381000" algn="l">
              <a:buSzPct val="145000"/>
              <a:buChar char="•"/>
              <a:defRPr b="0"/>
            </a:pPr>
            <a:r>
              <a:t>lists/dicts can reference functions</a:t>
            </a:r>
          </a:p>
          <a:p>
            <a:pPr marL="571500" indent="-381000" algn="l">
              <a:buSzPct val="145000"/>
              <a:buChar char="•"/>
              <a:defRPr b="0"/>
            </a:pPr>
            <a:r>
              <a:t>we can pass function references to other functions</a:t>
            </a:r>
          </a:p>
          <a:p>
            <a:pPr marL="571500" indent="-381000" algn="l">
              <a:buSzPct val="145000"/>
              <a:buChar char="•"/>
              <a:defRPr b="0"/>
            </a:pPr>
            <a:r>
              <a:t>we can pass lists of function references to other functions</a:t>
            </a:r>
          </a:p>
          <a:p>
            <a:pPr marL="571500" indent="-381000" algn="l">
              <a:buSzPct val="145000"/>
              <a:buChar char="•"/>
              <a:defRPr b="0"/>
            </a:pPr>
            <a:r>
              <a:t>...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Function References (Part 1)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t>Function References (Part 1)</a:t>
            </a:r>
          </a:p>
        </p:txBody>
      </p:sp>
      <p:sp>
        <p:nvSpPr>
          <p:cNvPr id="132" name="Outline…"/>
          <p:cNvSpPr txBox="1">
            <a:spLocks noGrp="1"/>
          </p:cNvSpPr>
          <p:nvPr>
            <p:ph type="body" idx="1"/>
          </p:nvPr>
        </p:nvSpPr>
        <p:spPr>
          <a:xfrm>
            <a:off x="952500" y="1587896"/>
            <a:ext cx="11099800" cy="7726116"/>
          </a:xfrm>
          <a:prstGeom prst="rect">
            <a:avLst/>
          </a:prstGeom>
        </p:spPr>
        <p:txBody>
          <a:bodyPr anchor="t"/>
          <a:lstStyle/>
          <a:p>
            <a:pPr marL="0" indent="0">
              <a:buSzTx/>
              <a:buNone/>
            </a:pPr>
            <a:r>
              <a:rPr dirty="0"/>
              <a:t>Outline</a:t>
            </a:r>
          </a:p>
          <a:p>
            <a:pPr marL="635000" indent="-444500">
              <a:spcBef>
                <a:spcPts val="0"/>
              </a:spcBef>
              <a:defRPr sz="280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dirty="0"/>
              <a:t>functions as objects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lang="en-US" dirty="0"/>
              <a:t>s</a:t>
            </a:r>
            <a:r>
              <a:rPr dirty="0"/>
              <a:t>ort</a:t>
            </a:r>
            <a:endParaRPr lang="en-US" dirty="0"/>
          </a:p>
          <a:p>
            <a:pPr marL="635000" indent="-444500">
              <a:spcBef>
                <a:spcPts val="0"/>
              </a:spcBef>
              <a:defRPr sz="2800"/>
            </a:pPr>
            <a:r>
              <a:rPr lang="en-US" dirty="0"/>
              <a:t>lambda</a:t>
            </a:r>
            <a:endParaRPr dirty="0"/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Arrow"/>
          <p:cNvSpPr/>
          <p:nvPr/>
        </p:nvSpPr>
        <p:spPr>
          <a:xfrm>
            <a:off x="508000" y="533400"/>
            <a:ext cx="768102" cy="768102"/>
          </a:xfrm>
          <a:prstGeom prst="rightArrow">
            <a:avLst>
              <a:gd name="adj1" fmla="val 32000"/>
              <a:gd name="adj2" fmla="val 6400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139" name="State:"/>
          <p:cNvSpPr txBox="1"/>
          <p:nvPr/>
        </p:nvSpPr>
        <p:spPr>
          <a:xfrm>
            <a:off x="5569247" y="5473699"/>
            <a:ext cx="1028106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State:</a:t>
            </a:r>
          </a:p>
        </p:txBody>
      </p:sp>
      <p:sp>
        <p:nvSpPr>
          <p:cNvPr id="140" name="references"/>
          <p:cNvSpPr txBox="1"/>
          <p:nvPr/>
        </p:nvSpPr>
        <p:spPr>
          <a:xfrm>
            <a:off x="6370736" y="6015339"/>
            <a:ext cx="127932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0" i="1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references</a:t>
            </a:r>
          </a:p>
        </p:txBody>
      </p:sp>
      <p:sp>
        <p:nvSpPr>
          <p:cNvPr id="141" name="objects"/>
          <p:cNvSpPr txBox="1"/>
          <p:nvPr/>
        </p:nvSpPr>
        <p:spPr>
          <a:xfrm>
            <a:off x="10906472" y="6015339"/>
            <a:ext cx="89550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0" i="1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objects</a:t>
            </a:r>
          </a:p>
        </p:txBody>
      </p:sp>
      <p:sp>
        <p:nvSpPr>
          <p:cNvPr id="8" name="x = [1,2,3]…">
            <a:extLst>
              <a:ext uri="{FF2B5EF4-FFF2-40B4-BE49-F238E27FC236}">
                <a16:creationId xmlns:a16="http://schemas.microsoft.com/office/drawing/2014/main" id="{FD73E13F-5D8A-9F4D-BD96-43070702E0C9}"/>
              </a:ext>
            </a:extLst>
          </p:cNvPr>
          <p:cNvSpPr txBox="1"/>
          <p:nvPr/>
        </p:nvSpPr>
        <p:spPr>
          <a:xfrm>
            <a:off x="1435199" y="564813"/>
            <a:ext cx="4052391" cy="453457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lang="en-US" dirty="0">
                <a:solidFill>
                  <a:srgbClr val="CD7923"/>
                </a:solidFill>
              </a:rPr>
              <a:t>l1</a:t>
            </a:r>
            <a:r>
              <a:rPr dirty="0"/>
              <a:t> = [1,</a:t>
            </a:r>
            <a:r>
              <a:rPr lang="en-US" dirty="0"/>
              <a:t> </a:t>
            </a:r>
            <a:r>
              <a:rPr dirty="0"/>
              <a:t>2,</a:t>
            </a:r>
            <a:r>
              <a:rPr lang="en-US" dirty="0"/>
              <a:t> </a:t>
            </a:r>
            <a:r>
              <a:rPr dirty="0"/>
              <a:t>3]</a:t>
            </a: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lang="en-US" dirty="0"/>
              <a:t>l2</a:t>
            </a:r>
            <a:r>
              <a:rPr dirty="0"/>
              <a:t> = </a:t>
            </a:r>
            <a:r>
              <a:rPr lang="en-US" dirty="0"/>
              <a:t>l1</a:t>
            </a:r>
            <a:endParaRPr dirty="0"/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endParaRPr dirty="0"/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dirty="0">
                <a:solidFill>
                  <a:srgbClr val="D03BFF"/>
                </a:solidFill>
              </a:rPr>
              <a:t>def</a:t>
            </a:r>
            <a:r>
              <a:rPr dirty="0"/>
              <a:t> </a:t>
            </a:r>
            <a:r>
              <a:rPr dirty="0">
                <a:solidFill>
                  <a:srgbClr val="5E34FF"/>
                </a:solidFill>
              </a:rPr>
              <a:t>f</a:t>
            </a:r>
            <a:r>
              <a:rPr dirty="0"/>
              <a:t>(</a:t>
            </a:r>
            <a:r>
              <a:rPr lang="en-US" dirty="0"/>
              <a:t>l</a:t>
            </a:r>
            <a:r>
              <a:rPr dirty="0"/>
              <a:t>):</a:t>
            </a: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solidFill>
                  <a:srgbClr val="D03BFF"/>
                </a:solidFill>
                <a:latin typeface="Menlo"/>
                <a:ea typeface="Menlo"/>
                <a:cs typeface="Menlo"/>
                <a:sym typeface="Menlo"/>
              </a:defRPr>
            </a:pPr>
            <a:r>
              <a:rPr dirty="0">
                <a:solidFill>
                  <a:srgbClr val="000000"/>
                </a:solidFill>
              </a:rPr>
              <a:t>    </a:t>
            </a:r>
            <a:r>
              <a:rPr dirty="0"/>
              <a:t>return</a:t>
            </a:r>
            <a:r>
              <a:rPr dirty="0">
                <a:solidFill>
                  <a:srgbClr val="000000"/>
                </a:solidFill>
              </a:rPr>
              <a:t> </a:t>
            </a:r>
            <a:r>
              <a:rPr lang="en-US" dirty="0">
                <a:solidFill>
                  <a:srgbClr val="000000"/>
                </a:solidFill>
              </a:rPr>
              <a:t>l[-1]</a:t>
            </a:r>
            <a:endParaRPr dirty="0">
              <a:solidFill>
                <a:srgbClr val="000000"/>
              </a:solidFill>
            </a:endParaRP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endParaRPr dirty="0">
              <a:solidFill>
                <a:srgbClr val="000000"/>
              </a:solidFill>
            </a:endParaRP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dirty="0">
                <a:solidFill>
                  <a:srgbClr val="CD7923"/>
                </a:solidFill>
              </a:rPr>
              <a:t>g</a:t>
            </a:r>
            <a:r>
              <a:rPr dirty="0"/>
              <a:t> = f</a:t>
            </a: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endParaRPr dirty="0"/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lang="en-US" dirty="0">
                <a:solidFill>
                  <a:srgbClr val="CD7923"/>
                </a:solidFill>
              </a:rPr>
              <a:t>num</a:t>
            </a:r>
            <a:r>
              <a:rPr dirty="0"/>
              <a:t> = f(</a:t>
            </a:r>
            <a:r>
              <a:rPr lang="en-US" dirty="0"/>
              <a:t>l2</a:t>
            </a:r>
            <a:r>
              <a:rPr dirty="0"/>
              <a:t>)</a:t>
            </a:r>
          </a:p>
        </p:txBody>
      </p:sp>
      <p:sp>
        <p:nvSpPr>
          <p:cNvPr id="9" name="Line">
            <a:extLst>
              <a:ext uri="{FF2B5EF4-FFF2-40B4-BE49-F238E27FC236}">
                <a16:creationId xmlns:a16="http://schemas.microsoft.com/office/drawing/2014/main" id="{B59D624E-069A-6344-90A2-C8019CA51171}"/>
              </a:ext>
            </a:extLst>
          </p:cNvPr>
          <p:cNvSpPr/>
          <p:nvPr/>
        </p:nvSpPr>
        <p:spPr>
          <a:xfrm flipH="1" flipV="1">
            <a:off x="9613900" y="5753098"/>
            <a:ext cx="364" cy="4000501"/>
          </a:xfrm>
          <a:prstGeom prst="line">
            <a:avLst/>
          </a:prstGeom>
          <a:ln w="25400">
            <a:solidFill>
              <a:srgbClr val="000000"/>
            </a:solidFill>
            <a:custDash>
              <a:ds d="200000" sp="200000"/>
            </a:custDash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10" name="your notes should probably include this example, with an explanation of what each of the 5 steps do!…">
            <a:extLst>
              <a:ext uri="{FF2B5EF4-FFF2-40B4-BE49-F238E27FC236}">
                <a16:creationId xmlns:a16="http://schemas.microsoft.com/office/drawing/2014/main" id="{A2C6233A-5B3D-814E-A986-BE0D4DFBD71A}"/>
              </a:ext>
            </a:extLst>
          </p:cNvPr>
          <p:cNvSpPr/>
          <p:nvPr/>
        </p:nvSpPr>
        <p:spPr>
          <a:xfrm>
            <a:off x="6188298" y="1515740"/>
            <a:ext cx="6380759" cy="1603978"/>
          </a:xfrm>
          <a:prstGeom prst="rect">
            <a:avLst/>
          </a:prstGeom>
          <a:solidFill>
            <a:srgbClr val="000000"/>
          </a:solidFill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/>
          <a:lstStyle/>
          <a:p>
            <a:pPr indent="101600" algn="l">
              <a:defRPr sz="3200" b="0">
                <a:solidFill>
                  <a:srgbClr val="FFFFFF"/>
                </a:solidFill>
              </a:defRPr>
            </a:pPr>
            <a:endParaRPr dirty="0"/>
          </a:p>
          <a:p>
            <a:pPr indent="101600" algn="l">
              <a:defRPr sz="3200" b="0" i="1">
                <a:solidFill>
                  <a:srgbClr val="FFFFFF"/>
                </a:solidFill>
              </a:defRPr>
            </a:pPr>
            <a:r>
              <a:rPr dirty="0"/>
              <a:t>which line of code is most novel for us?</a:t>
            </a:r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State:"/>
          <p:cNvSpPr txBox="1"/>
          <p:nvPr/>
        </p:nvSpPr>
        <p:spPr>
          <a:xfrm>
            <a:off x="5569247" y="5473699"/>
            <a:ext cx="1028106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t>State:</a:t>
            </a:r>
          </a:p>
        </p:txBody>
      </p:sp>
      <p:sp>
        <p:nvSpPr>
          <p:cNvPr id="368" name="references"/>
          <p:cNvSpPr txBox="1"/>
          <p:nvPr/>
        </p:nvSpPr>
        <p:spPr>
          <a:xfrm>
            <a:off x="6370736" y="6015339"/>
            <a:ext cx="1279328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0" i="1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references</a:t>
            </a:r>
          </a:p>
        </p:txBody>
      </p:sp>
      <p:sp>
        <p:nvSpPr>
          <p:cNvPr id="369" name="objects"/>
          <p:cNvSpPr txBox="1"/>
          <p:nvPr/>
        </p:nvSpPr>
        <p:spPr>
          <a:xfrm>
            <a:off x="10906472" y="6015339"/>
            <a:ext cx="895500" cy="4572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0" i="1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t>objects</a:t>
            </a:r>
          </a:p>
        </p:txBody>
      </p:sp>
      <p:sp>
        <p:nvSpPr>
          <p:cNvPr id="371" name="Arrow"/>
          <p:cNvSpPr/>
          <p:nvPr/>
        </p:nvSpPr>
        <p:spPr>
          <a:xfrm>
            <a:off x="508000" y="4572000"/>
            <a:ext cx="768102" cy="768102"/>
          </a:xfrm>
          <a:prstGeom prst="rightArrow">
            <a:avLst>
              <a:gd name="adj1" fmla="val 32000"/>
              <a:gd name="adj2" fmla="val 6400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374" name="Explanation: f should reference a new function object"/>
          <p:cNvSpPr txBox="1"/>
          <p:nvPr/>
        </p:nvSpPr>
        <p:spPr>
          <a:xfrm>
            <a:off x="5369371" y="2069430"/>
            <a:ext cx="7118152" cy="4585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>
                <a:solidFill>
                  <a:srgbClr val="929292"/>
                </a:solidFill>
              </a:defRPr>
            </a:pPr>
            <a:r>
              <a:t>Explanation: </a:t>
            </a:r>
            <a:r>
              <a:rPr b="0"/>
              <a:t>f should reference a new function object</a:t>
            </a:r>
          </a:p>
        </p:txBody>
      </p:sp>
      <p:sp>
        <p:nvSpPr>
          <p:cNvPr id="375" name="Explanation: g should reference whatever f references"/>
          <p:cNvSpPr txBox="1"/>
          <p:nvPr/>
        </p:nvSpPr>
        <p:spPr>
          <a:xfrm>
            <a:off x="5369371" y="3593430"/>
            <a:ext cx="7176939" cy="4585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>
                <a:solidFill>
                  <a:srgbClr val="929292"/>
                </a:solidFill>
              </a:defRPr>
            </a:pPr>
            <a:r>
              <a:t>Explanation: </a:t>
            </a:r>
            <a:r>
              <a:rPr b="0"/>
              <a:t>g should reference whatever f references</a:t>
            </a:r>
          </a:p>
        </p:txBody>
      </p:sp>
      <p:sp>
        <p:nvSpPr>
          <p:cNvPr id="388" name="function object"/>
          <p:cNvSpPr/>
          <p:nvPr/>
        </p:nvSpPr>
        <p:spPr>
          <a:xfrm>
            <a:off x="10096500" y="7785100"/>
            <a:ext cx="2515444" cy="461059"/>
          </a:xfrm>
          <a:prstGeom prst="roundRect">
            <a:avLst>
              <a:gd name="adj" fmla="val 31262"/>
            </a:avLst>
          </a:prstGeom>
          <a:solidFill>
            <a:schemeClr val="accent1"/>
          </a:solidFill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function object</a:t>
            </a:r>
          </a:p>
        </p:txBody>
      </p:sp>
      <p:sp>
        <p:nvSpPr>
          <p:cNvPr id="389" name="1"/>
          <p:cNvSpPr/>
          <p:nvPr/>
        </p:nvSpPr>
        <p:spPr>
          <a:xfrm>
            <a:off x="10706521" y="6934200"/>
            <a:ext cx="431801" cy="431800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1</a:t>
            </a:r>
          </a:p>
        </p:txBody>
      </p:sp>
      <p:sp>
        <p:nvSpPr>
          <p:cNvPr id="390" name="2"/>
          <p:cNvSpPr/>
          <p:nvPr/>
        </p:nvSpPr>
        <p:spPr>
          <a:xfrm>
            <a:off x="11138321" y="6934200"/>
            <a:ext cx="431801" cy="431800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2</a:t>
            </a:r>
          </a:p>
        </p:txBody>
      </p:sp>
      <p:sp>
        <p:nvSpPr>
          <p:cNvPr id="391" name="3"/>
          <p:cNvSpPr/>
          <p:nvPr/>
        </p:nvSpPr>
        <p:spPr>
          <a:xfrm>
            <a:off x="11570121" y="6934200"/>
            <a:ext cx="431801" cy="431800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200" b="0">
                <a:latin typeface="+mn-lt"/>
                <a:ea typeface="+mn-ea"/>
                <a:cs typeface="+mn-cs"/>
                <a:sym typeface="Gill Sans SemiBold"/>
              </a:defRPr>
            </a:lvl1pPr>
          </a:lstStyle>
          <a:p>
            <a:r>
              <a:t>3</a:t>
            </a:r>
          </a:p>
        </p:txBody>
      </p:sp>
      <p:sp>
        <p:nvSpPr>
          <p:cNvPr id="399" name="Connection Line"/>
          <p:cNvSpPr/>
          <p:nvPr/>
        </p:nvSpPr>
        <p:spPr>
          <a:xfrm>
            <a:off x="7157399" y="6696299"/>
            <a:ext cx="3540424" cy="3023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296" extrusionOk="0">
                <a:moveTo>
                  <a:pt x="0" y="11676"/>
                </a:moveTo>
                <a:cubicBezTo>
                  <a:pt x="7083" y="-5304"/>
                  <a:pt x="14283" y="-3764"/>
                  <a:pt x="21600" y="16296"/>
                </a:cubicBezTo>
              </a:path>
            </a:pathLst>
          </a:custGeom>
          <a:ln w="25400">
            <a:solidFill>
              <a:srgbClr val="000000"/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00" name="Connection Line"/>
          <p:cNvSpPr/>
          <p:nvPr/>
        </p:nvSpPr>
        <p:spPr>
          <a:xfrm>
            <a:off x="7157399" y="7199616"/>
            <a:ext cx="3535760" cy="31992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7043" extrusionOk="0">
                <a:moveTo>
                  <a:pt x="0" y="11789"/>
                </a:moveTo>
                <a:cubicBezTo>
                  <a:pt x="7472" y="21600"/>
                  <a:pt x="14672" y="17670"/>
                  <a:pt x="21600" y="0"/>
                </a:cubicBezTo>
              </a:path>
            </a:pathLst>
          </a:custGeom>
          <a:ln w="25400">
            <a:solidFill>
              <a:srgbClr val="000000"/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01" name="Connection Line"/>
          <p:cNvSpPr/>
          <p:nvPr/>
        </p:nvSpPr>
        <p:spPr>
          <a:xfrm>
            <a:off x="7157399" y="7749873"/>
            <a:ext cx="2947046" cy="1790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307" extrusionOk="0">
                <a:moveTo>
                  <a:pt x="0" y="16307"/>
                </a:moveTo>
                <a:cubicBezTo>
                  <a:pt x="8569" y="-3674"/>
                  <a:pt x="15769" y="-5293"/>
                  <a:pt x="21600" y="11450"/>
                </a:cubicBezTo>
              </a:path>
            </a:pathLst>
          </a:custGeom>
          <a:ln w="25400">
            <a:solidFill>
              <a:srgbClr val="000000"/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02" name="Connection Line"/>
          <p:cNvSpPr/>
          <p:nvPr/>
        </p:nvSpPr>
        <p:spPr>
          <a:xfrm>
            <a:off x="7157399" y="8205099"/>
            <a:ext cx="2932411" cy="2619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8185" extrusionOk="0">
                <a:moveTo>
                  <a:pt x="0" y="16093"/>
                </a:moveTo>
                <a:cubicBezTo>
                  <a:pt x="7716" y="21600"/>
                  <a:pt x="14916" y="16236"/>
                  <a:pt x="21600" y="0"/>
                </a:cubicBezTo>
              </a:path>
            </a:pathLst>
          </a:custGeom>
          <a:ln w="25400">
            <a:solidFill>
              <a:srgbClr val="000000"/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398" name="both of these calls would…"/>
          <p:cNvSpPr txBox="1"/>
          <p:nvPr/>
        </p:nvSpPr>
        <p:spPr>
          <a:xfrm>
            <a:off x="753770" y="6175474"/>
            <a:ext cx="3329438" cy="194925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 b="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dirty="0"/>
              <a:t>both </a:t>
            </a:r>
            <a:r>
              <a:rPr lang="en-US" dirty="0"/>
              <a:t>these </a:t>
            </a:r>
            <a:r>
              <a:rPr dirty="0"/>
              <a:t>calls would</a:t>
            </a:r>
          </a:p>
          <a:p>
            <a:pPr algn="l">
              <a:defRPr b="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dirty="0"/>
              <a:t>have run the same code,</a:t>
            </a:r>
          </a:p>
          <a:p>
            <a:pPr algn="l">
              <a:defRPr b="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dirty="0"/>
              <a:t>returning the same result:</a:t>
            </a:r>
          </a:p>
          <a:p>
            <a:pPr marL="571500" indent="-381000" algn="l">
              <a:buSzPct val="145000"/>
              <a:buChar char="•"/>
              <a:defRPr b="0"/>
            </a:pPr>
            <a:r>
              <a:rPr lang="en-US" dirty="0">
                <a:latin typeface="Courier"/>
                <a:ea typeface="Courier"/>
                <a:cs typeface="Courier"/>
                <a:sym typeface="Courier"/>
              </a:rPr>
              <a:t>num</a:t>
            </a:r>
            <a:r>
              <a:rPr dirty="0">
                <a:latin typeface="Courier"/>
                <a:ea typeface="Courier"/>
                <a:cs typeface="Courier"/>
                <a:sym typeface="Courier"/>
              </a:rPr>
              <a:t> = f(</a:t>
            </a:r>
            <a:r>
              <a:rPr lang="en-US" dirty="0">
                <a:latin typeface="Courier"/>
                <a:ea typeface="Courier"/>
                <a:cs typeface="Courier"/>
                <a:sym typeface="Courier"/>
              </a:rPr>
              <a:t>l1</a:t>
            </a:r>
            <a:r>
              <a:rPr dirty="0">
                <a:latin typeface="Courier"/>
                <a:ea typeface="Courier"/>
                <a:cs typeface="Courier"/>
                <a:sym typeface="Courier"/>
              </a:rPr>
              <a:t>)</a:t>
            </a:r>
          </a:p>
          <a:p>
            <a:pPr marL="571500" indent="-381000" algn="l">
              <a:buSzPct val="145000"/>
              <a:buChar char="•"/>
              <a:defRPr b="0"/>
            </a:pPr>
            <a:r>
              <a:rPr lang="en-US" dirty="0">
                <a:latin typeface="Courier"/>
                <a:ea typeface="Courier"/>
                <a:cs typeface="Courier"/>
                <a:sym typeface="Courier"/>
              </a:rPr>
              <a:t>num</a:t>
            </a:r>
            <a:r>
              <a:rPr dirty="0">
                <a:latin typeface="Courier"/>
                <a:ea typeface="Courier"/>
                <a:cs typeface="Courier"/>
                <a:sym typeface="Courier"/>
              </a:rPr>
              <a:t> = g(</a:t>
            </a:r>
            <a:r>
              <a:rPr lang="en-US" dirty="0">
                <a:latin typeface="Courier"/>
                <a:ea typeface="Courier"/>
                <a:cs typeface="Courier"/>
                <a:sym typeface="Courier"/>
              </a:rPr>
              <a:t>l2</a:t>
            </a:r>
            <a:r>
              <a:rPr dirty="0">
                <a:latin typeface="Courier"/>
                <a:ea typeface="Courier"/>
                <a:cs typeface="Courier"/>
                <a:sym typeface="Courier"/>
              </a:rPr>
              <a:t>)</a:t>
            </a:r>
          </a:p>
        </p:txBody>
      </p:sp>
      <p:sp>
        <p:nvSpPr>
          <p:cNvPr id="35" name="x = [1,2,3]…">
            <a:extLst>
              <a:ext uri="{FF2B5EF4-FFF2-40B4-BE49-F238E27FC236}">
                <a16:creationId xmlns:a16="http://schemas.microsoft.com/office/drawing/2014/main" id="{991F72BA-26B4-CD4D-B58B-4F10E1ECB85B}"/>
              </a:ext>
            </a:extLst>
          </p:cNvPr>
          <p:cNvSpPr txBox="1"/>
          <p:nvPr/>
        </p:nvSpPr>
        <p:spPr>
          <a:xfrm>
            <a:off x="1435199" y="564813"/>
            <a:ext cx="4052391" cy="453457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lang="en-US" dirty="0">
                <a:solidFill>
                  <a:srgbClr val="CD7923"/>
                </a:solidFill>
              </a:rPr>
              <a:t>l1</a:t>
            </a:r>
            <a:r>
              <a:rPr dirty="0"/>
              <a:t> = [1,</a:t>
            </a:r>
            <a:r>
              <a:rPr lang="en-US" dirty="0"/>
              <a:t> </a:t>
            </a:r>
            <a:r>
              <a:rPr dirty="0"/>
              <a:t>2,</a:t>
            </a:r>
            <a:r>
              <a:rPr lang="en-US" dirty="0"/>
              <a:t> </a:t>
            </a:r>
            <a:r>
              <a:rPr dirty="0"/>
              <a:t>3]</a:t>
            </a: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lang="en-US" dirty="0"/>
              <a:t>l2</a:t>
            </a:r>
            <a:r>
              <a:rPr dirty="0"/>
              <a:t> = </a:t>
            </a:r>
            <a:r>
              <a:rPr lang="en-US" dirty="0"/>
              <a:t>l1</a:t>
            </a:r>
            <a:endParaRPr dirty="0"/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endParaRPr dirty="0"/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dirty="0">
                <a:solidFill>
                  <a:srgbClr val="D03BFF"/>
                </a:solidFill>
              </a:rPr>
              <a:t>def</a:t>
            </a:r>
            <a:r>
              <a:rPr dirty="0"/>
              <a:t> </a:t>
            </a:r>
            <a:r>
              <a:rPr dirty="0">
                <a:solidFill>
                  <a:srgbClr val="5E34FF"/>
                </a:solidFill>
              </a:rPr>
              <a:t>f</a:t>
            </a:r>
            <a:r>
              <a:rPr dirty="0"/>
              <a:t>(</a:t>
            </a:r>
            <a:r>
              <a:rPr lang="en-US" dirty="0"/>
              <a:t>l</a:t>
            </a:r>
            <a:r>
              <a:rPr dirty="0"/>
              <a:t>):</a:t>
            </a: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solidFill>
                  <a:srgbClr val="D03BFF"/>
                </a:solidFill>
                <a:latin typeface="Menlo"/>
                <a:ea typeface="Menlo"/>
                <a:cs typeface="Menlo"/>
                <a:sym typeface="Menlo"/>
              </a:defRPr>
            </a:pPr>
            <a:r>
              <a:rPr dirty="0">
                <a:solidFill>
                  <a:srgbClr val="000000"/>
                </a:solidFill>
              </a:rPr>
              <a:t>    </a:t>
            </a:r>
            <a:r>
              <a:rPr dirty="0"/>
              <a:t>return</a:t>
            </a:r>
            <a:r>
              <a:rPr dirty="0">
                <a:solidFill>
                  <a:srgbClr val="000000"/>
                </a:solidFill>
              </a:rPr>
              <a:t> </a:t>
            </a:r>
            <a:r>
              <a:rPr lang="en-US" dirty="0">
                <a:solidFill>
                  <a:srgbClr val="000000"/>
                </a:solidFill>
              </a:rPr>
              <a:t>l[-1]</a:t>
            </a:r>
            <a:endParaRPr dirty="0">
              <a:solidFill>
                <a:srgbClr val="000000"/>
              </a:solidFill>
            </a:endParaRP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endParaRPr dirty="0">
              <a:solidFill>
                <a:srgbClr val="000000"/>
              </a:solidFill>
            </a:endParaRP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dirty="0">
                <a:solidFill>
                  <a:srgbClr val="CD7923"/>
                </a:solidFill>
              </a:rPr>
              <a:t>g</a:t>
            </a:r>
            <a:r>
              <a:rPr dirty="0"/>
              <a:t> = f</a:t>
            </a: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endParaRPr dirty="0"/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lang="en-US" dirty="0">
                <a:solidFill>
                  <a:srgbClr val="CD7923"/>
                </a:solidFill>
              </a:rPr>
              <a:t>num</a:t>
            </a:r>
            <a:r>
              <a:rPr dirty="0"/>
              <a:t> = f(</a:t>
            </a:r>
            <a:r>
              <a:rPr lang="en-US" dirty="0"/>
              <a:t>l2</a:t>
            </a:r>
            <a:r>
              <a:rPr dirty="0"/>
              <a:t>)</a:t>
            </a:r>
          </a:p>
        </p:txBody>
      </p:sp>
      <p:sp>
        <p:nvSpPr>
          <p:cNvPr id="36" name="Explanation: x should reference a new list object">
            <a:extLst>
              <a:ext uri="{FF2B5EF4-FFF2-40B4-BE49-F238E27FC236}">
                <a16:creationId xmlns:a16="http://schemas.microsoft.com/office/drawing/2014/main" id="{067903CC-6CEC-7843-B57A-69BD87D66B78}"/>
              </a:ext>
            </a:extLst>
          </p:cNvPr>
          <p:cNvSpPr txBox="1"/>
          <p:nvPr/>
        </p:nvSpPr>
        <p:spPr>
          <a:xfrm>
            <a:off x="5369371" y="589538"/>
            <a:ext cx="6825586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>
                <a:solidFill>
                  <a:srgbClr val="929292"/>
                </a:solidFill>
              </a:defRPr>
            </a:pPr>
            <a:r>
              <a:rPr dirty="0"/>
              <a:t>Explanation:</a:t>
            </a:r>
            <a:r>
              <a:rPr lang="en-US" dirty="0"/>
              <a:t> </a:t>
            </a:r>
            <a:r>
              <a:rPr lang="en-US" sz="2200" b="0" dirty="0">
                <a:latin typeface="Menlo" panose="020B0609030804020204" pitchFamily="49" charset="0"/>
                <a:ea typeface="Menlo" panose="020B0609030804020204" pitchFamily="49" charset="0"/>
                <a:cs typeface="Menlo" panose="020B0609030804020204" pitchFamily="49" charset="0"/>
              </a:rPr>
              <a:t>l1</a:t>
            </a:r>
            <a:r>
              <a:rPr b="0" dirty="0"/>
              <a:t> should reference a new list object</a:t>
            </a:r>
          </a:p>
        </p:txBody>
      </p:sp>
      <p:sp>
        <p:nvSpPr>
          <p:cNvPr id="38" name="Explanation: y should reference whatever x references">
            <a:extLst>
              <a:ext uri="{FF2B5EF4-FFF2-40B4-BE49-F238E27FC236}">
                <a16:creationId xmlns:a16="http://schemas.microsoft.com/office/drawing/2014/main" id="{345F6B40-1194-664B-867F-40CC5BAA5AC5}"/>
              </a:ext>
            </a:extLst>
          </p:cNvPr>
          <p:cNvSpPr txBox="1"/>
          <p:nvPr/>
        </p:nvSpPr>
        <p:spPr>
          <a:xfrm>
            <a:off x="5369371" y="1097538"/>
            <a:ext cx="7772962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>
                <a:solidFill>
                  <a:srgbClr val="929292"/>
                </a:solidFill>
              </a:defRPr>
            </a:pPr>
            <a:r>
              <a:rPr lang="en-US" dirty="0"/>
              <a:t>Explanation: </a:t>
            </a:r>
            <a:r>
              <a:rPr lang="en-US" sz="2200" b="0" dirty="0">
                <a:latin typeface="Menlo" panose="020B0609030804020204" pitchFamily="49" charset="0"/>
                <a:ea typeface="Menlo" panose="020B0609030804020204" pitchFamily="49" charset="0"/>
                <a:cs typeface="Menlo" panose="020B0609030804020204" pitchFamily="49" charset="0"/>
              </a:rPr>
              <a:t>l2</a:t>
            </a:r>
            <a:r>
              <a:rPr lang="en-US" b="0" dirty="0"/>
              <a:t> should reference whatever </a:t>
            </a:r>
            <a:r>
              <a:rPr lang="en-US" sz="2200" b="0" dirty="0">
                <a:latin typeface="Menlo" panose="020B0609030804020204" pitchFamily="49" charset="0"/>
                <a:ea typeface="Menlo" panose="020B0609030804020204" pitchFamily="49" charset="0"/>
                <a:cs typeface="Menlo" panose="020B0609030804020204" pitchFamily="49" charset="0"/>
              </a:rPr>
              <a:t>l1</a:t>
            </a:r>
            <a:r>
              <a:rPr lang="en-US" b="0" dirty="0"/>
              <a:t> references</a:t>
            </a:r>
          </a:p>
        </p:txBody>
      </p:sp>
      <p:sp>
        <p:nvSpPr>
          <p:cNvPr id="39" name="Explanation: z should reference whatever f returns">
            <a:extLst>
              <a:ext uri="{FF2B5EF4-FFF2-40B4-BE49-F238E27FC236}">
                <a16:creationId xmlns:a16="http://schemas.microsoft.com/office/drawing/2014/main" id="{D8463E69-DBDE-2B40-A7D9-FFDEC7BEA299}"/>
              </a:ext>
            </a:extLst>
          </p:cNvPr>
          <p:cNvSpPr txBox="1"/>
          <p:nvPr/>
        </p:nvSpPr>
        <p:spPr>
          <a:xfrm>
            <a:off x="5369371" y="4291072"/>
            <a:ext cx="7655942" cy="84125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>
                <a:solidFill>
                  <a:srgbClr val="929292"/>
                </a:solidFill>
              </a:defRPr>
            </a:pPr>
            <a:r>
              <a:rPr lang="en-US" dirty="0"/>
              <a:t>Explanation: </a:t>
            </a:r>
            <a:r>
              <a:rPr lang="en-US" sz="2200" b="0" dirty="0">
                <a:latin typeface="Menlo" panose="020B0609030804020204" pitchFamily="49" charset="0"/>
                <a:ea typeface="Menlo" panose="020B0609030804020204" pitchFamily="49" charset="0"/>
                <a:cs typeface="Menlo" panose="020B0609030804020204" pitchFamily="49" charset="0"/>
              </a:rPr>
              <a:t>l </a:t>
            </a:r>
            <a:r>
              <a:rPr lang="en-US" b="0" dirty="0"/>
              <a:t>should reference whatever </a:t>
            </a:r>
            <a:r>
              <a:rPr lang="en-US" sz="2200" b="0" dirty="0">
                <a:latin typeface="Menlo" panose="020B0609030804020204" pitchFamily="49" charset="0"/>
                <a:ea typeface="Menlo" panose="020B0609030804020204" pitchFamily="49" charset="0"/>
                <a:cs typeface="Menlo" panose="020B0609030804020204" pitchFamily="49" charset="0"/>
              </a:rPr>
              <a:t>l2</a:t>
            </a:r>
            <a:r>
              <a:rPr lang="en-US" b="0" dirty="0"/>
              <a:t> references</a:t>
            </a:r>
            <a:endParaRPr lang="en-US" dirty="0"/>
          </a:p>
          <a:p>
            <a:pPr algn="l">
              <a:defRPr>
                <a:solidFill>
                  <a:srgbClr val="929292"/>
                </a:solidFill>
              </a:defRPr>
            </a:pPr>
            <a:r>
              <a:rPr dirty="0"/>
              <a:t>Explanation: </a:t>
            </a:r>
            <a:r>
              <a:rPr lang="en-US" b="0" dirty="0"/>
              <a:t>num</a:t>
            </a:r>
            <a:r>
              <a:rPr b="0" dirty="0"/>
              <a:t> should reference whatever f returns</a:t>
            </a:r>
          </a:p>
        </p:txBody>
      </p:sp>
      <p:sp>
        <p:nvSpPr>
          <p:cNvPr id="40" name="Line">
            <a:extLst>
              <a:ext uri="{FF2B5EF4-FFF2-40B4-BE49-F238E27FC236}">
                <a16:creationId xmlns:a16="http://schemas.microsoft.com/office/drawing/2014/main" id="{24F540A4-640A-344A-872A-7DD3F9526404}"/>
              </a:ext>
            </a:extLst>
          </p:cNvPr>
          <p:cNvSpPr/>
          <p:nvPr/>
        </p:nvSpPr>
        <p:spPr>
          <a:xfrm flipH="1" flipV="1">
            <a:off x="9613900" y="5753098"/>
            <a:ext cx="364" cy="4000501"/>
          </a:xfrm>
          <a:prstGeom prst="line">
            <a:avLst/>
          </a:prstGeom>
          <a:ln w="25400">
            <a:solidFill>
              <a:srgbClr val="000000"/>
            </a:solidFill>
            <a:custDash>
              <a:ds d="200000" sp="200000"/>
            </a:custDash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1" name="Square">
            <a:extLst>
              <a:ext uri="{FF2B5EF4-FFF2-40B4-BE49-F238E27FC236}">
                <a16:creationId xmlns:a16="http://schemas.microsoft.com/office/drawing/2014/main" id="{49FEFF8C-9C27-3D4C-888B-264099CAA839}"/>
              </a:ext>
            </a:extLst>
          </p:cNvPr>
          <p:cNvSpPr/>
          <p:nvPr/>
        </p:nvSpPr>
        <p:spPr>
          <a:xfrm>
            <a:off x="6951446" y="6680200"/>
            <a:ext cx="431801" cy="431800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2" name="Square">
            <a:extLst>
              <a:ext uri="{FF2B5EF4-FFF2-40B4-BE49-F238E27FC236}">
                <a16:creationId xmlns:a16="http://schemas.microsoft.com/office/drawing/2014/main" id="{6B86919A-8C86-9B4B-8084-2F068768555C}"/>
              </a:ext>
            </a:extLst>
          </p:cNvPr>
          <p:cNvSpPr/>
          <p:nvPr/>
        </p:nvSpPr>
        <p:spPr>
          <a:xfrm>
            <a:off x="6951447" y="7188200"/>
            <a:ext cx="431801" cy="431800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3" name="Square">
            <a:extLst>
              <a:ext uri="{FF2B5EF4-FFF2-40B4-BE49-F238E27FC236}">
                <a16:creationId xmlns:a16="http://schemas.microsoft.com/office/drawing/2014/main" id="{5E043B12-1745-A54D-9271-B37FE5E4CDF4}"/>
              </a:ext>
            </a:extLst>
          </p:cNvPr>
          <p:cNvSpPr/>
          <p:nvPr/>
        </p:nvSpPr>
        <p:spPr>
          <a:xfrm>
            <a:off x="6951447" y="7696200"/>
            <a:ext cx="431801" cy="431800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4" name="Square">
            <a:extLst>
              <a:ext uri="{FF2B5EF4-FFF2-40B4-BE49-F238E27FC236}">
                <a16:creationId xmlns:a16="http://schemas.microsoft.com/office/drawing/2014/main" id="{482A08C9-BB2B-FF4D-9D3B-F16330498436}"/>
              </a:ext>
            </a:extLst>
          </p:cNvPr>
          <p:cNvSpPr/>
          <p:nvPr/>
        </p:nvSpPr>
        <p:spPr>
          <a:xfrm>
            <a:off x="6951447" y="8204200"/>
            <a:ext cx="431801" cy="431800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5" name="Square">
            <a:extLst>
              <a:ext uri="{FF2B5EF4-FFF2-40B4-BE49-F238E27FC236}">
                <a16:creationId xmlns:a16="http://schemas.microsoft.com/office/drawing/2014/main" id="{2B599736-5044-DC48-8812-83C6BCAD04E4}"/>
              </a:ext>
            </a:extLst>
          </p:cNvPr>
          <p:cNvSpPr/>
          <p:nvPr/>
        </p:nvSpPr>
        <p:spPr>
          <a:xfrm>
            <a:off x="6951447" y="8712200"/>
            <a:ext cx="431801" cy="431800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46" name="&quot;hi&quot;">
            <a:extLst>
              <a:ext uri="{FF2B5EF4-FFF2-40B4-BE49-F238E27FC236}">
                <a16:creationId xmlns:a16="http://schemas.microsoft.com/office/drawing/2014/main" id="{77A10471-3A1A-2241-A08B-627B80410F28}"/>
              </a:ext>
            </a:extLst>
          </p:cNvPr>
          <p:cNvSpPr txBox="1"/>
          <p:nvPr/>
        </p:nvSpPr>
        <p:spPr>
          <a:xfrm>
            <a:off x="11284743" y="9130663"/>
            <a:ext cx="256480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0"/>
            </a:lvl1pPr>
          </a:lstStyle>
          <a:p>
            <a:r>
              <a:rPr lang="en-US" dirty="0"/>
              <a:t>3</a:t>
            </a:r>
            <a:endParaRPr dirty="0"/>
          </a:p>
        </p:txBody>
      </p:sp>
      <p:sp>
        <p:nvSpPr>
          <p:cNvPr id="47" name="Connection Line">
            <a:extLst>
              <a:ext uri="{FF2B5EF4-FFF2-40B4-BE49-F238E27FC236}">
                <a16:creationId xmlns:a16="http://schemas.microsoft.com/office/drawing/2014/main" id="{1091F9BF-7A6F-2342-A624-6C4CD34BED09}"/>
              </a:ext>
            </a:extLst>
          </p:cNvPr>
          <p:cNvSpPr/>
          <p:nvPr/>
        </p:nvSpPr>
        <p:spPr>
          <a:xfrm>
            <a:off x="7229722" y="9443970"/>
            <a:ext cx="3849837" cy="1613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6219" extrusionOk="0">
                <a:moveTo>
                  <a:pt x="0" y="2139"/>
                </a:moveTo>
                <a:cubicBezTo>
                  <a:pt x="8563" y="21600"/>
                  <a:pt x="15763" y="20887"/>
                  <a:pt x="21600" y="0"/>
                </a:cubicBezTo>
              </a:path>
            </a:pathLst>
          </a:custGeom>
          <a:ln w="25400">
            <a:solidFill>
              <a:srgbClr val="000000"/>
            </a:solidFill>
            <a:miter lim="400000"/>
            <a:tailEnd type="triangle"/>
          </a:ln>
        </p:spPr>
        <p:txBody>
          <a:bodyPr/>
          <a:lstStyle/>
          <a:p>
            <a:endParaRPr/>
          </a:p>
        </p:txBody>
      </p:sp>
      <p:sp>
        <p:nvSpPr>
          <p:cNvPr id="48" name="x">
            <a:extLst>
              <a:ext uri="{FF2B5EF4-FFF2-40B4-BE49-F238E27FC236}">
                <a16:creationId xmlns:a16="http://schemas.microsoft.com/office/drawing/2014/main" id="{244905EE-0043-0645-B054-2ED0DE90E61D}"/>
              </a:ext>
            </a:extLst>
          </p:cNvPr>
          <p:cNvSpPr txBox="1"/>
          <p:nvPr/>
        </p:nvSpPr>
        <p:spPr>
          <a:xfrm>
            <a:off x="6373982" y="7198659"/>
            <a:ext cx="474490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rPr lang="en-US" b="0" dirty="0">
                <a:latin typeface="Menlo" panose="020B0609030804020204" pitchFamily="49" charset="0"/>
                <a:ea typeface="Menlo" panose="020B0609030804020204" pitchFamily="49" charset="0"/>
                <a:cs typeface="Menlo" panose="020B0609030804020204" pitchFamily="49" charset="0"/>
              </a:rPr>
              <a:t>l2</a:t>
            </a:r>
            <a:endParaRPr b="0" dirty="0">
              <a:latin typeface="Menlo" panose="020B0609030804020204" pitchFamily="49" charset="0"/>
              <a:ea typeface="Menlo" panose="020B0609030804020204" pitchFamily="49" charset="0"/>
              <a:cs typeface="Menlo" panose="020B0609030804020204" pitchFamily="49" charset="0"/>
            </a:endParaRPr>
          </a:p>
        </p:txBody>
      </p:sp>
      <p:sp>
        <p:nvSpPr>
          <p:cNvPr id="49" name="x">
            <a:extLst>
              <a:ext uri="{FF2B5EF4-FFF2-40B4-BE49-F238E27FC236}">
                <a16:creationId xmlns:a16="http://schemas.microsoft.com/office/drawing/2014/main" id="{34BF5660-A6D8-284F-AA04-DF9D48A433B0}"/>
              </a:ext>
            </a:extLst>
          </p:cNvPr>
          <p:cNvSpPr txBox="1"/>
          <p:nvPr/>
        </p:nvSpPr>
        <p:spPr>
          <a:xfrm>
            <a:off x="6373980" y="6678176"/>
            <a:ext cx="474489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rPr lang="en-US" b="0" dirty="0">
                <a:latin typeface="Menlo" panose="020B0609030804020204" pitchFamily="49" charset="0"/>
                <a:ea typeface="Menlo" panose="020B0609030804020204" pitchFamily="49" charset="0"/>
                <a:cs typeface="Menlo" panose="020B0609030804020204" pitchFamily="49" charset="0"/>
              </a:rPr>
              <a:t>l1</a:t>
            </a:r>
            <a:endParaRPr b="0" dirty="0">
              <a:latin typeface="Menlo" panose="020B0609030804020204" pitchFamily="49" charset="0"/>
              <a:ea typeface="Menlo" panose="020B0609030804020204" pitchFamily="49" charset="0"/>
              <a:cs typeface="Menlo" panose="020B0609030804020204" pitchFamily="49" charset="0"/>
            </a:endParaRPr>
          </a:p>
        </p:txBody>
      </p:sp>
      <p:sp>
        <p:nvSpPr>
          <p:cNvPr id="50" name="x">
            <a:extLst>
              <a:ext uri="{FF2B5EF4-FFF2-40B4-BE49-F238E27FC236}">
                <a16:creationId xmlns:a16="http://schemas.microsoft.com/office/drawing/2014/main" id="{B07DAF9E-8279-044D-BAF8-C3751C1BDEC6}"/>
              </a:ext>
            </a:extLst>
          </p:cNvPr>
          <p:cNvSpPr txBox="1"/>
          <p:nvPr/>
        </p:nvSpPr>
        <p:spPr>
          <a:xfrm>
            <a:off x="6469071" y="7749873"/>
            <a:ext cx="288541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rPr lang="en-US" b="0" dirty="0">
                <a:latin typeface="Menlo" panose="020B0609030804020204" pitchFamily="49" charset="0"/>
                <a:ea typeface="Menlo" panose="020B0609030804020204" pitchFamily="49" charset="0"/>
                <a:cs typeface="Menlo" panose="020B0609030804020204" pitchFamily="49" charset="0"/>
              </a:rPr>
              <a:t>f</a:t>
            </a:r>
          </a:p>
        </p:txBody>
      </p:sp>
      <p:sp>
        <p:nvSpPr>
          <p:cNvPr id="51" name="x">
            <a:extLst>
              <a:ext uri="{FF2B5EF4-FFF2-40B4-BE49-F238E27FC236}">
                <a16:creationId xmlns:a16="http://schemas.microsoft.com/office/drawing/2014/main" id="{02447C0A-7011-EE44-8E45-EDC959A3AAB1}"/>
              </a:ext>
            </a:extLst>
          </p:cNvPr>
          <p:cNvSpPr txBox="1"/>
          <p:nvPr/>
        </p:nvSpPr>
        <p:spPr>
          <a:xfrm>
            <a:off x="6460903" y="8128000"/>
            <a:ext cx="288541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rPr lang="en-US" b="0" dirty="0">
                <a:latin typeface="Menlo" panose="020B0609030804020204" pitchFamily="49" charset="0"/>
                <a:ea typeface="Menlo" panose="020B0609030804020204" pitchFamily="49" charset="0"/>
                <a:cs typeface="Menlo" panose="020B0609030804020204" pitchFamily="49" charset="0"/>
              </a:rPr>
              <a:t>g</a:t>
            </a:r>
          </a:p>
        </p:txBody>
      </p:sp>
      <p:sp>
        <p:nvSpPr>
          <p:cNvPr id="52" name="x">
            <a:extLst>
              <a:ext uri="{FF2B5EF4-FFF2-40B4-BE49-F238E27FC236}">
                <a16:creationId xmlns:a16="http://schemas.microsoft.com/office/drawing/2014/main" id="{69EE6E27-85E2-E64E-A63F-EB65532C6E5E}"/>
              </a:ext>
            </a:extLst>
          </p:cNvPr>
          <p:cNvSpPr txBox="1"/>
          <p:nvPr/>
        </p:nvSpPr>
        <p:spPr>
          <a:xfrm>
            <a:off x="6188031" y="9247037"/>
            <a:ext cx="660438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rPr lang="en-US" b="0" dirty="0">
                <a:latin typeface="Menlo" panose="020B0609030804020204" pitchFamily="49" charset="0"/>
                <a:ea typeface="Menlo" panose="020B0609030804020204" pitchFamily="49" charset="0"/>
                <a:cs typeface="Menlo" panose="020B0609030804020204" pitchFamily="49" charset="0"/>
              </a:rPr>
              <a:t>num</a:t>
            </a:r>
          </a:p>
        </p:txBody>
      </p:sp>
      <p:sp>
        <p:nvSpPr>
          <p:cNvPr id="53" name="x">
            <a:extLst>
              <a:ext uri="{FF2B5EF4-FFF2-40B4-BE49-F238E27FC236}">
                <a16:creationId xmlns:a16="http://schemas.microsoft.com/office/drawing/2014/main" id="{2AA6A1AB-F6FA-6744-822F-B2D0386AFE05}"/>
              </a:ext>
            </a:extLst>
          </p:cNvPr>
          <p:cNvSpPr txBox="1"/>
          <p:nvPr/>
        </p:nvSpPr>
        <p:spPr>
          <a:xfrm>
            <a:off x="6450954" y="8712200"/>
            <a:ext cx="288541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r>
              <a:rPr lang="en-US" b="0" dirty="0">
                <a:latin typeface="Menlo" panose="020B0609030804020204" pitchFamily="49" charset="0"/>
                <a:ea typeface="Menlo" panose="020B0609030804020204" pitchFamily="49" charset="0"/>
                <a:cs typeface="Menlo" panose="020B0609030804020204" pitchFamily="49" charset="0"/>
              </a:rPr>
              <a:t>l</a:t>
            </a:r>
          </a:p>
        </p:txBody>
      </p:sp>
      <p:sp>
        <p:nvSpPr>
          <p:cNvPr id="54" name="references">
            <a:extLst>
              <a:ext uri="{FF2B5EF4-FFF2-40B4-BE49-F238E27FC236}">
                <a16:creationId xmlns:a16="http://schemas.microsoft.com/office/drawing/2014/main" id="{4C98FF62-ECF1-104A-A3ED-43B1F8D1B616}"/>
              </a:ext>
            </a:extLst>
          </p:cNvPr>
          <p:cNvSpPr txBox="1"/>
          <p:nvPr/>
        </p:nvSpPr>
        <p:spPr>
          <a:xfrm>
            <a:off x="3576185" y="8672076"/>
            <a:ext cx="2919069" cy="4719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0" i="1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lvl1pPr>
          </a:lstStyle>
          <a:p>
            <a:r>
              <a:rPr lang="en-US" dirty="0"/>
              <a:t>inside f invocation frame</a:t>
            </a:r>
            <a:endParaRPr dirty="0"/>
          </a:p>
        </p:txBody>
      </p:sp>
      <p:sp>
        <p:nvSpPr>
          <p:cNvPr id="55" name="Square">
            <a:extLst>
              <a:ext uri="{FF2B5EF4-FFF2-40B4-BE49-F238E27FC236}">
                <a16:creationId xmlns:a16="http://schemas.microsoft.com/office/drawing/2014/main" id="{41501028-C88D-D342-A44F-8D89431A3923}"/>
              </a:ext>
            </a:extLst>
          </p:cNvPr>
          <p:cNvSpPr/>
          <p:nvPr/>
        </p:nvSpPr>
        <p:spPr>
          <a:xfrm>
            <a:off x="6958628" y="9271144"/>
            <a:ext cx="431801" cy="431800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cxnSp>
        <p:nvCxnSpPr>
          <p:cNvPr id="56" name="Curved Connector 55">
            <a:extLst>
              <a:ext uri="{FF2B5EF4-FFF2-40B4-BE49-F238E27FC236}">
                <a16:creationId xmlns:a16="http://schemas.microsoft.com/office/drawing/2014/main" id="{0702CA69-447E-B54D-9FA3-75CCFFEF1E5E}"/>
              </a:ext>
            </a:extLst>
          </p:cNvPr>
          <p:cNvCxnSpPr>
            <a:cxnSpLocks/>
          </p:cNvCxnSpPr>
          <p:nvPr/>
        </p:nvCxnSpPr>
        <p:spPr>
          <a:xfrm flipV="1">
            <a:off x="7157399" y="7112000"/>
            <a:ext cx="3535760" cy="1798918"/>
          </a:xfrm>
          <a:prstGeom prst="curvedConnector3">
            <a:avLst/>
          </a:prstGeom>
          <a:noFill/>
          <a:ln w="25400" cap="flat">
            <a:solidFill>
              <a:srgbClr val="000000"/>
            </a:solidFill>
            <a:prstDash val="solid"/>
            <a:miter lim="400000"/>
            <a:tailEnd type="triangle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very similar (reference new object)">
            <a:extLst>
              <a:ext uri="{FF2B5EF4-FFF2-40B4-BE49-F238E27FC236}">
                <a16:creationId xmlns:a16="http://schemas.microsoft.com/office/drawing/2014/main" id="{C27B4331-BA4E-1F4E-85A3-062E554CED2B}"/>
              </a:ext>
            </a:extLst>
          </p:cNvPr>
          <p:cNvSpPr txBox="1"/>
          <p:nvPr/>
        </p:nvSpPr>
        <p:spPr>
          <a:xfrm>
            <a:off x="7594345" y="1243930"/>
            <a:ext cx="4850608" cy="4585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/>
            <a:r>
              <a:t>very similar</a:t>
            </a:r>
            <a:r>
              <a:rPr b="0"/>
              <a:t> (reference new object)</a:t>
            </a:r>
          </a:p>
        </p:txBody>
      </p:sp>
      <p:sp>
        <p:nvSpPr>
          <p:cNvPr id="15" name="Rectangle">
            <a:extLst>
              <a:ext uri="{FF2B5EF4-FFF2-40B4-BE49-F238E27FC236}">
                <a16:creationId xmlns:a16="http://schemas.microsoft.com/office/drawing/2014/main" id="{7D477319-997C-D041-84D7-D5E3AA32D9EB}"/>
              </a:ext>
            </a:extLst>
          </p:cNvPr>
          <p:cNvSpPr/>
          <p:nvPr/>
        </p:nvSpPr>
        <p:spPr>
          <a:xfrm>
            <a:off x="1346200" y="2032000"/>
            <a:ext cx="4141390" cy="1164035"/>
          </a:xfrm>
          <a:prstGeom prst="rect">
            <a:avLst/>
          </a:prstGeom>
          <a:ln w="38100">
            <a:solidFill>
              <a:srgbClr val="929292"/>
            </a:solidFill>
            <a:prstDash val="sysDot"/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16" name="Line">
            <a:extLst>
              <a:ext uri="{FF2B5EF4-FFF2-40B4-BE49-F238E27FC236}">
                <a16:creationId xmlns:a16="http://schemas.microsoft.com/office/drawing/2014/main" id="{A36A52DF-FDAC-8C45-96BD-AA2E83EF2DCA}"/>
              </a:ext>
            </a:extLst>
          </p:cNvPr>
          <p:cNvSpPr/>
          <p:nvPr/>
        </p:nvSpPr>
        <p:spPr>
          <a:xfrm flipH="1" flipV="1">
            <a:off x="5038165" y="806824"/>
            <a:ext cx="2404036" cy="653676"/>
          </a:xfrm>
          <a:prstGeom prst="line">
            <a:avLst/>
          </a:prstGeom>
          <a:ln w="254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17" name="Line">
            <a:extLst>
              <a:ext uri="{FF2B5EF4-FFF2-40B4-BE49-F238E27FC236}">
                <a16:creationId xmlns:a16="http://schemas.microsoft.com/office/drawing/2014/main" id="{BCD3E750-2C1D-4945-BEFF-2BE3E36E2509}"/>
              </a:ext>
            </a:extLst>
          </p:cNvPr>
          <p:cNvSpPr/>
          <p:nvPr/>
        </p:nvSpPr>
        <p:spPr>
          <a:xfrm flipH="1">
            <a:off x="5576588" y="1587500"/>
            <a:ext cx="1865612" cy="958476"/>
          </a:xfrm>
          <a:prstGeom prst="line">
            <a:avLst/>
          </a:prstGeom>
          <a:ln w="25400">
            <a:solidFill>
              <a:srgbClr val="000000"/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18" name="very similar (reference existing object)">
            <a:extLst>
              <a:ext uri="{FF2B5EF4-FFF2-40B4-BE49-F238E27FC236}">
                <a16:creationId xmlns:a16="http://schemas.microsoft.com/office/drawing/2014/main" id="{73B40703-0454-CE45-8024-09EE1F0E955B}"/>
              </a:ext>
            </a:extLst>
          </p:cNvPr>
          <p:cNvSpPr txBox="1"/>
          <p:nvPr/>
        </p:nvSpPr>
        <p:spPr>
          <a:xfrm>
            <a:off x="7594345" y="1878930"/>
            <a:ext cx="5270898" cy="4585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>
                <a:solidFill>
                  <a:schemeClr val="accent1">
                    <a:lumOff val="-13575"/>
                  </a:schemeClr>
                </a:solidFill>
              </a:defRPr>
            </a:pPr>
            <a:r>
              <a:t>very similar</a:t>
            </a:r>
            <a:r>
              <a:rPr b="0"/>
              <a:t> (reference existing object)</a:t>
            </a:r>
          </a:p>
        </p:txBody>
      </p:sp>
      <p:sp>
        <p:nvSpPr>
          <p:cNvPr id="19" name="Line">
            <a:extLst>
              <a:ext uri="{FF2B5EF4-FFF2-40B4-BE49-F238E27FC236}">
                <a16:creationId xmlns:a16="http://schemas.microsoft.com/office/drawing/2014/main" id="{7C016E74-CF88-1F4A-9DCF-859B7D460CE6}"/>
              </a:ext>
            </a:extLst>
          </p:cNvPr>
          <p:cNvSpPr/>
          <p:nvPr/>
        </p:nvSpPr>
        <p:spPr>
          <a:xfrm rot="11335747">
            <a:off x="3309459" y="1572472"/>
            <a:ext cx="4185651" cy="4571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82" extrusionOk="0">
                <a:moveTo>
                  <a:pt x="0" y="0"/>
                </a:moveTo>
                <a:cubicBezTo>
                  <a:pt x="3558" y="14340"/>
                  <a:pt x="7168" y="21564"/>
                  <a:pt x="10787" y="21582"/>
                </a:cubicBezTo>
                <a:cubicBezTo>
                  <a:pt x="14414" y="21600"/>
                  <a:pt x="18033" y="14376"/>
                  <a:pt x="21600" y="0"/>
                </a:cubicBezTo>
              </a:path>
            </a:pathLst>
          </a:custGeom>
          <a:ln w="25400">
            <a:solidFill>
              <a:schemeClr val="accent1">
                <a:lumOff val="-13575"/>
              </a:schemeClr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chemeClr val="accent1">
                    <a:lumOff val="-13575"/>
                  </a:schemeClr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0" name="Line">
            <a:extLst>
              <a:ext uri="{FF2B5EF4-FFF2-40B4-BE49-F238E27FC236}">
                <a16:creationId xmlns:a16="http://schemas.microsoft.com/office/drawing/2014/main" id="{31655136-6C56-E64C-9F30-4BD4F8B08E98}"/>
              </a:ext>
            </a:extLst>
          </p:cNvPr>
          <p:cNvSpPr/>
          <p:nvPr/>
        </p:nvSpPr>
        <p:spPr>
          <a:xfrm rot="9607703">
            <a:off x="2996140" y="3001325"/>
            <a:ext cx="4650310" cy="3871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42" extrusionOk="0">
                <a:moveTo>
                  <a:pt x="0" y="21542"/>
                </a:moveTo>
                <a:cubicBezTo>
                  <a:pt x="3462" y="7337"/>
                  <a:pt x="7096" y="59"/>
                  <a:pt x="10756" y="1"/>
                </a:cubicBezTo>
                <a:cubicBezTo>
                  <a:pt x="14445" y="-58"/>
                  <a:pt x="18110" y="7221"/>
                  <a:pt x="21600" y="21542"/>
                </a:cubicBezTo>
              </a:path>
            </a:pathLst>
          </a:custGeom>
          <a:ln w="25400">
            <a:solidFill>
              <a:schemeClr val="accent1">
                <a:lumOff val="-13575"/>
              </a:schemeClr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chemeClr val="accent1">
                    <a:lumOff val="-13575"/>
                  </a:schemeClr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1" name="very different (invoke vs. reference)">
            <a:extLst>
              <a:ext uri="{FF2B5EF4-FFF2-40B4-BE49-F238E27FC236}">
                <a16:creationId xmlns:a16="http://schemas.microsoft.com/office/drawing/2014/main" id="{78394284-C45C-0E45-8E9F-BFEB6601A8B0}"/>
              </a:ext>
            </a:extLst>
          </p:cNvPr>
          <p:cNvSpPr txBox="1"/>
          <p:nvPr/>
        </p:nvSpPr>
        <p:spPr>
          <a:xfrm>
            <a:off x="6248145" y="4415740"/>
            <a:ext cx="4950471" cy="4585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dirty="0"/>
              <a:t>very different</a:t>
            </a:r>
            <a:r>
              <a:rPr b="0" dirty="0"/>
              <a:t> (invoke vs. reference)</a:t>
            </a:r>
          </a:p>
        </p:txBody>
      </p:sp>
      <p:sp>
        <p:nvSpPr>
          <p:cNvPr id="22" name="Line">
            <a:extLst>
              <a:ext uri="{FF2B5EF4-FFF2-40B4-BE49-F238E27FC236}">
                <a16:creationId xmlns:a16="http://schemas.microsoft.com/office/drawing/2014/main" id="{DE95B4D4-3A2D-164C-AB0B-1666919484BD}"/>
              </a:ext>
            </a:extLst>
          </p:cNvPr>
          <p:cNvSpPr/>
          <p:nvPr/>
        </p:nvSpPr>
        <p:spPr>
          <a:xfrm flipH="1" flipV="1">
            <a:off x="3065561" y="4001725"/>
            <a:ext cx="3106640" cy="579786"/>
          </a:xfrm>
          <a:prstGeom prst="line">
            <a:avLst/>
          </a:prstGeom>
          <a:ln w="254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3" name="Line">
            <a:extLst>
              <a:ext uri="{FF2B5EF4-FFF2-40B4-BE49-F238E27FC236}">
                <a16:creationId xmlns:a16="http://schemas.microsoft.com/office/drawing/2014/main" id="{29AD99D5-14D6-E542-AEA0-392D0D864713}"/>
              </a:ext>
            </a:extLst>
          </p:cNvPr>
          <p:cNvSpPr/>
          <p:nvPr/>
        </p:nvSpPr>
        <p:spPr>
          <a:xfrm flipH="1" flipV="1">
            <a:off x="4285128" y="4663221"/>
            <a:ext cx="1887069" cy="45287"/>
          </a:xfrm>
          <a:prstGeom prst="line">
            <a:avLst/>
          </a:prstGeom>
          <a:ln w="25400">
            <a:solidFill>
              <a:schemeClr val="accent5">
                <a:hueOff val="-82419"/>
                <a:satOff val="-9513"/>
                <a:lumOff val="-16343"/>
              </a:schemeClr>
            </a:solidFill>
            <a:miter lim="400000"/>
            <a:tailEnd type="triangle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sp>
        <p:nvSpPr>
          <p:cNvPr id="24" name="x = [1,2,3]…">
            <a:extLst>
              <a:ext uri="{FF2B5EF4-FFF2-40B4-BE49-F238E27FC236}">
                <a16:creationId xmlns:a16="http://schemas.microsoft.com/office/drawing/2014/main" id="{4ACB5F58-5E01-DC40-80CF-5847A0B6B840}"/>
              </a:ext>
            </a:extLst>
          </p:cNvPr>
          <p:cNvSpPr txBox="1"/>
          <p:nvPr/>
        </p:nvSpPr>
        <p:spPr>
          <a:xfrm>
            <a:off x="1435199" y="564813"/>
            <a:ext cx="4052391" cy="453457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lang="en-US" dirty="0">
                <a:solidFill>
                  <a:srgbClr val="CD7923"/>
                </a:solidFill>
              </a:rPr>
              <a:t>l1</a:t>
            </a:r>
            <a:r>
              <a:rPr dirty="0"/>
              <a:t> = [1,</a:t>
            </a:r>
            <a:r>
              <a:rPr lang="en-US" dirty="0"/>
              <a:t> </a:t>
            </a:r>
            <a:r>
              <a:rPr dirty="0"/>
              <a:t>2,</a:t>
            </a:r>
            <a:r>
              <a:rPr lang="en-US" dirty="0"/>
              <a:t> </a:t>
            </a:r>
            <a:r>
              <a:rPr dirty="0"/>
              <a:t>3]</a:t>
            </a: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lang="en-US" dirty="0"/>
              <a:t>l2</a:t>
            </a:r>
            <a:r>
              <a:rPr dirty="0"/>
              <a:t> = </a:t>
            </a:r>
            <a:r>
              <a:rPr lang="en-US" dirty="0"/>
              <a:t>l1</a:t>
            </a:r>
            <a:endParaRPr dirty="0"/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endParaRPr dirty="0"/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dirty="0">
                <a:solidFill>
                  <a:srgbClr val="D03BFF"/>
                </a:solidFill>
              </a:rPr>
              <a:t>def</a:t>
            </a:r>
            <a:r>
              <a:rPr dirty="0"/>
              <a:t> </a:t>
            </a:r>
            <a:r>
              <a:rPr dirty="0">
                <a:solidFill>
                  <a:srgbClr val="5E34FF"/>
                </a:solidFill>
              </a:rPr>
              <a:t>f</a:t>
            </a:r>
            <a:r>
              <a:rPr dirty="0"/>
              <a:t>(</a:t>
            </a:r>
            <a:r>
              <a:rPr lang="en-US" dirty="0"/>
              <a:t>l</a:t>
            </a:r>
            <a:r>
              <a:rPr dirty="0"/>
              <a:t>):</a:t>
            </a: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solidFill>
                  <a:srgbClr val="D03BFF"/>
                </a:solidFill>
                <a:latin typeface="Menlo"/>
                <a:ea typeface="Menlo"/>
                <a:cs typeface="Menlo"/>
                <a:sym typeface="Menlo"/>
              </a:defRPr>
            </a:pPr>
            <a:r>
              <a:rPr dirty="0">
                <a:solidFill>
                  <a:srgbClr val="000000"/>
                </a:solidFill>
              </a:rPr>
              <a:t>    </a:t>
            </a:r>
            <a:r>
              <a:rPr dirty="0"/>
              <a:t>return</a:t>
            </a:r>
            <a:r>
              <a:rPr dirty="0">
                <a:solidFill>
                  <a:srgbClr val="000000"/>
                </a:solidFill>
              </a:rPr>
              <a:t> </a:t>
            </a:r>
            <a:r>
              <a:rPr lang="en-US" dirty="0">
                <a:solidFill>
                  <a:srgbClr val="000000"/>
                </a:solidFill>
              </a:rPr>
              <a:t>l[-1]</a:t>
            </a:r>
            <a:endParaRPr dirty="0">
              <a:solidFill>
                <a:srgbClr val="000000"/>
              </a:solidFill>
            </a:endParaRP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endParaRPr dirty="0">
              <a:solidFill>
                <a:srgbClr val="000000"/>
              </a:solidFill>
            </a:endParaRP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dirty="0">
                <a:solidFill>
                  <a:srgbClr val="CD7923"/>
                </a:solidFill>
              </a:rPr>
              <a:t>g</a:t>
            </a:r>
            <a:r>
              <a:rPr dirty="0"/>
              <a:t> = f</a:t>
            </a:r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endParaRPr dirty="0"/>
          </a:p>
          <a:p>
            <a:pPr algn="l" defTabSz="12700">
              <a:tabLst>
                <a:tab pos="355600" algn="l"/>
                <a:tab pos="711200" algn="l"/>
                <a:tab pos="1066800" algn="l"/>
                <a:tab pos="1422400" algn="l"/>
                <a:tab pos="1778000" algn="l"/>
                <a:tab pos="2133600" algn="l"/>
                <a:tab pos="2489200" algn="l"/>
                <a:tab pos="2844800" algn="l"/>
                <a:tab pos="3200400" algn="l"/>
                <a:tab pos="3556000" algn="l"/>
                <a:tab pos="3911600" algn="l"/>
                <a:tab pos="4267200" algn="l"/>
              </a:tabLst>
              <a:defRPr sz="3200" b="0">
                <a:latin typeface="Menlo"/>
                <a:ea typeface="Menlo"/>
                <a:cs typeface="Menlo"/>
                <a:sym typeface="Menlo"/>
              </a:defRPr>
            </a:pPr>
            <a:r>
              <a:rPr lang="en-US" dirty="0">
                <a:solidFill>
                  <a:srgbClr val="CD7923"/>
                </a:solidFill>
              </a:rPr>
              <a:t>num</a:t>
            </a:r>
            <a:r>
              <a:rPr dirty="0"/>
              <a:t> = f(</a:t>
            </a:r>
            <a:r>
              <a:rPr lang="en-US" dirty="0"/>
              <a:t>l2</a:t>
            </a:r>
            <a:r>
              <a:rPr dirty="0"/>
              <a:t>)</a:t>
            </a:r>
          </a:p>
        </p:txBody>
      </p: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2" name="CODING DEMOS…"/>
          <p:cNvSpPr txBox="1"/>
          <p:nvPr/>
        </p:nvSpPr>
        <p:spPr>
          <a:xfrm>
            <a:off x="4031257" y="4032249"/>
            <a:ext cx="4942286" cy="1689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 sz="4800" b="0"/>
            </a:pPr>
            <a:r>
              <a:t>CODING DEMOS</a:t>
            </a:r>
          </a:p>
          <a:p>
            <a:pPr>
              <a:defRPr sz="6100" b="0">
                <a:latin typeface="Gill Sans Light"/>
                <a:ea typeface="Gill Sans Light"/>
                <a:cs typeface="Gill Sans Light"/>
                <a:sym typeface="Gill Sans Light"/>
              </a:defRPr>
            </a:pPr>
            <a:r>
              <a:t>[Python Tutor]</a:t>
            </a:r>
          </a:p>
        </p:txBody>
      </p: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4" name="Function References (Part 1)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t>Function References (Part 1)</a:t>
            </a:r>
          </a:p>
        </p:txBody>
      </p:sp>
      <p:sp>
        <p:nvSpPr>
          <p:cNvPr id="435" name="Outline…"/>
          <p:cNvSpPr txBox="1">
            <a:spLocks noGrp="1"/>
          </p:cNvSpPr>
          <p:nvPr>
            <p:ph type="body" idx="1"/>
          </p:nvPr>
        </p:nvSpPr>
        <p:spPr>
          <a:xfrm>
            <a:off x="952500" y="1587896"/>
            <a:ext cx="11099800" cy="7726116"/>
          </a:xfrm>
          <a:prstGeom prst="rect">
            <a:avLst/>
          </a:prstGeom>
        </p:spPr>
        <p:txBody>
          <a:bodyPr anchor="t"/>
          <a:lstStyle/>
          <a:p>
            <a:pPr marL="0" indent="0">
              <a:buSzTx/>
              <a:buNone/>
            </a:pPr>
            <a:r>
              <a:rPr dirty="0"/>
              <a:t>Outline</a:t>
            </a:r>
          </a:p>
          <a:p>
            <a:pPr marL="635000" indent="-444500">
              <a:spcBef>
                <a:spcPts val="0"/>
              </a:spcBef>
              <a:defRPr sz="2800"/>
            </a:pPr>
            <a:r>
              <a:rPr dirty="0"/>
              <a:t>functions as objects</a:t>
            </a:r>
          </a:p>
          <a:p>
            <a:pPr marL="635000" indent="-444500">
              <a:spcBef>
                <a:spcPts val="0"/>
              </a:spcBef>
              <a:defRPr sz="280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lang="en-US" dirty="0"/>
              <a:t>s</a:t>
            </a:r>
            <a:r>
              <a:rPr dirty="0"/>
              <a:t>ort</a:t>
            </a:r>
            <a:endParaRPr lang="en-US" dirty="0"/>
          </a:p>
          <a:p>
            <a:pPr marL="635000" indent="-444500">
              <a:spcBef>
                <a:spcPts val="0"/>
              </a:spcBef>
              <a:defRPr sz="280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rPr lang="en-US" dirty="0">
                <a:solidFill>
                  <a:schemeClr val="tx1"/>
                </a:solidFill>
              </a:rPr>
              <a:t>lambda</a:t>
            </a:r>
          </a:p>
          <a:p>
            <a:pPr marL="635000" indent="-444500">
              <a:spcBef>
                <a:spcPts val="0"/>
              </a:spcBef>
              <a:defRPr sz="280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endParaRPr dirty="0"/>
          </a:p>
        </p:txBody>
      </p:sp>
    </p:spTree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1" name="Example: Sorting Names"/>
          <p:cNvSpPr txBox="1">
            <a:spLocks noGrp="1"/>
          </p:cNvSpPr>
          <p:nvPr>
            <p:ph type="title"/>
          </p:nvPr>
        </p:nvSpPr>
        <p:spPr>
          <a:xfrm>
            <a:off x="952500" y="254000"/>
            <a:ext cx="11099800" cy="902345"/>
          </a:xfrm>
          <a:prstGeom prst="rect">
            <a:avLst/>
          </a:prstGeom>
        </p:spPr>
        <p:txBody>
          <a:bodyPr/>
          <a:lstStyle>
            <a:lvl1pPr algn="l">
              <a:defRPr sz="4800"/>
            </a:lvl1pPr>
          </a:lstStyle>
          <a:p>
            <a:r>
              <a:t>Example: Sorting Names</a:t>
            </a:r>
          </a:p>
        </p:txBody>
      </p:sp>
      <p:sp>
        <p:nvSpPr>
          <p:cNvPr id="442" name="List of tuples:…"/>
          <p:cNvSpPr txBox="1">
            <a:spLocks noGrp="1"/>
          </p:cNvSpPr>
          <p:nvPr>
            <p:ph type="body" sz="half" idx="1"/>
          </p:nvPr>
        </p:nvSpPr>
        <p:spPr>
          <a:xfrm>
            <a:off x="952500" y="1587896"/>
            <a:ext cx="5861100" cy="7726116"/>
          </a:xfrm>
          <a:prstGeom prst="rect">
            <a:avLst/>
          </a:prstGeom>
        </p:spPr>
        <p:txBody>
          <a:bodyPr anchor="t"/>
          <a:lstStyle/>
          <a:p>
            <a:pPr marL="0" indent="0">
              <a:buSzTx/>
              <a:buNone/>
            </a:pPr>
            <a:r>
              <a:t>List of tuples:</a:t>
            </a:r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rPr b="1"/>
              <a:t>names</a:t>
            </a:r>
            <a:r>
              <a:t> = [</a:t>
            </a:r>
            <a:br/>
            <a:r>
              <a:t>    (“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Catherine</a:t>
            </a:r>
            <a:r>
              <a:t>”, “Baker”),</a:t>
            </a:r>
            <a:br/>
            <a:r>
              <a:t>    (“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Alice</a:t>
            </a:r>
            <a:r>
              <a:t>”, “Clark”),</a:t>
            </a:r>
            <a:br/>
            <a:r>
              <a:t>    (“</a:t>
            </a:r>
            <a:r>
              <a: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rPr>
              <a:t>Bob</a:t>
            </a:r>
            <a:r>
              <a:t>”, “Adams”),</a:t>
            </a:r>
            <a:br/>
            <a:r>
              <a:t>]</a:t>
            </a:r>
            <a:br/>
            <a:endParaRPr/>
          </a:p>
          <a:p>
            <a:pPr marL="0" indent="0">
              <a:buSzTx/>
              <a:buNone/>
              <a:defRPr sz="2600">
                <a:latin typeface="Courier"/>
                <a:ea typeface="Courier"/>
                <a:cs typeface="Courier"/>
                <a:sym typeface="Courier"/>
              </a:defRPr>
            </a:pPr>
            <a:r>
              <a:rPr b="1"/>
              <a:t>names</a:t>
            </a:r>
            <a:r>
              <a:t>.sort()</a:t>
            </a:r>
          </a:p>
        </p:txBody>
      </p:sp>
      <p:graphicFrame>
        <p:nvGraphicFramePr>
          <p:cNvPr id="443" name="Table"/>
          <p:cNvGraphicFramePr/>
          <p:nvPr/>
        </p:nvGraphicFramePr>
        <p:xfrm>
          <a:off x="7378700" y="2489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Catherine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Baker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Bob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Adams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Alice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Clark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44" name="Arrow"/>
          <p:cNvSpPr/>
          <p:nvPr/>
        </p:nvSpPr>
        <p:spPr>
          <a:xfrm rot="5400000">
            <a:off x="9016330" y="4802113"/>
            <a:ext cx="1297683" cy="1297683"/>
          </a:xfrm>
          <a:prstGeom prst="rightArrow">
            <a:avLst>
              <a:gd name="adj1" fmla="val 32000"/>
              <a:gd name="adj2" fmla="val 64000"/>
            </a:avLst>
          </a:prstGeom>
          <a:solidFill>
            <a:schemeClr val="accent5">
              <a:hueOff val="-82419"/>
              <a:satOff val="-9513"/>
              <a:lumOff val="-16343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 b="0">
                <a:solidFill>
                  <a:srgbClr val="FFFFFF"/>
                </a:solidFill>
                <a:latin typeface="+mn-lt"/>
                <a:ea typeface="+mn-ea"/>
                <a:cs typeface="+mn-cs"/>
                <a:sym typeface="Gill Sans SemiBold"/>
              </a:defRPr>
            </a:pPr>
            <a:endParaRPr/>
          </a:p>
        </p:txBody>
      </p:sp>
      <p:graphicFrame>
        <p:nvGraphicFramePr>
          <p:cNvPr id="445" name="Table"/>
          <p:cNvGraphicFramePr/>
          <p:nvPr/>
        </p:nvGraphicFramePr>
        <p:xfrm>
          <a:off x="7378700" y="6807200"/>
          <a:ext cx="4572942" cy="1906686"/>
        </p:xfrm>
        <a:graphic>
          <a:graphicData uri="http://schemas.openxmlformats.org/drawingml/2006/table">
            <a:tbl>
              <a:tblPr>
                <a:tableStyleId>{2708684C-4D16-4618-839F-0558EEFCDFE6}</a:tableStyleId>
              </a:tblPr>
              <a:tblGrid>
                <a:gridCol w="228647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864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Alice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Clark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Bob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Adams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5562"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olidFill>
                            <a:schemeClr val="accent5">
                              <a:hueOff val="-82419"/>
                              <a:satOff val="-9513"/>
                              <a:lumOff val="-16343"/>
                            </a:schemeClr>
                          </a:solidFill>
                          <a:sym typeface="Gill Sans"/>
                        </a:rPr>
                        <a:t>Catherine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tc>
                  <a:txBody>
                    <a:bodyPr/>
                    <a:lstStyle/>
                    <a:p>
                      <a:pPr defTabSz="914400">
                        <a:defRPr sz="1800"/>
                      </a:pPr>
                      <a:r>
                        <a:rPr sz="2200">
                          <a:sym typeface="Gill Sans"/>
                        </a:rPr>
                        <a:t>Baker</a:t>
                      </a:r>
                    </a:p>
                  </a:txBody>
                  <a:tcPr marL="50800" marR="50800" marT="50800" marB="50800" anchor="ctr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446" name="sorting tuples is done…"/>
          <p:cNvSpPr txBox="1"/>
          <p:nvPr/>
        </p:nvSpPr>
        <p:spPr>
          <a:xfrm>
            <a:off x="1747515" y="6534149"/>
            <a:ext cx="3526185" cy="1168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sorting tuples is done</a:t>
            </a:r>
          </a:p>
          <a:p>
            <a:pPr>
              <a:defRPr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on first element</a:t>
            </a:r>
          </a:p>
          <a:p>
            <a:pPr>
              <a:defRPr b="0">
                <a:solidFill>
                  <a:schemeClr val="accent5">
                    <a:hueOff val="-82419"/>
                    <a:satOff val="-9513"/>
                    <a:lumOff val="-16343"/>
                  </a:schemeClr>
                </a:solidFill>
              </a:defRPr>
            </a:pPr>
            <a:r>
              <a:t>(ties go to 2nd element)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Gill Sans SemiBold"/>
        <a:ea typeface="Gill Sans SemiBold"/>
        <a:cs typeface="Gill Sans SemiBold"/>
      </a:majorFont>
      <a:minorFont>
        <a:latin typeface="Gill Sans SemiBold"/>
        <a:ea typeface="Gill Sans SemiBold"/>
        <a:cs typeface="Gill Sans SemiBold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Gill Sans SemiBold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Gill Sans"/>
            <a:ea typeface="Gill Sans"/>
            <a:cs typeface="Gill San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Gill Sans SemiBold"/>
        <a:ea typeface="Gill Sans SemiBold"/>
        <a:cs typeface="Gill Sans SemiBold"/>
      </a:majorFont>
      <a:minorFont>
        <a:latin typeface="Gill Sans SemiBold"/>
        <a:ea typeface="Gill Sans SemiBold"/>
        <a:cs typeface="Gill Sans SemiBold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Gill Sans SemiBold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Gill Sans"/>
            <a:ea typeface="Gill Sans"/>
            <a:cs typeface="Gill Sans"/>
            <a:sym typeface="Gill Sans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1346</TotalTime>
  <Words>779</Words>
  <Application>Microsoft Office PowerPoint</Application>
  <PresentationFormat>Custom</PresentationFormat>
  <Paragraphs>201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2" baseType="lpstr">
      <vt:lpstr>Courier</vt:lpstr>
      <vt:lpstr>Gill Sans</vt:lpstr>
      <vt:lpstr>Gill Sans Light</vt:lpstr>
      <vt:lpstr>Gill Sans SemiBold</vt:lpstr>
      <vt:lpstr>Menlo</vt:lpstr>
      <vt:lpstr>White</vt:lpstr>
      <vt:lpstr>CS 220 / CS319  Functions as Objects</vt:lpstr>
      <vt:lpstr>PowerPoint Presentation</vt:lpstr>
      <vt:lpstr>Function References (Part 1)</vt:lpstr>
      <vt:lpstr>PowerPoint Presentation</vt:lpstr>
      <vt:lpstr>PowerPoint Presentation</vt:lpstr>
      <vt:lpstr>PowerPoint Presentation</vt:lpstr>
      <vt:lpstr>PowerPoint Presentation</vt:lpstr>
      <vt:lpstr>Function References (Part 1)</vt:lpstr>
      <vt:lpstr>Example: Sorting Names</vt:lpstr>
      <vt:lpstr>Example: Sorting Names</vt:lpstr>
      <vt:lpstr>Example: Sorting Names</vt:lpstr>
      <vt:lpstr>Example: Sorting Names</vt:lpstr>
      <vt:lpstr>PowerPoint Presentation</vt:lpstr>
      <vt:lpstr>Function References (Part 1)</vt:lpstr>
      <vt:lpstr>Example: Sorting Dictionary by keys using lambdas</vt:lpstr>
      <vt:lpstr>Example: Sorting Dictionary by keys using lambdas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[301] Advanced Functions</dc:title>
  <dc:creator>Gurmail Singh</dc:creator>
  <cp:lastModifiedBy>Gurmail Singh</cp:lastModifiedBy>
  <cp:revision>34</cp:revision>
  <dcterms:modified xsi:type="dcterms:W3CDTF">2023-10-30T01:26:12Z</dcterms:modified>
</cp:coreProperties>
</file>